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77" r:id="rId6"/>
    <p:sldId id="278" r:id="rId7"/>
    <p:sldId id="276" r:id="rId8"/>
    <p:sldId id="280" r:id="rId9"/>
    <p:sldId id="279" r:id="rId10"/>
    <p:sldId id="260" r:id="rId11"/>
    <p:sldId id="281"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5143500" type="screen16x9"/>
  <p:notesSz cx="6858000" cy="9144000"/>
  <p:embeddedFontLst>
    <p:embeddedFont>
      <p:font typeface="Roboto" panose="020B0604020202020204" charset="0"/>
      <p:regular r:id="rId29"/>
      <p:bold r:id="rId30"/>
      <p:italic r:id="rId31"/>
      <p:boldItalic r:id="rId32"/>
    </p:embeddedFont>
    <p:embeddedFont>
      <p:font typeface="Mongolian Baiti" panose="03000500000000000000" pitchFamily="66"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022C12-FA5D-48E0-9C74-3FE2A016D904}">
  <a:tblStyle styleId="{B0022C12-FA5D-48E0-9C74-3FE2A016D90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8069799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5390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1b787869cd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1b787869cd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9247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1b787869cd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1b787869cd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375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1b787869cd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1b787869cd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9102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1b787869cd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1b787869cd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5781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1b787869cd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1b787869cd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7775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1b787869cd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1b787869cd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117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d16d86e0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d16d86e0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1316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d16d86e0c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d16d86e0c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5702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d16d86e0c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d16d86e0c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5456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d16d86e0c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d16d86e0c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780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1b787869c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1b787869c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8274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d16d86e0c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d16d86e0c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249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1b787869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1b787869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475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b787869c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1b787869c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9831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b787869c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b787869c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840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1b787869c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1b787869c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2840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1b787869cd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1b787869c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3194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1b787869cd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1b787869cd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4725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1b787869c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1b787869c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0432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www.wikipedia.org/wiki/UTF-16#U+0000_to_U+D7FF_and_U+E000_to_U+FFFF"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51025" y="770550"/>
            <a:ext cx="8520600" cy="79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MS SQL SERVER</a:t>
            </a:r>
            <a:endParaRPr/>
          </a:p>
        </p:txBody>
      </p:sp>
      <p:sp>
        <p:nvSpPr>
          <p:cNvPr id="55" name="Google Shape;55;p13"/>
          <p:cNvSpPr txBox="1">
            <a:spLocks noGrp="1"/>
          </p:cNvSpPr>
          <p:nvPr>
            <p:ph type="subTitle" idx="1"/>
          </p:nvPr>
        </p:nvSpPr>
        <p:spPr>
          <a:xfrm>
            <a:off x="1478825" y="1915800"/>
            <a:ext cx="5755500" cy="2842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000">
                <a:solidFill>
                  <a:schemeClr val="accent2"/>
                </a:solidFill>
                <a:highlight>
                  <a:srgbClr val="FFFFFF"/>
                </a:highlight>
              </a:rPr>
              <a:t>SQL stands for Structured Query Language, as it is the special purpose domain-specific language for querying data in Relational Database Management System (RDBMS).</a:t>
            </a:r>
            <a:endParaRPr sz="2000">
              <a:solidFill>
                <a:schemeClr val="accent2"/>
              </a:solidFill>
              <a:highlight>
                <a:srgbClr val="FFFFFF"/>
              </a:highlight>
            </a:endParaRPr>
          </a:p>
          <a:p>
            <a:pPr marL="0" lvl="0" indent="0" algn="ctr" rtl="0">
              <a:spcBef>
                <a:spcPts val="0"/>
              </a:spcBef>
              <a:spcAft>
                <a:spcPts val="0"/>
              </a:spcAft>
              <a:buNone/>
            </a:pPr>
            <a:endParaRPr sz="2000">
              <a:solidFill>
                <a:schemeClr val="accent2"/>
              </a:solidFill>
              <a:highlight>
                <a:srgbClr val="FFFFFF"/>
              </a:highlight>
            </a:endParaRPr>
          </a:p>
          <a:p>
            <a:pPr marL="0" lvl="0" indent="0" algn="ctr" rtl="0">
              <a:spcBef>
                <a:spcPts val="0"/>
              </a:spcBef>
              <a:spcAft>
                <a:spcPts val="0"/>
              </a:spcAft>
              <a:buNone/>
            </a:pPr>
            <a:r>
              <a:rPr lang="en" sz="2000">
                <a:solidFill>
                  <a:schemeClr val="accent2"/>
                </a:solidFill>
                <a:highlight>
                  <a:srgbClr val="FFFFFF"/>
                </a:highlight>
              </a:rPr>
              <a:t>Microsoft SQL Server, MySQL, Oracle, etc. use SQL for querying with slight syntax differences.</a:t>
            </a:r>
            <a:endParaRPr sz="2000">
              <a:solidFill>
                <a:schemeClr val="accent2"/>
              </a:solidFill>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body" idx="1"/>
          </p:nvPr>
        </p:nvSpPr>
        <p:spPr>
          <a:xfrm>
            <a:off x="311700" y="206350"/>
            <a:ext cx="8520600" cy="2559000"/>
          </a:xfrm>
          <a:prstGeom prst="rect">
            <a:avLst/>
          </a:prstGeom>
        </p:spPr>
        <p:txBody>
          <a:bodyPr spcFirstLastPara="1" wrap="square" lIns="91425" tIns="91425" rIns="91425" bIns="91425" anchor="t" anchorCtr="0">
            <a:noAutofit/>
          </a:bodyPr>
          <a:lstStyle/>
          <a:p>
            <a:pPr marL="0" lvl="0" indent="0" algn="ctr" rtl="0">
              <a:spcBef>
                <a:spcPts val="1800"/>
              </a:spcBef>
              <a:spcAft>
                <a:spcPts val="0"/>
              </a:spcAft>
              <a:buClr>
                <a:schemeClr val="dk1"/>
              </a:buClr>
              <a:buSzPts val="1100"/>
              <a:buFont typeface="Arial"/>
              <a:buNone/>
            </a:pPr>
            <a:r>
              <a:rPr lang="en" sz="2200" b="1" u="sng">
                <a:solidFill>
                  <a:schemeClr val="dk1"/>
                </a:solidFill>
                <a:highlight>
                  <a:srgbClr val="FFFFFF"/>
                </a:highlight>
                <a:latin typeface="Times New Roman"/>
                <a:ea typeface="Times New Roman"/>
                <a:cs typeface="Times New Roman"/>
                <a:sym typeface="Times New Roman"/>
              </a:rPr>
              <a:t>Introduction to SQL Server GUID</a:t>
            </a:r>
            <a:endParaRPr sz="2200" b="1" u="sng">
              <a:solidFill>
                <a:schemeClr val="dk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All things in our world are numbered e.g., books have ISBNs, cars have VINs, and people have social security numbers (SSN).</a:t>
            </a:r>
            <a:endParaRPr sz="1200">
              <a:solidFill>
                <a:schemeClr val="dk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The numbers, or identifiers, help us reference things unambiguously. For example, we can identify </a:t>
            </a:r>
            <a:r>
              <a:rPr lang="en" sz="1200">
                <a:solidFill>
                  <a:srgbClr val="188038"/>
                </a:solidFill>
                <a:highlight>
                  <a:srgbClr val="FFFFFF"/>
                </a:highlight>
                <a:latin typeface="Times New Roman"/>
                <a:ea typeface="Times New Roman"/>
                <a:cs typeface="Times New Roman"/>
                <a:sym typeface="Times New Roman"/>
              </a:rPr>
              <a:t>John Doe</a:t>
            </a:r>
            <a:r>
              <a:rPr lang="en" sz="1200">
                <a:solidFill>
                  <a:schemeClr val="dk1"/>
                </a:solidFill>
                <a:highlight>
                  <a:srgbClr val="FFFFFF"/>
                </a:highlight>
                <a:latin typeface="Times New Roman"/>
                <a:ea typeface="Times New Roman"/>
                <a:cs typeface="Times New Roman"/>
                <a:sym typeface="Times New Roman"/>
              </a:rPr>
              <a:t> by using his unique social security number </a:t>
            </a:r>
            <a:r>
              <a:rPr lang="en" sz="1200">
                <a:solidFill>
                  <a:srgbClr val="188038"/>
                </a:solidFill>
                <a:highlight>
                  <a:srgbClr val="FFFFFF"/>
                </a:highlight>
                <a:latin typeface="Times New Roman"/>
                <a:ea typeface="Times New Roman"/>
                <a:cs typeface="Times New Roman"/>
                <a:sym typeface="Times New Roman"/>
              </a:rPr>
              <a:t>123-45-6789</a:t>
            </a:r>
            <a:r>
              <a:rPr lang="en" sz="1200">
                <a:solidFill>
                  <a:schemeClr val="dk1"/>
                </a:solidFill>
                <a:highlight>
                  <a:srgbClr val="FFFFFF"/>
                </a:highlight>
                <a:latin typeface="Times New Roman"/>
                <a:ea typeface="Times New Roman"/>
                <a:cs typeface="Times New Roman"/>
                <a:sym typeface="Times New Roman"/>
              </a:rPr>
              <a:t>.</a:t>
            </a:r>
            <a:endParaRPr sz="1200">
              <a:solidFill>
                <a:schemeClr val="dk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A globally unique identifier or GUID is a broader version of this type of ID numbers.</a:t>
            </a:r>
            <a:endParaRPr sz="1200">
              <a:solidFill>
                <a:schemeClr val="dk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A GUID is guaranteed to be unique across tables, databases, and even servers.</a:t>
            </a:r>
            <a:endParaRPr sz="1200">
              <a:solidFill>
                <a:schemeClr val="dk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 sz="1200">
                <a:solidFill>
                  <a:schemeClr val="dk1"/>
                </a:solidFill>
                <a:highlight>
                  <a:srgbClr val="FFFFFF"/>
                </a:highlight>
                <a:latin typeface="Times New Roman"/>
                <a:ea typeface="Times New Roman"/>
                <a:cs typeface="Times New Roman"/>
                <a:sym typeface="Times New Roman"/>
              </a:rPr>
              <a:t>In SQL Server, GUID is 16-byte binary data type, which is generated by using the </a:t>
            </a:r>
            <a:r>
              <a:rPr lang="en" sz="1200">
                <a:solidFill>
                  <a:srgbClr val="188038"/>
                </a:solidFill>
                <a:highlight>
                  <a:srgbClr val="FFFFFF"/>
                </a:highlight>
                <a:latin typeface="Times New Roman"/>
                <a:ea typeface="Times New Roman"/>
                <a:cs typeface="Times New Roman"/>
                <a:sym typeface="Times New Roman"/>
              </a:rPr>
              <a:t>NEWID()</a:t>
            </a:r>
            <a:r>
              <a:rPr lang="en" sz="1200">
                <a:solidFill>
                  <a:schemeClr val="dk1"/>
                </a:solidFill>
                <a:highlight>
                  <a:srgbClr val="FFFFFF"/>
                </a:highlight>
                <a:latin typeface="Times New Roman"/>
                <a:ea typeface="Times New Roman"/>
                <a:cs typeface="Times New Roman"/>
                <a:sym typeface="Times New Roman"/>
              </a:rPr>
              <a:t> function:</a:t>
            </a:r>
            <a:r>
              <a:rPr lang="en" sz="1200">
                <a:latin typeface="Times New Roman"/>
                <a:ea typeface="Times New Roman"/>
                <a:cs typeface="Times New Roman"/>
                <a:sym typeface="Times New Roman"/>
              </a:rPr>
              <a:t>select NEWID() from GUID</a:t>
            </a:r>
            <a:endParaRPr sz="1200">
              <a:solidFill>
                <a:schemeClr val="dk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sz="1200">
              <a:latin typeface="Times New Roman"/>
              <a:ea typeface="Times New Roman"/>
              <a:cs typeface="Times New Roman"/>
              <a:sym typeface="Times New Roman"/>
            </a:endParaRPr>
          </a:p>
          <a:p>
            <a:pPr marL="0" lvl="0" indent="0" algn="l" rtl="0">
              <a:spcBef>
                <a:spcPts val="1200"/>
              </a:spcBef>
              <a:spcAft>
                <a:spcPts val="1200"/>
              </a:spcAft>
              <a:buNone/>
            </a:pPr>
            <a:endParaRPr sz="1200">
              <a:latin typeface="Times New Roman"/>
              <a:ea typeface="Times New Roman"/>
              <a:cs typeface="Times New Roman"/>
              <a:sym typeface="Times New Roman"/>
            </a:endParaRPr>
          </a:p>
        </p:txBody>
      </p:sp>
      <p:sp>
        <p:nvSpPr>
          <p:cNvPr id="80" name="Google Shape;80;p17"/>
          <p:cNvSpPr txBox="1"/>
          <p:nvPr/>
        </p:nvSpPr>
        <p:spPr>
          <a:xfrm>
            <a:off x="4654950" y="2874725"/>
            <a:ext cx="3700200" cy="1680900"/>
          </a:xfrm>
          <a:prstGeom prst="rect">
            <a:avLst/>
          </a:prstGeom>
          <a:solidFill>
            <a:schemeClr val="lt2"/>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chemeClr val="dk2"/>
                </a:solidFill>
                <a:latin typeface="Times New Roman"/>
                <a:ea typeface="Times New Roman"/>
                <a:cs typeface="Times New Roman"/>
                <a:sym typeface="Times New Roman"/>
              </a:rPr>
              <a:t>Create table demo</a:t>
            </a:r>
            <a:endParaRPr sz="1200">
              <a:solidFill>
                <a:schemeClr val="dk2"/>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chemeClr val="dk2"/>
                </a:solidFill>
                <a:latin typeface="Times New Roman"/>
                <a:ea typeface="Times New Roman"/>
                <a:cs typeface="Times New Roman"/>
                <a:sym typeface="Times New Roman"/>
              </a:rPr>
              <a:t>(</a:t>
            </a:r>
            <a:endParaRPr sz="1200">
              <a:solidFill>
                <a:schemeClr val="dk2"/>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chemeClr val="dk2"/>
                </a:solidFill>
                <a:latin typeface="Times New Roman"/>
                <a:ea typeface="Times New Roman"/>
                <a:cs typeface="Times New Roman"/>
                <a:sym typeface="Times New Roman"/>
              </a:rPr>
              <a:t>customer_id UNIQUEIDENTIFIER DEFAULT NEWID()</a:t>
            </a:r>
            <a:endParaRPr sz="1200">
              <a:solidFill>
                <a:schemeClr val="dk2"/>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Clr>
                <a:schemeClr val="dk1"/>
              </a:buClr>
              <a:buSzPts val="1100"/>
              <a:buFont typeface="Arial"/>
              <a:buNone/>
            </a:pPr>
            <a:r>
              <a:rPr lang="en" sz="1200">
                <a:solidFill>
                  <a:schemeClr val="dk2"/>
                </a:solidFill>
                <a:latin typeface="Times New Roman"/>
                <a:ea typeface="Times New Roman"/>
                <a:cs typeface="Times New Roman"/>
                <a:sym typeface="Times New Roman"/>
              </a:rPr>
              <a:t>)</a:t>
            </a:r>
            <a:endParaRPr sz="1200">
              <a:solidFill>
                <a:schemeClr val="dk2"/>
              </a:solidFill>
              <a:latin typeface="Times New Roman"/>
              <a:ea typeface="Times New Roman"/>
              <a:cs typeface="Times New Roman"/>
              <a:sym typeface="Times New Roman"/>
            </a:endParaRPr>
          </a:p>
        </p:txBody>
      </p:sp>
      <p:sp>
        <p:nvSpPr>
          <p:cNvPr id="81" name="Google Shape;81;p17"/>
          <p:cNvSpPr txBox="1"/>
          <p:nvPr/>
        </p:nvSpPr>
        <p:spPr>
          <a:xfrm>
            <a:off x="447100" y="2765350"/>
            <a:ext cx="3469500" cy="2232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chemeClr val="dk2"/>
                </a:solidFill>
                <a:latin typeface="Times New Roman"/>
                <a:ea typeface="Times New Roman"/>
                <a:cs typeface="Times New Roman"/>
                <a:sym typeface="Times New Roman"/>
              </a:rPr>
              <a:t>DECLARE </a:t>
            </a:r>
            <a:endParaRPr sz="1200">
              <a:solidFill>
                <a:schemeClr val="dk2"/>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chemeClr val="dk2"/>
                </a:solidFill>
                <a:latin typeface="Times New Roman"/>
                <a:ea typeface="Times New Roman"/>
                <a:cs typeface="Times New Roman"/>
                <a:sym typeface="Times New Roman"/>
              </a:rPr>
              <a:t>    @id UNIQUEIDENTIFIER;</a:t>
            </a:r>
            <a:endParaRPr sz="1200">
              <a:solidFill>
                <a:schemeClr val="dk2"/>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chemeClr val="dk2"/>
                </a:solidFill>
                <a:latin typeface="Times New Roman"/>
                <a:ea typeface="Times New Roman"/>
                <a:cs typeface="Times New Roman"/>
                <a:sym typeface="Times New Roman"/>
              </a:rPr>
              <a:t>SET @id = NEWID();</a:t>
            </a:r>
            <a:endParaRPr sz="1200">
              <a:solidFill>
                <a:schemeClr val="dk2"/>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chemeClr val="dk2"/>
                </a:solidFill>
                <a:latin typeface="Times New Roman"/>
                <a:ea typeface="Times New Roman"/>
                <a:cs typeface="Times New Roman"/>
                <a:sym typeface="Times New Roman"/>
              </a:rPr>
              <a:t>SELECT </a:t>
            </a:r>
            <a:endParaRPr sz="1200">
              <a:solidFill>
                <a:schemeClr val="dk2"/>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2"/>
                </a:solidFill>
                <a:latin typeface="Times New Roman"/>
                <a:ea typeface="Times New Roman"/>
                <a:cs typeface="Times New Roman"/>
                <a:sym typeface="Times New Roman"/>
              </a:rPr>
              <a:t>    @id AS GUID;</a:t>
            </a:r>
            <a:endParaRPr sz="1200">
              <a:solidFill>
                <a:schemeClr val="dk2"/>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QL Date and time data types compare - datetime,datetime2,date,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311" y="1347537"/>
            <a:ext cx="7620000" cy="3140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002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body" idx="1"/>
          </p:nvPr>
        </p:nvSpPr>
        <p:spPr>
          <a:xfrm>
            <a:off x="311700" y="297375"/>
            <a:ext cx="8338800" cy="16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200" u="sng">
                <a:solidFill>
                  <a:schemeClr val="dk1"/>
                </a:solidFill>
              </a:rPr>
              <a:t>Sorting data</a:t>
            </a:r>
            <a:endParaRPr sz="2200" u="sng">
              <a:solidFill>
                <a:schemeClr val="dk1"/>
              </a:solidFill>
            </a:endParaRPr>
          </a:p>
          <a:p>
            <a:pPr marL="457200" lvl="0" indent="-228600" algn="l" rtl="0">
              <a:spcBef>
                <a:spcPts val="800"/>
              </a:spcBef>
              <a:spcAft>
                <a:spcPts val="0"/>
              </a:spcAft>
              <a:buClr>
                <a:schemeClr val="dk1"/>
              </a:buClr>
              <a:buSzPts val="1200"/>
              <a:buFont typeface="Arial"/>
              <a:buNone/>
            </a:pPr>
            <a:r>
              <a:rPr lang="en" sz="1200" b="1">
                <a:solidFill>
                  <a:schemeClr val="dk1"/>
                </a:solidFill>
              </a:rPr>
              <a:t>ORDER BY</a:t>
            </a:r>
            <a:r>
              <a:rPr lang="en" sz="1200">
                <a:solidFill>
                  <a:schemeClr val="dk1"/>
                </a:solidFill>
              </a:rPr>
              <a:t> – sort the result set based on values in a specified list of columns</a:t>
            </a:r>
            <a:endParaRPr sz="1200">
              <a:solidFill>
                <a:schemeClr val="dk1"/>
              </a:solidFill>
            </a:endParaRPr>
          </a:p>
          <a:p>
            <a:pPr marL="457200" lvl="0" indent="-228600" algn="l" rtl="0">
              <a:spcBef>
                <a:spcPts val="0"/>
              </a:spcBef>
              <a:spcAft>
                <a:spcPts val="0"/>
              </a:spcAft>
              <a:buClr>
                <a:schemeClr val="dk1"/>
              </a:buClr>
              <a:buSzPts val="1200"/>
              <a:buFont typeface="Arial"/>
              <a:buNone/>
            </a:pPr>
            <a:endParaRPr sz="1200">
              <a:solidFill>
                <a:schemeClr val="dk1"/>
              </a:solidFill>
            </a:endParaRPr>
          </a:p>
          <a:p>
            <a:pPr marL="45720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457200" lvl="0" indent="-228600" algn="l" rtl="0">
              <a:spcBef>
                <a:spcPts val="0"/>
              </a:spcBef>
              <a:spcAft>
                <a:spcPts val="0"/>
              </a:spcAft>
              <a:buClr>
                <a:schemeClr val="dk1"/>
              </a:buClr>
              <a:buSzPts val="1200"/>
              <a:buFont typeface="Arial"/>
              <a:buNone/>
            </a:pPr>
            <a:endParaRPr sz="1200">
              <a:solidFill>
                <a:schemeClr val="dk1"/>
              </a:solidFill>
            </a:endParaRPr>
          </a:p>
          <a:p>
            <a:pPr marL="0" lvl="0" indent="0" algn="l" rtl="0">
              <a:spcBef>
                <a:spcPts val="0"/>
              </a:spcBef>
              <a:spcAft>
                <a:spcPts val="1200"/>
              </a:spcAft>
              <a:buNone/>
            </a:pPr>
            <a:endParaRPr/>
          </a:p>
        </p:txBody>
      </p:sp>
      <p:sp>
        <p:nvSpPr>
          <p:cNvPr id="87" name="Google Shape;87;p18"/>
          <p:cNvSpPr txBox="1"/>
          <p:nvPr/>
        </p:nvSpPr>
        <p:spPr>
          <a:xfrm>
            <a:off x="477450" y="1561775"/>
            <a:ext cx="3864000" cy="2692200"/>
          </a:xfrm>
          <a:prstGeom prst="rect">
            <a:avLst/>
          </a:prstGeom>
          <a:solidFill>
            <a:schemeClr val="lt2"/>
          </a:solid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800"/>
              <a:buFont typeface="Arial"/>
              <a:buNone/>
            </a:pPr>
            <a:r>
              <a:rPr lang="en" sz="1800">
                <a:solidFill>
                  <a:schemeClr val="dk1"/>
                </a:solidFill>
              </a:rPr>
              <a:t>SELECT</a:t>
            </a:r>
            <a:endParaRPr sz="1800">
              <a:solidFill>
                <a:schemeClr val="dk1"/>
              </a:solidFill>
            </a:endParaRPr>
          </a:p>
          <a:p>
            <a:pPr marL="457200" lvl="0" indent="-228600" algn="l" rtl="0">
              <a:lnSpc>
                <a:spcPct val="115000"/>
              </a:lnSpc>
              <a:spcBef>
                <a:spcPts val="0"/>
              </a:spcBef>
              <a:spcAft>
                <a:spcPts val="0"/>
              </a:spcAft>
              <a:buClr>
                <a:schemeClr val="dk1"/>
              </a:buClr>
              <a:buSzPts val="1800"/>
              <a:buFont typeface="Arial"/>
              <a:buNone/>
            </a:pPr>
            <a:r>
              <a:rPr lang="en" sz="1800">
                <a:solidFill>
                  <a:schemeClr val="dk1"/>
                </a:solidFill>
              </a:rPr>
              <a:t>    select_list</a:t>
            </a:r>
            <a:endParaRPr sz="1800">
              <a:solidFill>
                <a:schemeClr val="dk1"/>
              </a:solidFill>
            </a:endParaRPr>
          </a:p>
          <a:p>
            <a:pPr marL="457200" lvl="0" indent="-228600" algn="l" rtl="0">
              <a:lnSpc>
                <a:spcPct val="115000"/>
              </a:lnSpc>
              <a:spcBef>
                <a:spcPts val="0"/>
              </a:spcBef>
              <a:spcAft>
                <a:spcPts val="0"/>
              </a:spcAft>
              <a:buClr>
                <a:schemeClr val="dk1"/>
              </a:buClr>
              <a:buSzPts val="1800"/>
              <a:buFont typeface="Arial"/>
              <a:buNone/>
            </a:pPr>
            <a:r>
              <a:rPr lang="en" sz="1800">
                <a:solidFill>
                  <a:schemeClr val="dk1"/>
                </a:solidFill>
              </a:rPr>
              <a:t>FROM</a:t>
            </a:r>
            <a:endParaRPr sz="1800">
              <a:solidFill>
                <a:schemeClr val="dk1"/>
              </a:solidFill>
            </a:endParaRPr>
          </a:p>
          <a:p>
            <a:pPr marL="457200" lvl="0" indent="-228600" algn="l" rtl="0">
              <a:lnSpc>
                <a:spcPct val="115000"/>
              </a:lnSpc>
              <a:spcBef>
                <a:spcPts val="0"/>
              </a:spcBef>
              <a:spcAft>
                <a:spcPts val="0"/>
              </a:spcAft>
              <a:buClr>
                <a:schemeClr val="dk1"/>
              </a:buClr>
              <a:buSzPts val="1800"/>
              <a:buFont typeface="Arial"/>
              <a:buNone/>
            </a:pPr>
            <a:r>
              <a:rPr lang="en" sz="1800">
                <a:solidFill>
                  <a:schemeClr val="dk1"/>
                </a:solidFill>
              </a:rPr>
              <a:t>    table_name</a:t>
            </a:r>
            <a:endParaRPr sz="1800">
              <a:solidFill>
                <a:schemeClr val="dk1"/>
              </a:solidFill>
            </a:endParaRPr>
          </a:p>
          <a:p>
            <a:pPr marL="457200" lvl="0" indent="-228600" algn="l" rtl="0">
              <a:lnSpc>
                <a:spcPct val="115000"/>
              </a:lnSpc>
              <a:spcBef>
                <a:spcPts val="0"/>
              </a:spcBef>
              <a:spcAft>
                <a:spcPts val="0"/>
              </a:spcAft>
              <a:buClr>
                <a:schemeClr val="dk1"/>
              </a:buClr>
              <a:buSzPts val="1800"/>
              <a:buFont typeface="Arial"/>
              <a:buNone/>
            </a:pPr>
            <a:r>
              <a:rPr lang="en" sz="1800">
                <a:solidFill>
                  <a:schemeClr val="dk1"/>
                </a:solidFill>
              </a:rPr>
              <a:t>ORDER BY </a:t>
            </a:r>
            <a:endParaRPr sz="1800">
              <a:solidFill>
                <a:schemeClr val="dk1"/>
              </a:solidFill>
            </a:endParaRPr>
          </a:p>
          <a:p>
            <a:pPr marL="457200" lvl="0" indent="-228600" algn="l" rtl="0">
              <a:lnSpc>
                <a:spcPct val="115000"/>
              </a:lnSpc>
              <a:spcBef>
                <a:spcPts val="0"/>
              </a:spcBef>
              <a:spcAft>
                <a:spcPts val="0"/>
              </a:spcAft>
              <a:buClr>
                <a:schemeClr val="dk1"/>
              </a:buClr>
              <a:buSzPts val="1800"/>
              <a:buFont typeface="Arial"/>
              <a:buNone/>
            </a:pPr>
            <a:r>
              <a:rPr lang="en" sz="1800">
                <a:solidFill>
                  <a:schemeClr val="dk1"/>
                </a:solidFill>
              </a:rPr>
              <a:t>    column_name | expression [ASC | DESC ];</a:t>
            </a:r>
            <a:endParaRPr sz="1800">
              <a:solidFill>
                <a:schemeClr val="dk1"/>
              </a:solidFill>
            </a:endParaRPr>
          </a:p>
          <a:p>
            <a:pPr marL="457200" lvl="0" indent="0" algn="l" rtl="0">
              <a:lnSpc>
                <a:spcPct val="115000"/>
              </a:lnSpc>
              <a:spcBef>
                <a:spcPts val="0"/>
              </a:spcBef>
              <a:spcAft>
                <a:spcPts val="0"/>
              </a:spcAft>
              <a:buClr>
                <a:schemeClr val="dk1"/>
              </a:buClr>
              <a:buSzPts val="1100"/>
              <a:buFont typeface="Arial"/>
              <a:buNone/>
            </a:pPr>
            <a:endParaRPr sz="1800"/>
          </a:p>
        </p:txBody>
      </p:sp>
      <p:sp>
        <p:nvSpPr>
          <p:cNvPr id="88" name="Google Shape;88;p18"/>
          <p:cNvSpPr txBox="1"/>
          <p:nvPr/>
        </p:nvSpPr>
        <p:spPr>
          <a:xfrm>
            <a:off x="5302300" y="1561775"/>
            <a:ext cx="3275400" cy="2373600"/>
          </a:xfrm>
          <a:prstGeom prst="rect">
            <a:avLst/>
          </a:prstGeom>
          <a:solidFill>
            <a:schemeClr val="lt2"/>
          </a:solidFill>
          <a:ln>
            <a:noFill/>
          </a:ln>
        </p:spPr>
        <p:txBody>
          <a:bodyPr spcFirstLastPara="1" wrap="square" lIns="91425" tIns="91425" rIns="91425" bIns="91425" anchor="t" anchorCtr="0">
            <a:spAutoFit/>
          </a:bodyPr>
          <a:lstStyle/>
          <a:p>
            <a:pPr marL="0" lvl="0" indent="457200" algn="l" rtl="0">
              <a:lnSpc>
                <a:spcPct val="115000"/>
              </a:lnSpc>
              <a:spcBef>
                <a:spcPts val="0"/>
              </a:spcBef>
              <a:spcAft>
                <a:spcPts val="0"/>
              </a:spcAft>
              <a:buClr>
                <a:schemeClr val="dk1"/>
              </a:buClr>
              <a:buSzPts val="1100"/>
              <a:buFont typeface="Arial"/>
              <a:buNone/>
            </a:pPr>
            <a:r>
              <a:rPr lang="en" sz="1800">
                <a:solidFill>
                  <a:schemeClr val="dk1"/>
                </a:solidFill>
              </a:rPr>
              <a:t>SELECT</a:t>
            </a:r>
            <a:endParaRPr sz="1800">
              <a:solidFill>
                <a:schemeClr val="dk1"/>
              </a:solidFill>
            </a:endParaRPr>
          </a:p>
          <a:p>
            <a:pPr marL="457200" lvl="0" indent="0" algn="l" rtl="0">
              <a:lnSpc>
                <a:spcPct val="115000"/>
              </a:lnSpc>
              <a:spcBef>
                <a:spcPts val="0"/>
              </a:spcBef>
              <a:spcAft>
                <a:spcPts val="0"/>
              </a:spcAft>
              <a:buClr>
                <a:schemeClr val="dk1"/>
              </a:buClr>
              <a:buSzPts val="1100"/>
              <a:buFont typeface="Arial"/>
              <a:buNone/>
            </a:pPr>
            <a:r>
              <a:rPr lang="en" sz="1800">
                <a:solidFill>
                  <a:schemeClr val="dk1"/>
                </a:solidFill>
              </a:rPr>
              <a:t>    first_name,</a:t>
            </a:r>
            <a:endParaRPr sz="1800">
              <a:solidFill>
                <a:schemeClr val="dk1"/>
              </a:solidFill>
            </a:endParaRPr>
          </a:p>
          <a:p>
            <a:pPr marL="457200" lvl="0" indent="0" algn="l" rtl="0">
              <a:lnSpc>
                <a:spcPct val="115000"/>
              </a:lnSpc>
              <a:spcBef>
                <a:spcPts val="0"/>
              </a:spcBef>
              <a:spcAft>
                <a:spcPts val="0"/>
              </a:spcAft>
              <a:buClr>
                <a:schemeClr val="dk1"/>
              </a:buClr>
              <a:buSzPts val="1100"/>
              <a:buFont typeface="Arial"/>
              <a:buNone/>
            </a:pPr>
            <a:r>
              <a:rPr lang="en" sz="1800">
                <a:solidFill>
                  <a:schemeClr val="dk1"/>
                </a:solidFill>
              </a:rPr>
              <a:t>    last_name</a:t>
            </a:r>
            <a:endParaRPr sz="1800">
              <a:solidFill>
                <a:schemeClr val="dk1"/>
              </a:solidFill>
            </a:endParaRPr>
          </a:p>
          <a:p>
            <a:pPr marL="457200" lvl="0" indent="0" algn="l" rtl="0">
              <a:lnSpc>
                <a:spcPct val="115000"/>
              </a:lnSpc>
              <a:spcBef>
                <a:spcPts val="0"/>
              </a:spcBef>
              <a:spcAft>
                <a:spcPts val="0"/>
              </a:spcAft>
              <a:buClr>
                <a:schemeClr val="dk1"/>
              </a:buClr>
              <a:buSzPts val="1100"/>
              <a:buFont typeface="Arial"/>
              <a:buNone/>
            </a:pPr>
            <a:r>
              <a:rPr lang="en" sz="1800">
                <a:solidFill>
                  <a:schemeClr val="dk1"/>
                </a:solidFill>
              </a:rPr>
              <a:t>FROM</a:t>
            </a:r>
            <a:endParaRPr sz="1800">
              <a:solidFill>
                <a:schemeClr val="dk1"/>
              </a:solidFill>
            </a:endParaRPr>
          </a:p>
          <a:p>
            <a:pPr marL="457200" lvl="0" indent="0" algn="l" rtl="0">
              <a:lnSpc>
                <a:spcPct val="115000"/>
              </a:lnSpc>
              <a:spcBef>
                <a:spcPts val="0"/>
              </a:spcBef>
              <a:spcAft>
                <a:spcPts val="0"/>
              </a:spcAft>
              <a:buClr>
                <a:schemeClr val="dk1"/>
              </a:buClr>
              <a:buSzPts val="1100"/>
              <a:buFont typeface="Arial"/>
              <a:buNone/>
            </a:pPr>
            <a:r>
              <a:rPr lang="en" sz="1800">
                <a:solidFill>
                  <a:schemeClr val="dk1"/>
                </a:solidFill>
              </a:rPr>
              <a:t>    sales.customers</a:t>
            </a:r>
            <a:endParaRPr sz="1800">
              <a:solidFill>
                <a:schemeClr val="dk1"/>
              </a:solidFill>
            </a:endParaRPr>
          </a:p>
          <a:p>
            <a:pPr marL="457200" lvl="0" indent="0" algn="l" rtl="0">
              <a:lnSpc>
                <a:spcPct val="115000"/>
              </a:lnSpc>
              <a:spcBef>
                <a:spcPts val="0"/>
              </a:spcBef>
              <a:spcAft>
                <a:spcPts val="0"/>
              </a:spcAft>
              <a:buClr>
                <a:schemeClr val="dk1"/>
              </a:buClr>
              <a:buSzPts val="1100"/>
              <a:buFont typeface="Arial"/>
              <a:buNone/>
            </a:pPr>
            <a:r>
              <a:rPr lang="en" sz="1800">
                <a:solidFill>
                  <a:schemeClr val="dk1"/>
                </a:solidFill>
              </a:rPr>
              <a:t>ORDER BY</a:t>
            </a:r>
            <a:endParaRPr sz="1800">
              <a:solidFill>
                <a:schemeClr val="dk1"/>
              </a:solidFill>
            </a:endParaRPr>
          </a:p>
          <a:p>
            <a:pPr marL="457200" lvl="0" indent="0" algn="l" rtl="0">
              <a:lnSpc>
                <a:spcPct val="115000"/>
              </a:lnSpc>
              <a:spcBef>
                <a:spcPts val="0"/>
              </a:spcBef>
              <a:spcAft>
                <a:spcPts val="0"/>
              </a:spcAft>
              <a:buClr>
                <a:schemeClr val="dk1"/>
              </a:buClr>
              <a:buSzPts val="1100"/>
              <a:buFont typeface="Arial"/>
              <a:buNone/>
            </a:pPr>
            <a:r>
              <a:rPr lang="en" sz="1800">
                <a:solidFill>
                  <a:schemeClr val="dk1"/>
                </a:solidFill>
              </a:rPr>
              <a:t>    first_name;</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body" idx="1"/>
          </p:nvPr>
        </p:nvSpPr>
        <p:spPr>
          <a:xfrm>
            <a:off x="311700" y="246800"/>
            <a:ext cx="8520600" cy="489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200" b="1" u="sng">
                <a:solidFill>
                  <a:schemeClr val="dk1"/>
                </a:solidFill>
              </a:rPr>
              <a:t>Limiting rows</a:t>
            </a:r>
            <a:endParaRPr sz="2200" b="1" u="sng">
              <a:solidFill>
                <a:schemeClr val="dk1"/>
              </a:solidFill>
            </a:endParaRPr>
          </a:p>
          <a:p>
            <a:pPr marL="457200" lvl="0" indent="-228600" algn="l" rtl="0">
              <a:spcBef>
                <a:spcPts val="800"/>
              </a:spcBef>
              <a:spcAft>
                <a:spcPts val="0"/>
              </a:spcAft>
              <a:buClr>
                <a:schemeClr val="dk1"/>
              </a:buClr>
              <a:buSzPts val="1200"/>
              <a:buFont typeface="Arial"/>
              <a:buNone/>
            </a:pPr>
            <a:endParaRPr sz="1200" b="1">
              <a:solidFill>
                <a:schemeClr val="dk1"/>
              </a:solidFill>
            </a:endParaRPr>
          </a:p>
          <a:p>
            <a:pPr marL="457200" lvl="0" indent="-228600" algn="l" rtl="0">
              <a:spcBef>
                <a:spcPts val="0"/>
              </a:spcBef>
              <a:spcAft>
                <a:spcPts val="0"/>
              </a:spcAft>
              <a:buClr>
                <a:schemeClr val="dk1"/>
              </a:buClr>
              <a:buSzPts val="1200"/>
              <a:buFont typeface="Arial"/>
              <a:buNone/>
            </a:pPr>
            <a:r>
              <a:rPr lang="en" sz="1200" b="1">
                <a:solidFill>
                  <a:schemeClr val="dk1"/>
                </a:solidFill>
              </a:rPr>
              <a:t>OFFSET FETCH </a:t>
            </a:r>
            <a:r>
              <a:rPr lang="en" sz="1200">
                <a:solidFill>
                  <a:schemeClr val="dk1"/>
                </a:solidFill>
              </a:rPr>
              <a:t>– limit the number of rows returned by a query.</a:t>
            </a:r>
            <a:endParaRPr sz="1200">
              <a:solidFill>
                <a:schemeClr val="dk1"/>
              </a:solidFill>
            </a:endParaRPr>
          </a:p>
          <a:p>
            <a:pPr marL="457200" lvl="0" indent="-228600" algn="l" rtl="0">
              <a:spcBef>
                <a:spcPts val="0"/>
              </a:spcBef>
              <a:spcAft>
                <a:spcPts val="0"/>
              </a:spcAft>
              <a:buClr>
                <a:schemeClr val="dk1"/>
              </a:buClr>
              <a:buSzPts val="1200"/>
              <a:buFont typeface="Arial"/>
              <a:buNone/>
            </a:pPr>
            <a:r>
              <a:rPr lang="en" sz="1200" b="1">
                <a:solidFill>
                  <a:schemeClr val="dk1"/>
                </a:solidFill>
              </a:rPr>
              <a:t>SELECT TOP</a:t>
            </a:r>
            <a:r>
              <a:rPr lang="en" sz="1200">
                <a:solidFill>
                  <a:schemeClr val="dk1"/>
                </a:solidFill>
              </a:rPr>
              <a:t> – limit the number of rows or percentage of rows returned in a query’s result set.</a:t>
            </a:r>
            <a:endParaRPr sz="1200">
              <a:solidFill>
                <a:schemeClr val="dk1"/>
              </a:solidFill>
            </a:endParaRPr>
          </a:p>
          <a:p>
            <a:pPr marL="457200" lvl="0" indent="0" algn="l" rtl="0">
              <a:spcBef>
                <a:spcPts val="0"/>
              </a:spcBef>
              <a:spcAft>
                <a:spcPts val="0"/>
              </a:spcAft>
              <a:buNone/>
            </a:pPr>
            <a:endParaRPr sz="1200">
              <a:solidFill>
                <a:schemeClr val="dk1"/>
              </a:solidFill>
            </a:endParaRPr>
          </a:p>
          <a:p>
            <a:pPr marL="457200" lvl="0" indent="0" algn="l" rtl="0">
              <a:spcBef>
                <a:spcPts val="0"/>
              </a:spcBef>
              <a:spcAft>
                <a:spcPts val="0"/>
              </a:spcAft>
              <a:buClr>
                <a:schemeClr val="dk1"/>
              </a:buClr>
              <a:buSzPts val="1100"/>
              <a:buFont typeface="Arial"/>
              <a:buNone/>
            </a:pPr>
            <a:r>
              <a:rPr lang="en" sz="1200">
                <a:solidFill>
                  <a:schemeClr val="dk1"/>
                </a:solidFill>
              </a:rPr>
              <a:t>ORDER BY column_list [ASC |DESC]</a:t>
            </a:r>
            <a:endParaRPr sz="1200">
              <a:solidFill>
                <a:schemeClr val="dk1"/>
              </a:solidFill>
            </a:endParaRPr>
          </a:p>
          <a:p>
            <a:pPr marL="457200" lvl="0" indent="0" algn="l" rtl="0">
              <a:spcBef>
                <a:spcPts val="0"/>
              </a:spcBef>
              <a:spcAft>
                <a:spcPts val="0"/>
              </a:spcAft>
              <a:buClr>
                <a:schemeClr val="dk1"/>
              </a:buClr>
              <a:buSzPts val="1100"/>
              <a:buFont typeface="Arial"/>
              <a:buNone/>
            </a:pPr>
            <a:r>
              <a:rPr lang="en" sz="1200">
                <a:solidFill>
                  <a:schemeClr val="dk1"/>
                </a:solidFill>
              </a:rPr>
              <a:t>OFFSET offset_row_count {ROW | ROWS}</a:t>
            </a:r>
            <a:endParaRPr sz="1200">
              <a:solidFill>
                <a:schemeClr val="dk1"/>
              </a:solidFill>
            </a:endParaRPr>
          </a:p>
          <a:p>
            <a:pPr marL="457200" lvl="0" indent="0" algn="l" rtl="0">
              <a:spcBef>
                <a:spcPts val="0"/>
              </a:spcBef>
              <a:spcAft>
                <a:spcPts val="0"/>
              </a:spcAft>
              <a:buClr>
                <a:schemeClr val="dk1"/>
              </a:buClr>
              <a:buSzPts val="1100"/>
              <a:buFont typeface="Arial"/>
              <a:buNone/>
            </a:pPr>
            <a:r>
              <a:rPr lang="en" sz="1200">
                <a:solidFill>
                  <a:schemeClr val="dk1"/>
                </a:solidFill>
              </a:rPr>
              <a:t>FETCH {FIRST | NEXT} fetch_row_count {ROW | ROWS} ONLY</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1200"/>
              </a:spcBef>
              <a:spcAft>
                <a:spcPts val="0"/>
              </a:spcAft>
              <a:buNone/>
            </a:pPr>
            <a:r>
              <a:rPr lang="en" sz="1200" b="1">
                <a:solidFill>
                  <a:schemeClr val="dk1"/>
                </a:solidFill>
                <a:highlight>
                  <a:srgbClr val="FFFFFF"/>
                </a:highlight>
              </a:rPr>
              <a:t>In this syntax:</a:t>
            </a:r>
            <a:endParaRPr sz="1200" b="1">
              <a:solidFill>
                <a:schemeClr val="dk1"/>
              </a:solidFill>
              <a:highlight>
                <a:srgbClr val="FFFFFF"/>
              </a:highlight>
            </a:endParaRPr>
          </a:p>
          <a:p>
            <a:pPr marL="457200" lvl="0" indent="-304800" algn="l" rtl="0">
              <a:spcBef>
                <a:spcPts val="1200"/>
              </a:spcBef>
              <a:spcAft>
                <a:spcPts val="0"/>
              </a:spcAft>
              <a:buClr>
                <a:schemeClr val="dk1"/>
              </a:buClr>
              <a:buSzPts val="1200"/>
              <a:buFont typeface="Roboto"/>
              <a:buChar char="●"/>
            </a:pPr>
            <a:r>
              <a:rPr lang="en" sz="1200">
                <a:solidFill>
                  <a:schemeClr val="dk1"/>
                </a:solidFill>
                <a:highlight>
                  <a:srgbClr val="FFFFFF"/>
                </a:highlight>
              </a:rPr>
              <a:t>The </a:t>
            </a:r>
            <a:r>
              <a:rPr lang="en" sz="1200">
                <a:solidFill>
                  <a:srgbClr val="188038"/>
                </a:solidFill>
                <a:highlight>
                  <a:srgbClr val="FFFFFF"/>
                </a:highlight>
              </a:rPr>
              <a:t>OFFSET</a:t>
            </a:r>
            <a:r>
              <a:rPr lang="en" sz="1200">
                <a:solidFill>
                  <a:schemeClr val="dk1"/>
                </a:solidFill>
                <a:highlight>
                  <a:srgbClr val="FFFFFF"/>
                </a:highlight>
              </a:rPr>
              <a:t> clause specifies the number of rows to skip before starting to return rows from the query. The </a:t>
            </a:r>
            <a:r>
              <a:rPr lang="en" sz="1200">
                <a:solidFill>
                  <a:srgbClr val="188038"/>
                </a:solidFill>
                <a:highlight>
                  <a:srgbClr val="FFFFFF"/>
                </a:highlight>
              </a:rPr>
              <a:t>offset_row_count</a:t>
            </a:r>
            <a:r>
              <a:rPr lang="en" sz="1200">
                <a:solidFill>
                  <a:schemeClr val="dk1"/>
                </a:solidFill>
                <a:highlight>
                  <a:srgbClr val="FFFFFF"/>
                </a:highlight>
              </a:rPr>
              <a:t> can be a constant, variable, or parameter that is greater or equal to zero.</a:t>
            </a:r>
            <a:endParaRPr sz="1200">
              <a:solidFill>
                <a:schemeClr val="dk1"/>
              </a:solidFill>
              <a:highlight>
                <a:srgbClr val="FFFFFF"/>
              </a:highlight>
            </a:endParaRPr>
          </a:p>
          <a:p>
            <a:pPr marL="457200" lvl="0" indent="-304800" algn="l" rtl="0">
              <a:spcBef>
                <a:spcPts val="0"/>
              </a:spcBef>
              <a:spcAft>
                <a:spcPts val="0"/>
              </a:spcAft>
              <a:buClr>
                <a:schemeClr val="dk1"/>
              </a:buClr>
              <a:buSzPts val="1200"/>
              <a:buFont typeface="Roboto"/>
              <a:buChar char="●"/>
            </a:pPr>
            <a:r>
              <a:rPr lang="en" sz="1200">
                <a:solidFill>
                  <a:schemeClr val="dk1"/>
                </a:solidFill>
                <a:highlight>
                  <a:srgbClr val="FFFFFF"/>
                </a:highlight>
              </a:rPr>
              <a:t>The </a:t>
            </a:r>
            <a:r>
              <a:rPr lang="en" sz="1200">
                <a:solidFill>
                  <a:srgbClr val="188038"/>
                </a:solidFill>
                <a:highlight>
                  <a:srgbClr val="FFFFFF"/>
                </a:highlight>
              </a:rPr>
              <a:t>FETCH</a:t>
            </a:r>
            <a:r>
              <a:rPr lang="en" sz="1200">
                <a:solidFill>
                  <a:schemeClr val="dk1"/>
                </a:solidFill>
                <a:highlight>
                  <a:srgbClr val="FFFFFF"/>
                </a:highlight>
              </a:rPr>
              <a:t> clause specifies the number of rows to return after the </a:t>
            </a:r>
            <a:r>
              <a:rPr lang="en" sz="1200">
                <a:solidFill>
                  <a:srgbClr val="188038"/>
                </a:solidFill>
                <a:highlight>
                  <a:srgbClr val="FFFFFF"/>
                </a:highlight>
              </a:rPr>
              <a:t>OFFSET</a:t>
            </a:r>
            <a:r>
              <a:rPr lang="en" sz="1200">
                <a:solidFill>
                  <a:schemeClr val="dk1"/>
                </a:solidFill>
                <a:highlight>
                  <a:srgbClr val="FFFFFF"/>
                </a:highlight>
              </a:rPr>
              <a:t> clause has been processed. The </a:t>
            </a:r>
            <a:r>
              <a:rPr lang="en" sz="1200">
                <a:solidFill>
                  <a:srgbClr val="188038"/>
                </a:solidFill>
                <a:highlight>
                  <a:srgbClr val="FFFFFF"/>
                </a:highlight>
              </a:rPr>
              <a:t>offset_row_count</a:t>
            </a:r>
            <a:r>
              <a:rPr lang="en" sz="1200">
                <a:solidFill>
                  <a:schemeClr val="dk1"/>
                </a:solidFill>
                <a:highlight>
                  <a:srgbClr val="FFFFFF"/>
                </a:highlight>
              </a:rPr>
              <a:t> can a constant, variable or scalar that is greater or equal to one.</a:t>
            </a:r>
            <a:endParaRPr sz="1200">
              <a:solidFill>
                <a:schemeClr val="dk1"/>
              </a:solidFill>
              <a:highlight>
                <a:srgbClr val="FFFFFF"/>
              </a:highlight>
            </a:endParaRPr>
          </a:p>
          <a:p>
            <a:pPr marL="457200" lvl="0" indent="-304800" algn="l" rtl="0">
              <a:spcBef>
                <a:spcPts val="0"/>
              </a:spcBef>
              <a:spcAft>
                <a:spcPts val="0"/>
              </a:spcAft>
              <a:buClr>
                <a:schemeClr val="dk1"/>
              </a:buClr>
              <a:buSzPts val="1200"/>
              <a:buFont typeface="Roboto"/>
              <a:buChar char="●"/>
            </a:pPr>
            <a:r>
              <a:rPr lang="en" sz="1200">
                <a:solidFill>
                  <a:schemeClr val="dk1"/>
                </a:solidFill>
                <a:highlight>
                  <a:srgbClr val="FFFFFF"/>
                </a:highlight>
              </a:rPr>
              <a:t>The </a:t>
            </a:r>
            <a:r>
              <a:rPr lang="en" sz="1200">
                <a:solidFill>
                  <a:srgbClr val="188038"/>
                </a:solidFill>
                <a:highlight>
                  <a:srgbClr val="FFFFFF"/>
                </a:highlight>
              </a:rPr>
              <a:t>OFFSET</a:t>
            </a:r>
            <a:r>
              <a:rPr lang="en" sz="1200">
                <a:solidFill>
                  <a:schemeClr val="dk1"/>
                </a:solidFill>
                <a:highlight>
                  <a:srgbClr val="FFFFFF"/>
                </a:highlight>
              </a:rPr>
              <a:t> clause is mandatory while the </a:t>
            </a:r>
            <a:r>
              <a:rPr lang="en" sz="1200">
                <a:solidFill>
                  <a:srgbClr val="188038"/>
                </a:solidFill>
                <a:highlight>
                  <a:srgbClr val="FFFFFF"/>
                </a:highlight>
              </a:rPr>
              <a:t>FETCH</a:t>
            </a:r>
            <a:r>
              <a:rPr lang="en" sz="1200">
                <a:solidFill>
                  <a:schemeClr val="dk1"/>
                </a:solidFill>
                <a:highlight>
                  <a:srgbClr val="FFFFFF"/>
                </a:highlight>
              </a:rPr>
              <a:t> clause is optional. Also, the </a:t>
            </a:r>
            <a:r>
              <a:rPr lang="en" sz="1200">
                <a:solidFill>
                  <a:srgbClr val="188038"/>
                </a:solidFill>
                <a:highlight>
                  <a:srgbClr val="FFFFFF"/>
                </a:highlight>
              </a:rPr>
              <a:t>FIRST</a:t>
            </a:r>
            <a:r>
              <a:rPr lang="en" sz="1200">
                <a:solidFill>
                  <a:schemeClr val="dk1"/>
                </a:solidFill>
                <a:highlight>
                  <a:srgbClr val="FFFFFF"/>
                </a:highlight>
              </a:rPr>
              <a:t> and </a:t>
            </a:r>
            <a:r>
              <a:rPr lang="en" sz="1200">
                <a:solidFill>
                  <a:srgbClr val="188038"/>
                </a:solidFill>
                <a:highlight>
                  <a:srgbClr val="FFFFFF"/>
                </a:highlight>
              </a:rPr>
              <a:t>NEXT</a:t>
            </a:r>
            <a:r>
              <a:rPr lang="en" sz="1200">
                <a:solidFill>
                  <a:schemeClr val="dk1"/>
                </a:solidFill>
                <a:highlight>
                  <a:srgbClr val="FFFFFF"/>
                </a:highlight>
              </a:rPr>
              <a:t> are synonyms respectively so you can use them interchangeably. Similarly, you can use the </a:t>
            </a:r>
            <a:r>
              <a:rPr lang="en" sz="1200">
                <a:solidFill>
                  <a:srgbClr val="188038"/>
                </a:solidFill>
                <a:highlight>
                  <a:srgbClr val="FFFFFF"/>
                </a:highlight>
              </a:rPr>
              <a:t>FIRST</a:t>
            </a:r>
            <a:r>
              <a:rPr lang="en" sz="1200">
                <a:solidFill>
                  <a:schemeClr val="dk1"/>
                </a:solidFill>
                <a:highlight>
                  <a:srgbClr val="FFFFFF"/>
                </a:highlight>
              </a:rPr>
              <a:t> and </a:t>
            </a:r>
            <a:r>
              <a:rPr lang="en" sz="1200">
                <a:solidFill>
                  <a:srgbClr val="188038"/>
                </a:solidFill>
                <a:highlight>
                  <a:srgbClr val="FFFFFF"/>
                </a:highlight>
              </a:rPr>
              <a:t>NEXT</a:t>
            </a:r>
            <a:r>
              <a:rPr lang="en" sz="1200">
                <a:solidFill>
                  <a:schemeClr val="dk1"/>
                </a:solidFill>
                <a:highlight>
                  <a:srgbClr val="FFFFFF"/>
                </a:highlight>
              </a:rPr>
              <a:t> interchangeably.</a:t>
            </a:r>
            <a:endParaRPr sz="1200">
              <a:solidFill>
                <a:schemeClr val="dk1"/>
              </a:solidFill>
              <a:highlight>
                <a:srgbClr val="FFFFFF"/>
              </a:highlight>
            </a:endParaRPr>
          </a:p>
          <a:p>
            <a:pPr marL="0" lvl="0" indent="0" algn="l" rtl="0">
              <a:spcBef>
                <a:spcPts val="120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1200"/>
              </a:spcAft>
              <a:buNone/>
            </a:pP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body" idx="1"/>
          </p:nvPr>
        </p:nvSpPr>
        <p:spPr>
          <a:xfrm>
            <a:off x="2786725" y="607100"/>
            <a:ext cx="3432900" cy="4463700"/>
          </a:xfrm>
          <a:prstGeom prst="rect">
            <a:avLst/>
          </a:prstGeom>
          <a:solidFill>
            <a:schemeClr val="lt2"/>
          </a:solidFill>
        </p:spPr>
        <p:txBody>
          <a:bodyPr spcFirstLastPara="1" wrap="square" lIns="91425" tIns="91425" rIns="91425" bIns="91425" anchor="t" anchorCtr="0">
            <a:spAutoFit/>
          </a:bodyPr>
          <a:lstStyle/>
          <a:p>
            <a:pPr marL="0" lvl="0" indent="0" algn="l" rtl="0">
              <a:lnSpc>
                <a:spcPct val="100000"/>
              </a:lnSpc>
              <a:spcBef>
                <a:spcPts val="0"/>
              </a:spcBef>
              <a:spcAft>
                <a:spcPts val="0"/>
              </a:spcAft>
              <a:buClr>
                <a:schemeClr val="dk1"/>
              </a:buClr>
              <a:buSzPts val="1100"/>
              <a:buFont typeface="Arial"/>
              <a:buNone/>
            </a:pPr>
            <a:r>
              <a:rPr lang="en" sz="1400">
                <a:solidFill>
                  <a:schemeClr val="dk1"/>
                </a:solidFill>
              </a:rPr>
              <a:t>SELECT</a:t>
            </a:r>
            <a:endParaRPr sz="1400">
              <a:solidFill>
                <a:schemeClr val="dk1"/>
              </a:solidFill>
            </a:endParaRPr>
          </a:p>
          <a:p>
            <a:pPr marL="0" lvl="0" indent="0" algn="l" rtl="0">
              <a:lnSpc>
                <a:spcPct val="100000"/>
              </a:lnSpc>
              <a:spcBef>
                <a:spcPts val="1200"/>
              </a:spcBef>
              <a:spcAft>
                <a:spcPts val="0"/>
              </a:spcAft>
              <a:buClr>
                <a:schemeClr val="dk1"/>
              </a:buClr>
              <a:buSzPts val="1100"/>
              <a:buFont typeface="Arial"/>
              <a:buNone/>
            </a:pPr>
            <a:r>
              <a:rPr lang="en" sz="1400">
                <a:solidFill>
                  <a:schemeClr val="dk1"/>
                </a:solidFill>
              </a:rPr>
              <a:t>    product_name,</a:t>
            </a:r>
            <a:endParaRPr sz="1400">
              <a:solidFill>
                <a:schemeClr val="dk1"/>
              </a:solidFill>
            </a:endParaRPr>
          </a:p>
          <a:p>
            <a:pPr marL="0" lvl="0" indent="0" algn="l" rtl="0">
              <a:lnSpc>
                <a:spcPct val="100000"/>
              </a:lnSpc>
              <a:spcBef>
                <a:spcPts val="1200"/>
              </a:spcBef>
              <a:spcAft>
                <a:spcPts val="0"/>
              </a:spcAft>
              <a:buClr>
                <a:schemeClr val="dk1"/>
              </a:buClr>
              <a:buSzPts val="1100"/>
              <a:buFont typeface="Arial"/>
              <a:buNone/>
            </a:pPr>
            <a:r>
              <a:rPr lang="en" sz="1400">
                <a:solidFill>
                  <a:schemeClr val="dk1"/>
                </a:solidFill>
              </a:rPr>
              <a:t>    list_price</a:t>
            </a:r>
            <a:endParaRPr sz="1400">
              <a:solidFill>
                <a:schemeClr val="dk1"/>
              </a:solidFill>
            </a:endParaRPr>
          </a:p>
          <a:p>
            <a:pPr marL="0" lvl="0" indent="0" algn="l" rtl="0">
              <a:lnSpc>
                <a:spcPct val="100000"/>
              </a:lnSpc>
              <a:spcBef>
                <a:spcPts val="1200"/>
              </a:spcBef>
              <a:spcAft>
                <a:spcPts val="0"/>
              </a:spcAft>
              <a:buClr>
                <a:schemeClr val="dk1"/>
              </a:buClr>
              <a:buSzPts val="1100"/>
              <a:buFont typeface="Arial"/>
              <a:buNone/>
            </a:pPr>
            <a:r>
              <a:rPr lang="en" sz="1400">
                <a:solidFill>
                  <a:schemeClr val="dk1"/>
                </a:solidFill>
              </a:rPr>
              <a:t>FROM</a:t>
            </a:r>
            <a:endParaRPr sz="1400">
              <a:solidFill>
                <a:schemeClr val="dk1"/>
              </a:solidFill>
            </a:endParaRPr>
          </a:p>
          <a:p>
            <a:pPr marL="0" lvl="0" indent="0" algn="l" rtl="0">
              <a:lnSpc>
                <a:spcPct val="100000"/>
              </a:lnSpc>
              <a:spcBef>
                <a:spcPts val="1200"/>
              </a:spcBef>
              <a:spcAft>
                <a:spcPts val="0"/>
              </a:spcAft>
              <a:buClr>
                <a:schemeClr val="dk1"/>
              </a:buClr>
              <a:buSzPts val="1100"/>
              <a:buFont typeface="Arial"/>
              <a:buNone/>
            </a:pPr>
            <a:r>
              <a:rPr lang="en" sz="1400">
                <a:solidFill>
                  <a:schemeClr val="dk1"/>
                </a:solidFill>
              </a:rPr>
              <a:t>    production.products</a:t>
            </a:r>
            <a:endParaRPr sz="1400">
              <a:solidFill>
                <a:schemeClr val="dk1"/>
              </a:solidFill>
            </a:endParaRPr>
          </a:p>
          <a:p>
            <a:pPr marL="0" lvl="0" indent="0" algn="l" rtl="0">
              <a:lnSpc>
                <a:spcPct val="100000"/>
              </a:lnSpc>
              <a:spcBef>
                <a:spcPts val="1200"/>
              </a:spcBef>
              <a:spcAft>
                <a:spcPts val="0"/>
              </a:spcAft>
              <a:buClr>
                <a:schemeClr val="dk1"/>
              </a:buClr>
              <a:buSzPts val="1100"/>
              <a:buFont typeface="Arial"/>
              <a:buNone/>
            </a:pPr>
            <a:r>
              <a:rPr lang="en" sz="1400">
                <a:solidFill>
                  <a:schemeClr val="dk1"/>
                </a:solidFill>
              </a:rPr>
              <a:t>ORDER BY</a:t>
            </a:r>
            <a:endParaRPr sz="1400">
              <a:solidFill>
                <a:schemeClr val="dk1"/>
              </a:solidFill>
            </a:endParaRPr>
          </a:p>
          <a:p>
            <a:pPr marL="0" lvl="0" indent="0" algn="l" rtl="0">
              <a:lnSpc>
                <a:spcPct val="100000"/>
              </a:lnSpc>
              <a:spcBef>
                <a:spcPts val="1200"/>
              </a:spcBef>
              <a:spcAft>
                <a:spcPts val="0"/>
              </a:spcAft>
              <a:buClr>
                <a:schemeClr val="dk1"/>
              </a:buClr>
              <a:buSzPts val="1100"/>
              <a:buFont typeface="Arial"/>
              <a:buNone/>
            </a:pPr>
            <a:r>
              <a:rPr lang="en" sz="1400">
                <a:solidFill>
                  <a:schemeClr val="dk1"/>
                </a:solidFill>
              </a:rPr>
              <a:t>    list_price,</a:t>
            </a:r>
            <a:endParaRPr sz="1400">
              <a:solidFill>
                <a:schemeClr val="dk1"/>
              </a:solidFill>
            </a:endParaRPr>
          </a:p>
          <a:p>
            <a:pPr marL="0" lvl="0" indent="0" algn="l" rtl="0">
              <a:lnSpc>
                <a:spcPct val="100000"/>
              </a:lnSpc>
              <a:spcBef>
                <a:spcPts val="1200"/>
              </a:spcBef>
              <a:spcAft>
                <a:spcPts val="0"/>
              </a:spcAft>
              <a:buClr>
                <a:schemeClr val="dk1"/>
              </a:buClr>
              <a:buSzPts val="1100"/>
              <a:buFont typeface="Arial"/>
              <a:buNone/>
            </a:pPr>
            <a:r>
              <a:rPr lang="en" sz="1400">
                <a:solidFill>
                  <a:schemeClr val="dk1"/>
                </a:solidFill>
              </a:rPr>
              <a:t>    product_name </a:t>
            </a:r>
            <a:endParaRPr sz="1400">
              <a:solidFill>
                <a:schemeClr val="dk1"/>
              </a:solidFill>
            </a:endParaRPr>
          </a:p>
          <a:p>
            <a:pPr marL="0" lvl="0" indent="0" algn="l" rtl="0">
              <a:lnSpc>
                <a:spcPct val="100000"/>
              </a:lnSpc>
              <a:spcBef>
                <a:spcPts val="1200"/>
              </a:spcBef>
              <a:spcAft>
                <a:spcPts val="0"/>
              </a:spcAft>
              <a:buClr>
                <a:schemeClr val="dk1"/>
              </a:buClr>
              <a:buSzPts val="1100"/>
              <a:buFont typeface="Arial"/>
              <a:buNone/>
            </a:pPr>
            <a:r>
              <a:rPr lang="en" sz="1400">
                <a:solidFill>
                  <a:schemeClr val="dk1"/>
                </a:solidFill>
              </a:rPr>
              <a:t>OFFSET 10 ROWS </a:t>
            </a:r>
            <a:endParaRPr sz="1400">
              <a:solidFill>
                <a:schemeClr val="dk1"/>
              </a:solidFill>
            </a:endParaRPr>
          </a:p>
          <a:p>
            <a:pPr marL="0" lvl="0" indent="0" algn="l" rtl="0">
              <a:lnSpc>
                <a:spcPct val="100000"/>
              </a:lnSpc>
              <a:spcBef>
                <a:spcPts val="1200"/>
              </a:spcBef>
              <a:spcAft>
                <a:spcPts val="0"/>
              </a:spcAft>
              <a:buClr>
                <a:schemeClr val="dk1"/>
              </a:buClr>
              <a:buSzPts val="1100"/>
              <a:buFont typeface="Arial"/>
              <a:buNone/>
            </a:pPr>
            <a:r>
              <a:rPr lang="en" sz="1400">
                <a:solidFill>
                  <a:schemeClr val="dk1"/>
                </a:solidFill>
              </a:rPr>
              <a:t>FETCH NEXT 10 ROWS ONLY;</a:t>
            </a:r>
            <a:endParaRPr sz="1400">
              <a:solidFill>
                <a:schemeClr val="dk1"/>
              </a:solidFill>
            </a:endParaRPr>
          </a:p>
          <a:p>
            <a:pPr marL="0" lvl="0" indent="0" algn="l" rtl="0">
              <a:lnSpc>
                <a:spcPct val="100000"/>
              </a:lnSpc>
              <a:spcBef>
                <a:spcPts val="1200"/>
              </a:spcBef>
              <a:spcAft>
                <a:spcPts val="0"/>
              </a:spcAft>
              <a:buClr>
                <a:schemeClr val="dk1"/>
              </a:buClr>
              <a:buSzPts val="1100"/>
              <a:buFont typeface="Arial"/>
              <a:buNone/>
            </a:pPr>
            <a:endParaRPr sz="1400">
              <a:solidFill>
                <a:schemeClr val="dk1"/>
              </a:solidFill>
            </a:endParaRPr>
          </a:p>
          <a:p>
            <a:pPr marL="0" lvl="0" indent="0" algn="l" rtl="0">
              <a:lnSpc>
                <a:spcPct val="100000"/>
              </a:lnSpc>
              <a:spcBef>
                <a:spcPts val="1200"/>
              </a:spcBef>
              <a:spcAft>
                <a:spcPts val="1200"/>
              </a:spcAft>
              <a:buNone/>
            </a:pPr>
            <a:endParaRPr sz="1400">
              <a:solidFill>
                <a:schemeClr val="dk1"/>
              </a:solidFill>
            </a:endParaRPr>
          </a:p>
        </p:txBody>
      </p:sp>
      <p:sp>
        <p:nvSpPr>
          <p:cNvPr id="99" name="Google Shape;99;p20"/>
          <p:cNvSpPr txBox="1"/>
          <p:nvPr/>
        </p:nvSpPr>
        <p:spPr>
          <a:xfrm>
            <a:off x="6364375" y="607100"/>
            <a:ext cx="2447700" cy="4171200"/>
          </a:xfrm>
          <a:prstGeom prst="rect">
            <a:avLst/>
          </a:prstGeom>
          <a:solidFill>
            <a:schemeClr val="lt2"/>
          </a:solid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a:solidFill>
                  <a:schemeClr val="dk1"/>
                </a:solidFill>
              </a:rPr>
              <a:t>SELECT</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product_name,</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list_price</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FROM</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production.products</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ORDER BY</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list_price DESC,</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product_name </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OFFSET 0 ROWS </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FETCH FIRST 10 ROWS ONLY;</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None/>
            </a:pPr>
            <a:endParaRPr>
              <a:solidFill>
                <a:schemeClr val="dk1"/>
              </a:solidFill>
            </a:endParaRPr>
          </a:p>
        </p:txBody>
      </p:sp>
      <p:sp>
        <p:nvSpPr>
          <p:cNvPr id="100" name="Google Shape;100;p20"/>
          <p:cNvSpPr txBox="1"/>
          <p:nvPr/>
        </p:nvSpPr>
        <p:spPr>
          <a:xfrm>
            <a:off x="295375" y="607100"/>
            <a:ext cx="2346600" cy="3524700"/>
          </a:xfrm>
          <a:prstGeom prst="rect">
            <a:avLst/>
          </a:prstGeom>
          <a:solidFill>
            <a:schemeClr val="lt2"/>
          </a:solid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a:solidFill>
                  <a:schemeClr val="dk1"/>
                </a:solidFill>
              </a:rPr>
              <a:t>SELECT</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product_name,</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list_price</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FROM</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production.products</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ORDER BY</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list_price,</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product_name </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OFFSET 10 ROWS;</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None/>
            </a:pP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body" idx="1"/>
          </p:nvPr>
        </p:nvSpPr>
        <p:spPr>
          <a:xfrm>
            <a:off x="240900" y="1388825"/>
            <a:ext cx="2253600" cy="3015300"/>
          </a:xfrm>
          <a:prstGeom prst="rect">
            <a:avLst/>
          </a:prstGeom>
          <a:solidFill>
            <a:schemeClr val="lt2"/>
          </a:solidFill>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200">
                <a:solidFill>
                  <a:schemeClr val="dk1"/>
                </a:solidFill>
              </a:rPr>
              <a:t>SELECT TOP (expression) [PERCENT]</a:t>
            </a:r>
            <a:endParaRPr sz="1200">
              <a:solidFill>
                <a:schemeClr val="dk1"/>
              </a:solidFill>
            </a:endParaRPr>
          </a:p>
          <a:p>
            <a:pPr marL="0" lvl="0" indent="0" algn="l" rtl="0">
              <a:lnSpc>
                <a:spcPct val="150000"/>
              </a:lnSpc>
              <a:spcBef>
                <a:spcPts val="1200"/>
              </a:spcBef>
              <a:spcAft>
                <a:spcPts val="0"/>
              </a:spcAft>
              <a:buNone/>
            </a:pPr>
            <a:r>
              <a:rPr lang="en" sz="1200">
                <a:solidFill>
                  <a:schemeClr val="dk1"/>
                </a:solidFill>
              </a:rPr>
              <a:t>    [WITH TIES]</a:t>
            </a:r>
            <a:endParaRPr sz="1200">
              <a:solidFill>
                <a:schemeClr val="dk1"/>
              </a:solidFill>
            </a:endParaRPr>
          </a:p>
          <a:p>
            <a:pPr marL="0" lvl="0" indent="0" algn="l" rtl="0">
              <a:lnSpc>
                <a:spcPct val="150000"/>
              </a:lnSpc>
              <a:spcBef>
                <a:spcPts val="1200"/>
              </a:spcBef>
              <a:spcAft>
                <a:spcPts val="0"/>
              </a:spcAft>
              <a:buNone/>
            </a:pPr>
            <a:r>
              <a:rPr lang="en" sz="1200">
                <a:solidFill>
                  <a:schemeClr val="dk1"/>
                </a:solidFill>
              </a:rPr>
              <a:t>FROM </a:t>
            </a:r>
            <a:endParaRPr sz="1200">
              <a:solidFill>
                <a:schemeClr val="dk1"/>
              </a:solidFill>
            </a:endParaRPr>
          </a:p>
          <a:p>
            <a:pPr marL="0" lvl="0" indent="0" algn="l" rtl="0">
              <a:lnSpc>
                <a:spcPct val="150000"/>
              </a:lnSpc>
              <a:spcBef>
                <a:spcPts val="1200"/>
              </a:spcBef>
              <a:spcAft>
                <a:spcPts val="0"/>
              </a:spcAft>
              <a:buNone/>
            </a:pPr>
            <a:r>
              <a:rPr lang="en" sz="1200">
                <a:solidFill>
                  <a:schemeClr val="dk1"/>
                </a:solidFill>
              </a:rPr>
              <a:t>    table_name</a:t>
            </a:r>
            <a:endParaRPr sz="1200">
              <a:solidFill>
                <a:schemeClr val="dk1"/>
              </a:solidFill>
            </a:endParaRPr>
          </a:p>
          <a:p>
            <a:pPr marL="0" lvl="0" indent="0" algn="l" rtl="0">
              <a:lnSpc>
                <a:spcPct val="150000"/>
              </a:lnSpc>
              <a:spcBef>
                <a:spcPts val="1200"/>
              </a:spcBef>
              <a:spcAft>
                <a:spcPts val="0"/>
              </a:spcAft>
              <a:buNone/>
            </a:pPr>
            <a:r>
              <a:rPr lang="en" sz="1200">
                <a:solidFill>
                  <a:schemeClr val="dk1"/>
                </a:solidFill>
              </a:rPr>
              <a:t>ORDER BY </a:t>
            </a:r>
            <a:endParaRPr sz="1200">
              <a:solidFill>
                <a:schemeClr val="dk1"/>
              </a:solidFill>
            </a:endParaRPr>
          </a:p>
          <a:p>
            <a:pPr marL="0" lvl="0" indent="0" algn="l" rtl="0">
              <a:lnSpc>
                <a:spcPct val="150000"/>
              </a:lnSpc>
              <a:spcBef>
                <a:spcPts val="1200"/>
              </a:spcBef>
              <a:spcAft>
                <a:spcPts val="0"/>
              </a:spcAft>
              <a:buNone/>
            </a:pPr>
            <a:r>
              <a:rPr lang="en" sz="1200">
                <a:solidFill>
                  <a:schemeClr val="dk1"/>
                </a:solidFill>
              </a:rPr>
              <a:t>    column_name;</a:t>
            </a:r>
            <a:endParaRPr sz="1200">
              <a:solidFill>
                <a:schemeClr val="dk1"/>
              </a:solidFill>
            </a:endParaRPr>
          </a:p>
          <a:p>
            <a:pPr marL="0" lvl="0" indent="0" algn="l" rtl="0">
              <a:lnSpc>
                <a:spcPct val="150000"/>
              </a:lnSpc>
              <a:spcBef>
                <a:spcPts val="1200"/>
              </a:spcBef>
              <a:spcAft>
                <a:spcPts val="0"/>
              </a:spcAft>
              <a:buNone/>
            </a:pPr>
            <a:endParaRPr sz="1200">
              <a:solidFill>
                <a:schemeClr val="dk1"/>
              </a:solidFill>
            </a:endParaRPr>
          </a:p>
          <a:p>
            <a:pPr marL="0" lvl="0" indent="0" algn="l" rtl="0">
              <a:lnSpc>
                <a:spcPct val="150000"/>
              </a:lnSpc>
              <a:spcBef>
                <a:spcPts val="1200"/>
              </a:spcBef>
              <a:spcAft>
                <a:spcPts val="1200"/>
              </a:spcAft>
              <a:buNone/>
            </a:pPr>
            <a:endParaRPr sz="1200">
              <a:solidFill>
                <a:schemeClr val="dk1"/>
              </a:solidFill>
            </a:endParaRPr>
          </a:p>
        </p:txBody>
      </p:sp>
      <p:sp>
        <p:nvSpPr>
          <p:cNvPr id="106" name="Google Shape;106;p21"/>
          <p:cNvSpPr txBox="1"/>
          <p:nvPr/>
        </p:nvSpPr>
        <p:spPr>
          <a:xfrm>
            <a:off x="2731050" y="115325"/>
            <a:ext cx="2751300" cy="2586000"/>
          </a:xfrm>
          <a:prstGeom prst="rect">
            <a:avLst/>
          </a:prstGeom>
          <a:solidFill>
            <a:schemeClr val="lt2"/>
          </a:solid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200">
                <a:solidFill>
                  <a:schemeClr val="dk1"/>
                </a:solidFill>
              </a:rPr>
              <a:t>SELECT TOP 10</a:t>
            </a:r>
            <a:endParaRPr sz="1200">
              <a:solidFill>
                <a:schemeClr val="dk1"/>
              </a:solidFill>
            </a:endParaRPr>
          </a:p>
          <a:p>
            <a:pPr marL="0" lvl="0" indent="0" algn="l" rtl="0">
              <a:lnSpc>
                <a:spcPct val="150000"/>
              </a:lnSpc>
              <a:spcBef>
                <a:spcPts val="0"/>
              </a:spcBef>
              <a:spcAft>
                <a:spcPts val="0"/>
              </a:spcAft>
              <a:buNone/>
            </a:pPr>
            <a:r>
              <a:rPr lang="en" sz="1200">
                <a:solidFill>
                  <a:schemeClr val="dk1"/>
                </a:solidFill>
              </a:rPr>
              <a:t>    product_name, </a:t>
            </a:r>
            <a:endParaRPr sz="1200">
              <a:solidFill>
                <a:schemeClr val="dk1"/>
              </a:solidFill>
            </a:endParaRPr>
          </a:p>
          <a:p>
            <a:pPr marL="0" lvl="0" indent="0" algn="l" rtl="0">
              <a:lnSpc>
                <a:spcPct val="150000"/>
              </a:lnSpc>
              <a:spcBef>
                <a:spcPts val="0"/>
              </a:spcBef>
              <a:spcAft>
                <a:spcPts val="0"/>
              </a:spcAft>
              <a:buNone/>
            </a:pPr>
            <a:r>
              <a:rPr lang="en" sz="1200">
                <a:solidFill>
                  <a:schemeClr val="dk1"/>
                </a:solidFill>
              </a:rPr>
              <a:t>    list_price</a:t>
            </a:r>
            <a:endParaRPr sz="1200">
              <a:solidFill>
                <a:schemeClr val="dk1"/>
              </a:solidFill>
            </a:endParaRPr>
          </a:p>
          <a:p>
            <a:pPr marL="0" lvl="0" indent="0" algn="l" rtl="0">
              <a:lnSpc>
                <a:spcPct val="150000"/>
              </a:lnSpc>
              <a:spcBef>
                <a:spcPts val="0"/>
              </a:spcBef>
              <a:spcAft>
                <a:spcPts val="0"/>
              </a:spcAft>
              <a:buNone/>
            </a:pPr>
            <a:r>
              <a:rPr lang="en" sz="1200">
                <a:solidFill>
                  <a:schemeClr val="dk1"/>
                </a:solidFill>
              </a:rPr>
              <a:t>FROM</a:t>
            </a:r>
            <a:endParaRPr sz="1200">
              <a:solidFill>
                <a:schemeClr val="dk1"/>
              </a:solidFill>
            </a:endParaRPr>
          </a:p>
          <a:p>
            <a:pPr marL="0" lvl="0" indent="0" algn="l" rtl="0">
              <a:lnSpc>
                <a:spcPct val="150000"/>
              </a:lnSpc>
              <a:spcBef>
                <a:spcPts val="0"/>
              </a:spcBef>
              <a:spcAft>
                <a:spcPts val="0"/>
              </a:spcAft>
              <a:buNone/>
            </a:pPr>
            <a:r>
              <a:rPr lang="en" sz="1200">
                <a:solidFill>
                  <a:schemeClr val="dk1"/>
                </a:solidFill>
              </a:rPr>
              <a:t>    production.products</a:t>
            </a:r>
            <a:endParaRPr sz="1200">
              <a:solidFill>
                <a:schemeClr val="dk1"/>
              </a:solidFill>
            </a:endParaRPr>
          </a:p>
          <a:p>
            <a:pPr marL="0" lvl="0" indent="0" algn="l" rtl="0">
              <a:lnSpc>
                <a:spcPct val="150000"/>
              </a:lnSpc>
              <a:spcBef>
                <a:spcPts val="0"/>
              </a:spcBef>
              <a:spcAft>
                <a:spcPts val="0"/>
              </a:spcAft>
              <a:buNone/>
            </a:pPr>
            <a:r>
              <a:rPr lang="en" sz="1200">
                <a:solidFill>
                  <a:schemeClr val="dk1"/>
                </a:solidFill>
              </a:rPr>
              <a:t>ORDER BY </a:t>
            </a:r>
            <a:endParaRPr sz="1200">
              <a:solidFill>
                <a:schemeClr val="dk1"/>
              </a:solidFill>
            </a:endParaRPr>
          </a:p>
          <a:p>
            <a:pPr marL="0" lvl="0" indent="0" algn="l" rtl="0">
              <a:lnSpc>
                <a:spcPct val="150000"/>
              </a:lnSpc>
              <a:spcBef>
                <a:spcPts val="0"/>
              </a:spcBef>
              <a:spcAft>
                <a:spcPts val="0"/>
              </a:spcAft>
              <a:buNone/>
            </a:pPr>
            <a:r>
              <a:rPr lang="en" sz="1200">
                <a:solidFill>
                  <a:schemeClr val="dk1"/>
                </a:solidFill>
              </a:rPr>
              <a:t>    list_price DESC;</a:t>
            </a:r>
            <a:endParaRPr sz="1200">
              <a:solidFill>
                <a:schemeClr val="dk1"/>
              </a:solidFill>
            </a:endParaRPr>
          </a:p>
          <a:p>
            <a:pPr marL="0" lvl="0" indent="0" algn="l" rtl="0">
              <a:lnSpc>
                <a:spcPct val="150000"/>
              </a:lnSpc>
              <a:spcBef>
                <a:spcPts val="0"/>
              </a:spcBef>
              <a:spcAft>
                <a:spcPts val="0"/>
              </a:spcAft>
              <a:buNone/>
            </a:pPr>
            <a:endParaRPr sz="1200">
              <a:solidFill>
                <a:schemeClr val="dk1"/>
              </a:solidFill>
            </a:endParaRPr>
          </a:p>
          <a:p>
            <a:pPr marL="0" lvl="0" indent="0" algn="l" rtl="0">
              <a:lnSpc>
                <a:spcPct val="150000"/>
              </a:lnSpc>
              <a:spcBef>
                <a:spcPts val="0"/>
              </a:spcBef>
              <a:spcAft>
                <a:spcPts val="0"/>
              </a:spcAft>
              <a:buNone/>
            </a:pPr>
            <a:endParaRPr sz="1200">
              <a:solidFill>
                <a:schemeClr val="dk1"/>
              </a:solidFill>
            </a:endParaRPr>
          </a:p>
        </p:txBody>
      </p:sp>
      <p:sp>
        <p:nvSpPr>
          <p:cNvPr id="107" name="Google Shape;107;p21"/>
          <p:cNvSpPr txBox="1"/>
          <p:nvPr/>
        </p:nvSpPr>
        <p:spPr>
          <a:xfrm>
            <a:off x="4510350" y="2761975"/>
            <a:ext cx="2875800" cy="2308800"/>
          </a:xfrm>
          <a:prstGeom prst="rect">
            <a:avLst/>
          </a:prstGeom>
          <a:solidFill>
            <a:schemeClr val="lt2"/>
          </a:solid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200">
                <a:solidFill>
                  <a:schemeClr val="dk1"/>
                </a:solidFill>
              </a:rPr>
              <a:t>SELECT TOP 1 PERCENT</a:t>
            </a:r>
            <a:endParaRPr sz="1200">
              <a:solidFill>
                <a:schemeClr val="dk1"/>
              </a:solidFill>
            </a:endParaRPr>
          </a:p>
          <a:p>
            <a:pPr marL="0" lvl="0" indent="0" algn="l" rtl="0">
              <a:lnSpc>
                <a:spcPct val="150000"/>
              </a:lnSpc>
              <a:spcBef>
                <a:spcPts val="0"/>
              </a:spcBef>
              <a:spcAft>
                <a:spcPts val="0"/>
              </a:spcAft>
              <a:buNone/>
            </a:pPr>
            <a:r>
              <a:rPr lang="en" sz="1200">
                <a:solidFill>
                  <a:schemeClr val="dk1"/>
                </a:solidFill>
              </a:rPr>
              <a:t>    product_name, </a:t>
            </a:r>
            <a:endParaRPr sz="1200">
              <a:solidFill>
                <a:schemeClr val="dk1"/>
              </a:solidFill>
            </a:endParaRPr>
          </a:p>
          <a:p>
            <a:pPr marL="0" lvl="0" indent="0" algn="l" rtl="0">
              <a:lnSpc>
                <a:spcPct val="150000"/>
              </a:lnSpc>
              <a:spcBef>
                <a:spcPts val="0"/>
              </a:spcBef>
              <a:spcAft>
                <a:spcPts val="0"/>
              </a:spcAft>
              <a:buNone/>
            </a:pPr>
            <a:r>
              <a:rPr lang="en" sz="1200">
                <a:solidFill>
                  <a:schemeClr val="dk1"/>
                </a:solidFill>
              </a:rPr>
              <a:t>    list_price</a:t>
            </a:r>
            <a:endParaRPr sz="1200">
              <a:solidFill>
                <a:schemeClr val="dk1"/>
              </a:solidFill>
            </a:endParaRPr>
          </a:p>
          <a:p>
            <a:pPr marL="0" lvl="0" indent="0" algn="l" rtl="0">
              <a:lnSpc>
                <a:spcPct val="150000"/>
              </a:lnSpc>
              <a:spcBef>
                <a:spcPts val="0"/>
              </a:spcBef>
              <a:spcAft>
                <a:spcPts val="0"/>
              </a:spcAft>
              <a:buNone/>
            </a:pPr>
            <a:r>
              <a:rPr lang="en" sz="1200">
                <a:solidFill>
                  <a:schemeClr val="dk1"/>
                </a:solidFill>
              </a:rPr>
              <a:t>FROM</a:t>
            </a:r>
            <a:endParaRPr sz="1200">
              <a:solidFill>
                <a:schemeClr val="dk1"/>
              </a:solidFill>
            </a:endParaRPr>
          </a:p>
          <a:p>
            <a:pPr marL="0" lvl="0" indent="0" algn="l" rtl="0">
              <a:lnSpc>
                <a:spcPct val="150000"/>
              </a:lnSpc>
              <a:spcBef>
                <a:spcPts val="0"/>
              </a:spcBef>
              <a:spcAft>
                <a:spcPts val="0"/>
              </a:spcAft>
              <a:buNone/>
            </a:pPr>
            <a:r>
              <a:rPr lang="en" sz="1200">
                <a:solidFill>
                  <a:schemeClr val="dk1"/>
                </a:solidFill>
              </a:rPr>
              <a:t>    production.products</a:t>
            </a:r>
            <a:endParaRPr sz="1200">
              <a:solidFill>
                <a:schemeClr val="dk1"/>
              </a:solidFill>
            </a:endParaRPr>
          </a:p>
          <a:p>
            <a:pPr marL="0" lvl="0" indent="0" algn="l" rtl="0">
              <a:lnSpc>
                <a:spcPct val="150000"/>
              </a:lnSpc>
              <a:spcBef>
                <a:spcPts val="0"/>
              </a:spcBef>
              <a:spcAft>
                <a:spcPts val="0"/>
              </a:spcAft>
              <a:buNone/>
            </a:pPr>
            <a:r>
              <a:rPr lang="en" sz="1200">
                <a:solidFill>
                  <a:schemeClr val="dk1"/>
                </a:solidFill>
              </a:rPr>
              <a:t>ORDER BY </a:t>
            </a:r>
            <a:endParaRPr sz="1200">
              <a:solidFill>
                <a:schemeClr val="dk1"/>
              </a:solidFill>
            </a:endParaRPr>
          </a:p>
          <a:p>
            <a:pPr marL="0" lvl="0" indent="0" algn="l" rtl="0">
              <a:lnSpc>
                <a:spcPct val="150000"/>
              </a:lnSpc>
              <a:spcBef>
                <a:spcPts val="0"/>
              </a:spcBef>
              <a:spcAft>
                <a:spcPts val="0"/>
              </a:spcAft>
              <a:buNone/>
            </a:pPr>
            <a:r>
              <a:rPr lang="en" sz="1200">
                <a:solidFill>
                  <a:schemeClr val="dk1"/>
                </a:solidFill>
              </a:rPr>
              <a:t>    list_price DESC;</a:t>
            </a:r>
            <a:endParaRPr sz="1200">
              <a:solidFill>
                <a:schemeClr val="dk1"/>
              </a:solidFill>
            </a:endParaRPr>
          </a:p>
          <a:p>
            <a:pPr marL="0" lvl="0" indent="0" algn="l" rtl="0">
              <a:lnSpc>
                <a:spcPct val="150000"/>
              </a:lnSpc>
              <a:spcBef>
                <a:spcPts val="0"/>
              </a:spcBef>
              <a:spcAft>
                <a:spcPts val="0"/>
              </a:spcAft>
              <a:buNone/>
            </a:pPr>
            <a:endParaRPr sz="1200">
              <a:solidFill>
                <a:schemeClr val="dk1"/>
              </a:solidFill>
            </a:endParaRPr>
          </a:p>
        </p:txBody>
      </p:sp>
      <p:sp>
        <p:nvSpPr>
          <p:cNvPr id="108" name="Google Shape;108;p21"/>
          <p:cNvSpPr txBox="1"/>
          <p:nvPr/>
        </p:nvSpPr>
        <p:spPr>
          <a:xfrm>
            <a:off x="6627400" y="115325"/>
            <a:ext cx="2253600" cy="2586000"/>
          </a:xfrm>
          <a:prstGeom prst="rect">
            <a:avLst/>
          </a:prstGeom>
          <a:solidFill>
            <a:schemeClr val="lt2"/>
          </a:solid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200">
                <a:solidFill>
                  <a:schemeClr val="dk1"/>
                </a:solidFill>
              </a:rPr>
              <a:t>SELECT TOP 3 WITH TIES</a:t>
            </a:r>
            <a:endParaRPr sz="1200">
              <a:solidFill>
                <a:schemeClr val="dk1"/>
              </a:solidFill>
            </a:endParaRPr>
          </a:p>
          <a:p>
            <a:pPr marL="0" lvl="0" indent="0" algn="l" rtl="0">
              <a:lnSpc>
                <a:spcPct val="150000"/>
              </a:lnSpc>
              <a:spcBef>
                <a:spcPts val="0"/>
              </a:spcBef>
              <a:spcAft>
                <a:spcPts val="0"/>
              </a:spcAft>
              <a:buNone/>
            </a:pPr>
            <a:r>
              <a:rPr lang="en" sz="1200">
                <a:solidFill>
                  <a:schemeClr val="dk1"/>
                </a:solidFill>
              </a:rPr>
              <a:t>    product_name, </a:t>
            </a:r>
            <a:endParaRPr sz="1200">
              <a:solidFill>
                <a:schemeClr val="dk1"/>
              </a:solidFill>
            </a:endParaRPr>
          </a:p>
          <a:p>
            <a:pPr marL="0" lvl="0" indent="0" algn="l" rtl="0">
              <a:lnSpc>
                <a:spcPct val="150000"/>
              </a:lnSpc>
              <a:spcBef>
                <a:spcPts val="0"/>
              </a:spcBef>
              <a:spcAft>
                <a:spcPts val="0"/>
              </a:spcAft>
              <a:buNone/>
            </a:pPr>
            <a:r>
              <a:rPr lang="en" sz="1200">
                <a:solidFill>
                  <a:schemeClr val="dk1"/>
                </a:solidFill>
              </a:rPr>
              <a:t>    list_price</a:t>
            </a:r>
            <a:endParaRPr sz="1200">
              <a:solidFill>
                <a:schemeClr val="dk1"/>
              </a:solidFill>
            </a:endParaRPr>
          </a:p>
          <a:p>
            <a:pPr marL="0" lvl="0" indent="0" algn="l" rtl="0">
              <a:lnSpc>
                <a:spcPct val="150000"/>
              </a:lnSpc>
              <a:spcBef>
                <a:spcPts val="0"/>
              </a:spcBef>
              <a:spcAft>
                <a:spcPts val="0"/>
              </a:spcAft>
              <a:buNone/>
            </a:pPr>
            <a:r>
              <a:rPr lang="en" sz="1200">
                <a:solidFill>
                  <a:schemeClr val="dk1"/>
                </a:solidFill>
              </a:rPr>
              <a:t>FROM</a:t>
            </a:r>
            <a:endParaRPr sz="1200">
              <a:solidFill>
                <a:schemeClr val="dk1"/>
              </a:solidFill>
            </a:endParaRPr>
          </a:p>
          <a:p>
            <a:pPr marL="0" lvl="0" indent="0" algn="l" rtl="0">
              <a:lnSpc>
                <a:spcPct val="150000"/>
              </a:lnSpc>
              <a:spcBef>
                <a:spcPts val="0"/>
              </a:spcBef>
              <a:spcAft>
                <a:spcPts val="0"/>
              </a:spcAft>
              <a:buNone/>
            </a:pPr>
            <a:r>
              <a:rPr lang="en" sz="1200">
                <a:solidFill>
                  <a:schemeClr val="dk1"/>
                </a:solidFill>
              </a:rPr>
              <a:t>    production.products</a:t>
            </a:r>
            <a:endParaRPr sz="1200">
              <a:solidFill>
                <a:schemeClr val="dk1"/>
              </a:solidFill>
            </a:endParaRPr>
          </a:p>
          <a:p>
            <a:pPr marL="0" lvl="0" indent="0" algn="l" rtl="0">
              <a:lnSpc>
                <a:spcPct val="150000"/>
              </a:lnSpc>
              <a:spcBef>
                <a:spcPts val="0"/>
              </a:spcBef>
              <a:spcAft>
                <a:spcPts val="0"/>
              </a:spcAft>
              <a:buNone/>
            </a:pPr>
            <a:r>
              <a:rPr lang="en" sz="1200">
                <a:solidFill>
                  <a:schemeClr val="dk1"/>
                </a:solidFill>
              </a:rPr>
              <a:t>ORDER BY </a:t>
            </a:r>
            <a:endParaRPr sz="1200">
              <a:solidFill>
                <a:schemeClr val="dk1"/>
              </a:solidFill>
            </a:endParaRPr>
          </a:p>
          <a:p>
            <a:pPr marL="0" lvl="0" indent="0" algn="l" rtl="0">
              <a:lnSpc>
                <a:spcPct val="150000"/>
              </a:lnSpc>
              <a:spcBef>
                <a:spcPts val="0"/>
              </a:spcBef>
              <a:spcAft>
                <a:spcPts val="0"/>
              </a:spcAft>
              <a:buNone/>
            </a:pPr>
            <a:r>
              <a:rPr lang="en" sz="1200">
                <a:solidFill>
                  <a:schemeClr val="dk1"/>
                </a:solidFill>
              </a:rPr>
              <a:t>    list_price DESC;</a:t>
            </a:r>
            <a:endParaRPr sz="1200">
              <a:solidFill>
                <a:schemeClr val="dk1"/>
              </a:solidFill>
            </a:endParaRPr>
          </a:p>
          <a:p>
            <a:pPr marL="0" lvl="0" indent="0" algn="l" rtl="0">
              <a:lnSpc>
                <a:spcPct val="150000"/>
              </a:lnSpc>
              <a:spcBef>
                <a:spcPts val="0"/>
              </a:spcBef>
              <a:spcAft>
                <a:spcPts val="0"/>
              </a:spcAft>
              <a:buNone/>
            </a:pPr>
            <a:endParaRPr sz="1200">
              <a:solidFill>
                <a:schemeClr val="dk1"/>
              </a:solidFill>
            </a:endParaRPr>
          </a:p>
          <a:p>
            <a:pPr marL="0" lvl="0" indent="0" algn="l" rtl="0">
              <a:lnSpc>
                <a:spcPct val="150000"/>
              </a:lnSpc>
              <a:spcBef>
                <a:spcPts val="0"/>
              </a:spcBef>
              <a:spcAft>
                <a:spcPts val="0"/>
              </a:spcAft>
              <a:buNone/>
            </a:pPr>
            <a:endParaRPr sz="12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body" idx="1"/>
          </p:nvPr>
        </p:nvSpPr>
        <p:spPr>
          <a:xfrm>
            <a:off x="311700" y="287275"/>
            <a:ext cx="8520600" cy="3641400"/>
          </a:xfrm>
          <a:prstGeom prst="rect">
            <a:avLst/>
          </a:prstGeom>
          <a:noFill/>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200" b="1" u="sng">
                <a:solidFill>
                  <a:schemeClr val="dk1"/>
                </a:solidFill>
              </a:rPr>
              <a:t>Filtering data</a:t>
            </a:r>
            <a:endParaRPr sz="2200" b="1" u="sng">
              <a:solidFill>
                <a:schemeClr val="dk1"/>
              </a:solidFill>
            </a:endParaRPr>
          </a:p>
          <a:p>
            <a:pPr marL="457200" lvl="0" indent="-228600" algn="l" rtl="0">
              <a:spcBef>
                <a:spcPts val="800"/>
              </a:spcBef>
              <a:spcAft>
                <a:spcPts val="0"/>
              </a:spcAft>
              <a:buClr>
                <a:schemeClr val="dk1"/>
              </a:buClr>
              <a:buSzPts val="1400"/>
              <a:buFont typeface="Arial"/>
              <a:buNone/>
            </a:pPr>
            <a:r>
              <a:rPr lang="en" sz="1400" b="1">
                <a:solidFill>
                  <a:schemeClr val="dk1"/>
                </a:solidFill>
              </a:rPr>
              <a:t>DISTINCT</a:t>
            </a:r>
            <a:r>
              <a:rPr lang="en" sz="1400">
                <a:solidFill>
                  <a:schemeClr val="dk1"/>
                </a:solidFill>
              </a:rPr>
              <a:t>  – select distinct values in one or more columns of a table.</a:t>
            </a:r>
            <a:endParaRPr sz="1400">
              <a:solidFill>
                <a:schemeClr val="dk1"/>
              </a:solidFill>
            </a:endParaRPr>
          </a:p>
          <a:p>
            <a:pPr marL="457200" lvl="0" indent="-228600" algn="l" rtl="0">
              <a:spcBef>
                <a:spcPts val="0"/>
              </a:spcBef>
              <a:spcAft>
                <a:spcPts val="0"/>
              </a:spcAft>
              <a:buClr>
                <a:schemeClr val="dk1"/>
              </a:buClr>
              <a:buSzPts val="1400"/>
              <a:buFont typeface="Arial"/>
              <a:buNone/>
            </a:pPr>
            <a:r>
              <a:rPr lang="en" sz="1400" b="1">
                <a:solidFill>
                  <a:schemeClr val="dk1"/>
                </a:solidFill>
              </a:rPr>
              <a:t>WHERE</a:t>
            </a:r>
            <a:r>
              <a:rPr lang="en" sz="1400">
                <a:solidFill>
                  <a:schemeClr val="dk1"/>
                </a:solidFill>
              </a:rPr>
              <a:t> – filter rows in the output of a query based on one or more conditions.</a:t>
            </a:r>
            <a:endParaRPr sz="1400">
              <a:solidFill>
                <a:schemeClr val="dk1"/>
              </a:solidFill>
            </a:endParaRPr>
          </a:p>
          <a:p>
            <a:pPr marL="457200" lvl="0" indent="-228600" algn="l" rtl="0">
              <a:spcBef>
                <a:spcPts val="0"/>
              </a:spcBef>
              <a:spcAft>
                <a:spcPts val="0"/>
              </a:spcAft>
              <a:buClr>
                <a:schemeClr val="dk1"/>
              </a:buClr>
              <a:buSzPts val="1400"/>
              <a:buFont typeface="Arial"/>
              <a:buNone/>
            </a:pPr>
            <a:r>
              <a:rPr lang="en" sz="1400" b="1">
                <a:solidFill>
                  <a:schemeClr val="dk1"/>
                </a:solidFill>
              </a:rPr>
              <a:t>AND</a:t>
            </a:r>
            <a:r>
              <a:rPr lang="en" sz="1400">
                <a:solidFill>
                  <a:schemeClr val="dk1"/>
                </a:solidFill>
              </a:rPr>
              <a:t> – combine two Boolean expressions and return true if all expressions are true.</a:t>
            </a:r>
            <a:endParaRPr sz="1400">
              <a:solidFill>
                <a:schemeClr val="dk1"/>
              </a:solidFill>
            </a:endParaRPr>
          </a:p>
          <a:p>
            <a:pPr marL="457200" lvl="0" indent="-228600" algn="l" rtl="0">
              <a:spcBef>
                <a:spcPts val="0"/>
              </a:spcBef>
              <a:spcAft>
                <a:spcPts val="0"/>
              </a:spcAft>
              <a:buClr>
                <a:schemeClr val="dk1"/>
              </a:buClr>
              <a:buSzPts val="1400"/>
              <a:buFont typeface="Arial"/>
              <a:buNone/>
            </a:pPr>
            <a:r>
              <a:rPr lang="en" sz="1400" b="1">
                <a:solidFill>
                  <a:schemeClr val="dk1"/>
                </a:solidFill>
              </a:rPr>
              <a:t>OR</a:t>
            </a:r>
            <a:r>
              <a:rPr lang="en" sz="1400">
                <a:solidFill>
                  <a:schemeClr val="dk1"/>
                </a:solidFill>
              </a:rPr>
              <a:t>–  combine two Boolean expressions and return true if either of conditions is true.</a:t>
            </a:r>
            <a:endParaRPr sz="1400">
              <a:solidFill>
                <a:schemeClr val="dk1"/>
              </a:solidFill>
            </a:endParaRPr>
          </a:p>
          <a:p>
            <a:pPr marL="457200" lvl="0" indent="-228600" algn="l" rtl="0">
              <a:spcBef>
                <a:spcPts val="0"/>
              </a:spcBef>
              <a:spcAft>
                <a:spcPts val="0"/>
              </a:spcAft>
              <a:buClr>
                <a:schemeClr val="dk1"/>
              </a:buClr>
              <a:buSzPts val="1400"/>
              <a:buFont typeface="Arial"/>
              <a:buNone/>
            </a:pPr>
            <a:r>
              <a:rPr lang="en" sz="1400" b="1">
                <a:solidFill>
                  <a:schemeClr val="dk1"/>
                </a:solidFill>
              </a:rPr>
              <a:t>IN</a:t>
            </a:r>
            <a:r>
              <a:rPr lang="en" sz="1400">
                <a:solidFill>
                  <a:schemeClr val="dk1"/>
                </a:solidFill>
              </a:rPr>
              <a:t> – check whether a value matches any value in a list or a subquery.</a:t>
            </a:r>
            <a:endParaRPr sz="1400">
              <a:solidFill>
                <a:schemeClr val="dk1"/>
              </a:solidFill>
            </a:endParaRPr>
          </a:p>
          <a:p>
            <a:pPr marL="457200" lvl="0" indent="-228600" algn="l" rtl="0">
              <a:spcBef>
                <a:spcPts val="0"/>
              </a:spcBef>
              <a:spcAft>
                <a:spcPts val="0"/>
              </a:spcAft>
              <a:buClr>
                <a:schemeClr val="dk1"/>
              </a:buClr>
              <a:buSzPts val="1400"/>
              <a:buFont typeface="Arial"/>
              <a:buNone/>
            </a:pPr>
            <a:r>
              <a:rPr lang="en" sz="1400" b="1">
                <a:solidFill>
                  <a:schemeClr val="dk1"/>
                </a:solidFill>
              </a:rPr>
              <a:t>BETWEEN </a:t>
            </a:r>
            <a:r>
              <a:rPr lang="en" sz="1400">
                <a:solidFill>
                  <a:schemeClr val="dk1"/>
                </a:solidFill>
              </a:rPr>
              <a:t>– test if a value is between a range of values.</a:t>
            </a:r>
            <a:endParaRPr sz="1400">
              <a:solidFill>
                <a:schemeClr val="dk1"/>
              </a:solidFill>
            </a:endParaRPr>
          </a:p>
          <a:p>
            <a:pPr marL="457200" lvl="0" indent="-228600" algn="l" rtl="0">
              <a:spcBef>
                <a:spcPts val="0"/>
              </a:spcBef>
              <a:spcAft>
                <a:spcPts val="0"/>
              </a:spcAft>
              <a:buClr>
                <a:schemeClr val="dk1"/>
              </a:buClr>
              <a:buSzPts val="1400"/>
              <a:buFont typeface="Arial"/>
              <a:buNone/>
            </a:pPr>
            <a:r>
              <a:rPr lang="en" sz="1400" b="1">
                <a:solidFill>
                  <a:schemeClr val="dk1"/>
                </a:solidFill>
              </a:rPr>
              <a:t>LIKE </a:t>
            </a:r>
            <a:r>
              <a:rPr lang="en" sz="1400">
                <a:solidFill>
                  <a:schemeClr val="dk1"/>
                </a:solidFill>
              </a:rPr>
              <a:t> –  check if a character string matches a specified pattern.</a:t>
            </a:r>
            <a:endParaRPr sz="1400">
              <a:solidFill>
                <a:schemeClr val="dk1"/>
              </a:solidFill>
            </a:endParaRPr>
          </a:p>
          <a:p>
            <a:pPr marL="457200" lvl="0" indent="-228600" algn="l" rtl="0">
              <a:spcBef>
                <a:spcPts val="0"/>
              </a:spcBef>
              <a:spcAft>
                <a:spcPts val="0"/>
              </a:spcAft>
              <a:buClr>
                <a:schemeClr val="dk1"/>
              </a:buClr>
              <a:buSzPts val="1400"/>
              <a:buFont typeface="Arial"/>
              <a:buNone/>
            </a:pPr>
            <a:r>
              <a:rPr lang="en" sz="1400" b="1">
                <a:solidFill>
                  <a:schemeClr val="dk1"/>
                </a:solidFill>
              </a:rPr>
              <a:t>Column &amp; table aliases(joins)</a:t>
            </a:r>
            <a:r>
              <a:rPr lang="en" sz="1400">
                <a:solidFill>
                  <a:schemeClr val="dk1"/>
                </a:solidFill>
              </a:rPr>
              <a:t> – show you how to use column aliases to change the heading of the query output and table alias to improve the readability of a query.</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1200"/>
              </a:spcBef>
              <a:spcAft>
                <a:spcPts val="0"/>
              </a:spcAft>
              <a:buClr>
                <a:schemeClr val="dk1"/>
              </a:buClr>
              <a:buSzPts val="1100"/>
              <a:buFont typeface="Arial"/>
              <a:buNone/>
            </a:pPr>
            <a:endParaRPr sz="1400" b="1">
              <a:solidFill>
                <a:schemeClr val="dk1"/>
              </a:solidFill>
            </a:endParaRPr>
          </a:p>
          <a:p>
            <a:pPr marL="0" lvl="0" indent="0" algn="l" rtl="0">
              <a:spcBef>
                <a:spcPts val="1200"/>
              </a:spcBef>
              <a:spcAft>
                <a:spcPts val="1200"/>
              </a:spcAft>
              <a:buNone/>
            </a:pPr>
            <a:endParaRPr sz="1400">
              <a:solidFill>
                <a:schemeClr val="dk1"/>
              </a:solidFill>
            </a:endParaRPr>
          </a:p>
        </p:txBody>
      </p:sp>
      <p:sp>
        <p:nvSpPr>
          <p:cNvPr id="114" name="Google Shape;114;p22"/>
          <p:cNvSpPr txBox="1"/>
          <p:nvPr/>
        </p:nvSpPr>
        <p:spPr>
          <a:xfrm>
            <a:off x="261125" y="3584775"/>
            <a:ext cx="8520600" cy="1203600"/>
          </a:xfrm>
          <a:prstGeom prst="rect">
            <a:avLst/>
          </a:prstGeom>
          <a:solidFill>
            <a:schemeClr val="lt2"/>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select * from emp where empname='john' COLLATE SQL_Latin1_General_CP1_CS_AS;</a:t>
            </a:r>
            <a:endParaRPr b="1">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en" b="1">
                <a:solidFill>
                  <a:schemeClr val="dk1"/>
                </a:solidFill>
              </a:rPr>
              <a:t>-- retrieve case sensitive record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body" idx="1"/>
          </p:nvPr>
        </p:nvSpPr>
        <p:spPr>
          <a:xfrm>
            <a:off x="311700" y="105200"/>
            <a:ext cx="8520600" cy="4936200"/>
          </a:xfrm>
          <a:prstGeom prst="rect">
            <a:avLst/>
          </a:prstGeom>
        </p:spPr>
        <p:txBody>
          <a:bodyPr spcFirstLastPara="1" wrap="square" lIns="91425" tIns="91425" rIns="91425" bIns="91425" anchor="t" anchorCtr="0">
            <a:normAutofit fontScale="85000" lnSpcReduction="10000"/>
          </a:bodyPr>
          <a:lstStyle/>
          <a:p>
            <a:pPr marL="0" lvl="0" indent="0" algn="ctr" rtl="0">
              <a:spcBef>
                <a:spcPts val="0"/>
              </a:spcBef>
              <a:spcAft>
                <a:spcPts val="0"/>
              </a:spcAft>
              <a:buClr>
                <a:schemeClr val="dk1"/>
              </a:buClr>
              <a:buSzPct val="50000"/>
              <a:buFont typeface="Arial"/>
              <a:buNone/>
            </a:pPr>
            <a:r>
              <a:rPr lang="en" sz="2200" b="1" u="sng">
                <a:solidFill>
                  <a:schemeClr val="dk1"/>
                </a:solidFill>
              </a:rPr>
              <a:t>Data definition</a:t>
            </a:r>
            <a:endParaRPr sz="1700" b="1" u="sng">
              <a:solidFill>
                <a:schemeClr val="dk1"/>
              </a:solidFill>
            </a:endParaRPr>
          </a:p>
          <a:p>
            <a:pPr marL="457200" lvl="0" indent="-228600" algn="l" rtl="0">
              <a:spcBef>
                <a:spcPts val="800"/>
              </a:spcBef>
              <a:spcAft>
                <a:spcPts val="0"/>
              </a:spcAft>
              <a:buClr>
                <a:schemeClr val="dk1"/>
              </a:buClr>
              <a:buSzPct val="100000"/>
              <a:buFont typeface="Roboto"/>
              <a:buNone/>
            </a:pPr>
            <a:r>
              <a:rPr lang="en" sz="1508" b="1">
                <a:solidFill>
                  <a:schemeClr val="dk1"/>
                </a:solidFill>
              </a:rPr>
              <a:t>CREATE DATABASE</a:t>
            </a:r>
            <a:r>
              <a:rPr lang="en" sz="1508">
                <a:solidFill>
                  <a:schemeClr val="dk1"/>
                </a:solidFill>
              </a:rPr>
              <a:t> – show you how to create a new database in a SQL Server instance using the CREATE DATABASE statement and SQL Server Management Studio.</a:t>
            </a:r>
            <a:endParaRPr sz="1508">
              <a:solidFill>
                <a:schemeClr val="dk1"/>
              </a:solidFill>
            </a:endParaRPr>
          </a:p>
          <a:p>
            <a:pPr marL="457200" lvl="0" indent="-228600" algn="l" rtl="0">
              <a:spcBef>
                <a:spcPts val="0"/>
              </a:spcBef>
              <a:spcAft>
                <a:spcPts val="0"/>
              </a:spcAft>
              <a:buClr>
                <a:schemeClr val="dk1"/>
              </a:buClr>
              <a:buSzPct val="100000"/>
              <a:buFont typeface="Roboto"/>
              <a:buNone/>
            </a:pPr>
            <a:r>
              <a:rPr lang="en" sz="1508" b="1">
                <a:solidFill>
                  <a:schemeClr val="dk1"/>
                </a:solidFill>
              </a:rPr>
              <a:t>DROP DATABASE</a:t>
            </a:r>
            <a:r>
              <a:rPr lang="en" sz="1508">
                <a:solidFill>
                  <a:schemeClr val="dk1"/>
                </a:solidFill>
              </a:rPr>
              <a:t> – learn how to delete existing databases.</a:t>
            </a:r>
            <a:endParaRPr sz="1508">
              <a:solidFill>
                <a:schemeClr val="dk1"/>
              </a:solidFill>
            </a:endParaRPr>
          </a:p>
          <a:p>
            <a:pPr marL="457200" lvl="0" indent="-228600" algn="l" rtl="0">
              <a:spcBef>
                <a:spcPts val="0"/>
              </a:spcBef>
              <a:spcAft>
                <a:spcPts val="0"/>
              </a:spcAft>
              <a:buClr>
                <a:schemeClr val="dk1"/>
              </a:buClr>
              <a:buSzPct val="100000"/>
              <a:buFont typeface="Roboto"/>
              <a:buNone/>
            </a:pPr>
            <a:r>
              <a:rPr lang="en" sz="1508" b="1">
                <a:solidFill>
                  <a:schemeClr val="dk1"/>
                </a:solidFill>
              </a:rPr>
              <a:t>CREATE SCHEMA</a:t>
            </a:r>
            <a:r>
              <a:rPr lang="en" sz="1508">
                <a:solidFill>
                  <a:schemeClr val="dk1"/>
                </a:solidFill>
              </a:rPr>
              <a:t> – describe how to create a new schema in a database.</a:t>
            </a:r>
            <a:endParaRPr sz="1508">
              <a:solidFill>
                <a:schemeClr val="dk1"/>
              </a:solidFill>
            </a:endParaRPr>
          </a:p>
          <a:p>
            <a:pPr marL="457200" lvl="0" indent="-228600" algn="l" rtl="0">
              <a:spcBef>
                <a:spcPts val="0"/>
              </a:spcBef>
              <a:spcAft>
                <a:spcPts val="0"/>
              </a:spcAft>
              <a:buClr>
                <a:schemeClr val="dk1"/>
              </a:buClr>
              <a:buSzPct val="100000"/>
              <a:buFont typeface="Roboto"/>
              <a:buNone/>
            </a:pPr>
            <a:r>
              <a:rPr lang="en" sz="1508" b="1">
                <a:solidFill>
                  <a:schemeClr val="dk1"/>
                </a:solidFill>
              </a:rPr>
              <a:t>ALTER SCHEMA</a:t>
            </a:r>
            <a:r>
              <a:rPr lang="en" sz="1508">
                <a:solidFill>
                  <a:schemeClr val="dk1"/>
                </a:solidFill>
              </a:rPr>
              <a:t> – show how to transfer a securable from a schema to another within the same database.</a:t>
            </a:r>
            <a:endParaRPr sz="1508">
              <a:solidFill>
                <a:schemeClr val="dk1"/>
              </a:solidFill>
            </a:endParaRPr>
          </a:p>
          <a:p>
            <a:pPr marL="457200" lvl="0" indent="-228600" algn="l" rtl="0">
              <a:spcBef>
                <a:spcPts val="0"/>
              </a:spcBef>
              <a:spcAft>
                <a:spcPts val="0"/>
              </a:spcAft>
              <a:buClr>
                <a:schemeClr val="dk1"/>
              </a:buClr>
              <a:buSzPct val="100000"/>
              <a:buFont typeface="Roboto"/>
              <a:buNone/>
            </a:pPr>
            <a:r>
              <a:rPr lang="en" sz="1508" b="1">
                <a:solidFill>
                  <a:schemeClr val="dk1"/>
                </a:solidFill>
              </a:rPr>
              <a:t>DROP SCHEMA</a:t>
            </a:r>
            <a:r>
              <a:rPr lang="en" sz="1508">
                <a:solidFill>
                  <a:schemeClr val="dk1"/>
                </a:solidFill>
              </a:rPr>
              <a:t> – learn how to delete a schema from a database.</a:t>
            </a:r>
            <a:endParaRPr sz="1508">
              <a:solidFill>
                <a:schemeClr val="dk1"/>
              </a:solidFill>
            </a:endParaRPr>
          </a:p>
          <a:p>
            <a:pPr marL="457200" lvl="0" indent="-228600" algn="l" rtl="0">
              <a:spcBef>
                <a:spcPts val="0"/>
              </a:spcBef>
              <a:spcAft>
                <a:spcPts val="0"/>
              </a:spcAft>
              <a:buClr>
                <a:schemeClr val="dk1"/>
              </a:buClr>
              <a:buSzPct val="100000"/>
              <a:buFont typeface="Roboto"/>
              <a:buNone/>
            </a:pPr>
            <a:r>
              <a:rPr lang="en" sz="1508" b="1">
                <a:solidFill>
                  <a:schemeClr val="dk1"/>
                </a:solidFill>
              </a:rPr>
              <a:t>CREATE TABLE</a:t>
            </a:r>
            <a:r>
              <a:rPr lang="en" sz="1508">
                <a:solidFill>
                  <a:schemeClr val="dk1"/>
                </a:solidFill>
              </a:rPr>
              <a:t> – walk you through the steps of creating a new table in a specific schema of a  database.</a:t>
            </a:r>
            <a:endParaRPr sz="1508">
              <a:solidFill>
                <a:schemeClr val="dk1"/>
              </a:solidFill>
            </a:endParaRPr>
          </a:p>
          <a:p>
            <a:pPr marL="457200" lvl="0" indent="-228600" algn="l" rtl="0">
              <a:spcBef>
                <a:spcPts val="0"/>
              </a:spcBef>
              <a:spcAft>
                <a:spcPts val="0"/>
              </a:spcAft>
              <a:buClr>
                <a:schemeClr val="dk1"/>
              </a:buClr>
              <a:buSzPct val="100000"/>
              <a:buFont typeface="Roboto"/>
              <a:buNone/>
            </a:pPr>
            <a:r>
              <a:rPr lang="en" sz="1508" b="1">
                <a:solidFill>
                  <a:schemeClr val="dk1"/>
                </a:solidFill>
              </a:rPr>
              <a:t>Identity column</a:t>
            </a:r>
            <a:r>
              <a:rPr lang="en" sz="1508">
                <a:solidFill>
                  <a:schemeClr val="dk1"/>
                </a:solidFill>
              </a:rPr>
              <a:t> – learn how to use the IDENTITY property to create the identity column for a table.</a:t>
            </a:r>
            <a:endParaRPr sz="1508">
              <a:solidFill>
                <a:schemeClr val="dk1"/>
              </a:solidFill>
            </a:endParaRPr>
          </a:p>
          <a:p>
            <a:pPr marL="457200" lvl="0" indent="-228600" algn="l" rtl="0">
              <a:spcBef>
                <a:spcPts val="0"/>
              </a:spcBef>
              <a:spcAft>
                <a:spcPts val="0"/>
              </a:spcAft>
              <a:buClr>
                <a:schemeClr val="dk1"/>
              </a:buClr>
              <a:buSzPct val="100000"/>
              <a:buFont typeface="Roboto"/>
              <a:buNone/>
            </a:pPr>
            <a:r>
              <a:rPr lang="en" sz="1508" b="1">
                <a:solidFill>
                  <a:schemeClr val="dk1"/>
                </a:solidFill>
              </a:rPr>
              <a:t>Sequence </a:t>
            </a:r>
            <a:r>
              <a:rPr lang="en" sz="1508">
                <a:solidFill>
                  <a:schemeClr val="dk1"/>
                </a:solidFill>
              </a:rPr>
              <a:t>– describe how to generate a sequence of numeric values based on a specification.</a:t>
            </a:r>
            <a:endParaRPr sz="1508">
              <a:solidFill>
                <a:schemeClr val="dk1"/>
              </a:solidFill>
            </a:endParaRPr>
          </a:p>
          <a:p>
            <a:pPr marL="457200" lvl="0" indent="-228600" algn="l" rtl="0">
              <a:spcBef>
                <a:spcPts val="0"/>
              </a:spcBef>
              <a:spcAft>
                <a:spcPts val="0"/>
              </a:spcAft>
              <a:buClr>
                <a:schemeClr val="dk1"/>
              </a:buClr>
              <a:buSzPct val="100000"/>
              <a:buFont typeface="Roboto"/>
              <a:buNone/>
            </a:pPr>
            <a:r>
              <a:rPr lang="en" sz="1508" b="1">
                <a:solidFill>
                  <a:schemeClr val="dk1"/>
                </a:solidFill>
              </a:rPr>
              <a:t>ALTER TABLE ADD column</a:t>
            </a:r>
            <a:r>
              <a:rPr lang="en" sz="1508">
                <a:solidFill>
                  <a:schemeClr val="dk1"/>
                </a:solidFill>
              </a:rPr>
              <a:t> – show you how to add one or more columns to an existing table</a:t>
            </a:r>
            <a:endParaRPr sz="1508">
              <a:solidFill>
                <a:schemeClr val="dk1"/>
              </a:solidFill>
            </a:endParaRPr>
          </a:p>
          <a:p>
            <a:pPr marL="457200" lvl="0" indent="-228600" algn="l" rtl="0">
              <a:spcBef>
                <a:spcPts val="0"/>
              </a:spcBef>
              <a:spcAft>
                <a:spcPts val="0"/>
              </a:spcAft>
              <a:buClr>
                <a:schemeClr val="dk1"/>
              </a:buClr>
              <a:buSzPct val="100000"/>
              <a:buFont typeface="Roboto"/>
              <a:buNone/>
            </a:pPr>
            <a:r>
              <a:rPr lang="en" sz="1508" b="1">
                <a:solidFill>
                  <a:schemeClr val="dk1"/>
                </a:solidFill>
              </a:rPr>
              <a:t>ALTER TABLE ALTER COLUMN</a:t>
            </a:r>
            <a:r>
              <a:rPr lang="en" sz="1508">
                <a:solidFill>
                  <a:schemeClr val="dk1"/>
                </a:solidFill>
              </a:rPr>
              <a:t> – show you how to change the definition of existing columns in a table.</a:t>
            </a:r>
            <a:endParaRPr sz="1508">
              <a:solidFill>
                <a:schemeClr val="dk1"/>
              </a:solidFill>
            </a:endParaRPr>
          </a:p>
          <a:p>
            <a:pPr marL="457200" lvl="0" indent="-228600" algn="l" rtl="0">
              <a:spcBef>
                <a:spcPts val="0"/>
              </a:spcBef>
              <a:spcAft>
                <a:spcPts val="0"/>
              </a:spcAft>
              <a:buClr>
                <a:schemeClr val="dk1"/>
              </a:buClr>
              <a:buSzPct val="100000"/>
              <a:buFont typeface="Roboto"/>
              <a:buNone/>
            </a:pPr>
            <a:r>
              <a:rPr lang="en" sz="1508" b="1">
                <a:solidFill>
                  <a:schemeClr val="dk1"/>
                </a:solidFill>
              </a:rPr>
              <a:t>ALTER TABLE DROP COLUMN </a:t>
            </a:r>
            <a:r>
              <a:rPr lang="en" sz="1508">
                <a:solidFill>
                  <a:schemeClr val="dk1"/>
                </a:solidFill>
              </a:rPr>
              <a:t>– learn how to drop one or more columns from a table.</a:t>
            </a:r>
            <a:endParaRPr sz="1508">
              <a:solidFill>
                <a:schemeClr val="dk1"/>
              </a:solidFill>
            </a:endParaRPr>
          </a:p>
          <a:p>
            <a:pPr marL="457200" lvl="0" indent="-228600" algn="l" rtl="0">
              <a:spcBef>
                <a:spcPts val="0"/>
              </a:spcBef>
              <a:spcAft>
                <a:spcPts val="0"/>
              </a:spcAft>
              <a:buClr>
                <a:schemeClr val="dk1"/>
              </a:buClr>
              <a:buSzPct val="100000"/>
              <a:buFont typeface="Roboto"/>
              <a:buNone/>
            </a:pPr>
            <a:r>
              <a:rPr lang="en" sz="1508" b="1">
                <a:solidFill>
                  <a:schemeClr val="dk1"/>
                </a:solidFill>
              </a:rPr>
              <a:t>Computed columns</a:t>
            </a:r>
            <a:r>
              <a:rPr lang="en" sz="1508">
                <a:solidFill>
                  <a:schemeClr val="dk1"/>
                </a:solidFill>
              </a:rPr>
              <a:t> – how to use the computed columns to resue the calculation logic in multiple queries.</a:t>
            </a:r>
            <a:endParaRPr sz="1508">
              <a:solidFill>
                <a:schemeClr val="dk1"/>
              </a:solidFill>
            </a:endParaRPr>
          </a:p>
          <a:p>
            <a:pPr marL="457200" lvl="0" indent="-228600" algn="l" rtl="0">
              <a:spcBef>
                <a:spcPts val="0"/>
              </a:spcBef>
              <a:spcAft>
                <a:spcPts val="0"/>
              </a:spcAft>
              <a:buClr>
                <a:schemeClr val="dk1"/>
              </a:buClr>
              <a:buSzPct val="100000"/>
              <a:buFont typeface="Roboto"/>
              <a:buNone/>
            </a:pPr>
            <a:r>
              <a:rPr lang="en" sz="1508" b="1">
                <a:solidFill>
                  <a:schemeClr val="dk1"/>
                </a:solidFill>
              </a:rPr>
              <a:t>DROP TABLE</a:t>
            </a:r>
            <a:r>
              <a:rPr lang="en" sz="1508">
                <a:solidFill>
                  <a:schemeClr val="dk1"/>
                </a:solidFill>
              </a:rPr>
              <a:t> – show you how to delete tables from the database.</a:t>
            </a:r>
            <a:endParaRPr sz="1508">
              <a:solidFill>
                <a:schemeClr val="dk1"/>
              </a:solidFill>
            </a:endParaRPr>
          </a:p>
          <a:p>
            <a:pPr marL="457200" lvl="0" indent="-228600" algn="l" rtl="0">
              <a:spcBef>
                <a:spcPts val="0"/>
              </a:spcBef>
              <a:spcAft>
                <a:spcPts val="0"/>
              </a:spcAft>
              <a:buClr>
                <a:schemeClr val="dk1"/>
              </a:buClr>
              <a:buSzPct val="100000"/>
              <a:buFont typeface="Roboto"/>
              <a:buNone/>
            </a:pPr>
            <a:r>
              <a:rPr lang="en" sz="1508" b="1">
                <a:solidFill>
                  <a:schemeClr val="dk1"/>
                </a:solidFill>
              </a:rPr>
              <a:t>TRUNCATE TABLE</a:t>
            </a:r>
            <a:r>
              <a:rPr lang="en" sz="1508">
                <a:solidFill>
                  <a:schemeClr val="dk1"/>
                </a:solidFill>
              </a:rPr>
              <a:t> – delete all data from a table faster and more efficiently.</a:t>
            </a:r>
            <a:endParaRPr sz="1508">
              <a:solidFill>
                <a:schemeClr val="dk1"/>
              </a:solidFill>
            </a:endParaRPr>
          </a:p>
          <a:p>
            <a:pPr marL="457200" lvl="0" indent="-228600" algn="l" rtl="0">
              <a:spcBef>
                <a:spcPts val="0"/>
              </a:spcBef>
              <a:spcAft>
                <a:spcPts val="0"/>
              </a:spcAft>
              <a:buClr>
                <a:schemeClr val="dk1"/>
              </a:buClr>
              <a:buSzPct val="100000"/>
              <a:buFont typeface="Roboto"/>
              <a:buNone/>
            </a:pPr>
            <a:r>
              <a:rPr lang="en" sz="1508" b="1">
                <a:solidFill>
                  <a:schemeClr val="dk1"/>
                </a:solidFill>
              </a:rPr>
              <a:t>SELECT INTO </a:t>
            </a:r>
            <a:r>
              <a:rPr lang="en" sz="1508">
                <a:solidFill>
                  <a:schemeClr val="dk1"/>
                </a:solidFill>
              </a:rPr>
              <a:t>– learn how to create a table and insert data from a query into it.</a:t>
            </a:r>
            <a:endParaRPr sz="1508">
              <a:solidFill>
                <a:schemeClr val="dk1"/>
              </a:solidFill>
            </a:endParaRPr>
          </a:p>
          <a:p>
            <a:pPr marL="457200" lvl="0" indent="-228600" algn="l" rtl="0">
              <a:spcBef>
                <a:spcPts val="0"/>
              </a:spcBef>
              <a:spcAft>
                <a:spcPts val="0"/>
              </a:spcAft>
              <a:buClr>
                <a:schemeClr val="dk1"/>
              </a:buClr>
              <a:buSzPct val="100000"/>
              <a:buFont typeface="Roboto"/>
              <a:buNone/>
            </a:pPr>
            <a:r>
              <a:rPr lang="en" sz="1508" b="1">
                <a:solidFill>
                  <a:schemeClr val="dk1"/>
                </a:solidFill>
              </a:rPr>
              <a:t>Rename a table </a:t>
            </a:r>
            <a:r>
              <a:rPr lang="en" sz="1508">
                <a:solidFill>
                  <a:schemeClr val="dk1"/>
                </a:solidFill>
              </a:rPr>
              <a:t>–  walk you through the process of renaming a table to a new one.</a:t>
            </a:r>
            <a:endParaRPr sz="1508">
              <a:solidFill>
                <a:schemeClr val="dk1"/>
              </a:solidFill>
            </a:endParaRPr>
          </a:p>
          <a:p>
            <a:pPr marL="457200" lvl="0" indent="-228600" algn="l" rtl="0">
              <a:spcBef>
                <a:spcPts val="0"/>
              </a:spcBef>
              <a:spcAft>
                <a:spcPts val="0"/>
              </a:spcAft>
              <a:buClr>
                <a:schemeClr val="dk1"/>
              </a:buClr>
              <a:buSzPct val="100000"/>
              <a:buFont typeface="Roboto"/>
              <a:buNone/>
            </a:pPr>
            <a:r>
              <a:rPr lang="en" sz="1508" b="1">
                <a:solidFill>
                  <a:schemeClr val="dk1"/>
                </a:solidFill>
              </a:rPr>
              <a:t>Temporary tables</a:t>
            </a:r>
            <a:r>
              <a:rPr lang="en" sz="1508">
                <a:solidFill>
                  <a:schemeClr val="dk1"/>
                </a:solidFill>
              </a:rPr>
              <a:t> – introduce you to the temporary tables for storing temporarily immediate data in stored procedures or database session.</a:t>
            </a:r>
            <a:endParaRPr sz="1508">
              <a:solidFill>
                <a:schemeClr val="dk1"/>
              </a:solidFill>
            </a:endParaRPr>
          </a:p>
          <a:p>
            <a:pPr marL="457200" lvl="0" indent="-228600" algn="l" rtl="0">
              <a:spcBef>
                <a:spcPts val="0"/>
              </a:spcBef>
              <a:spcAft>
                <a:spcPts val="0"/>
              </a:spcAft>
              <a:buClr>
                <a:schemeClr val="dk1"/>
              </a:buClr>
              <a:buSzPct val="100000"/>
              <a:buFont typeface="Roboto"/>
              <a:buNone/>
            </a:pPr>
            <a:r>
              <a:rPr lang="en" sz="1508" b="1">
                <a:solidFill>
                  <a:schemeClr val="dk1"/>
                </a:solidFill>
              </a:rPr>
              <a:t>Synonym</a:t>
            </a:r>
            <a:r>
              <a:rPr lang="en" sz="1508">
                <a:solidFill>
                  <a:schemeClr val="dk1"/>
                </a:solidFill>
              </a:rPr>
              <a:t> – explain you the synonym and show you how to create synonyms for database objects.</a:t>
            </a:r>
            <a:endParaRPr sz="1508">
              <a:solidFill>
                <a:schemeClr val="dk1"/>
              </a:solidFill>
            </a:endParaRPr>
          </a:p>
          <a:p>
            <a:pPr marL="0" lvl="0" indent="0" algn="l" rtl="0">
              <a:spcBef>
                <a:spcPts val="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p:nvPr/>
        </p:nvSpPr>
        <p:spPr>
          <a:xfrm>
            <a:off x="275100" y="267050"/>
            <a:ext cx="3327900" cy="12621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1"/>
                </a:solidFill>
              </a:rPr>
              <a:t>CREATE DATABASE database_name;</a:t>
            </a: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Clr>
                <a:schemeClr val="dk1"/>
              </a:buClr>
              <a:buSzPts val="1100"/>
              <a:buFont typeface="Arial"/>
              <a:buNone/>
            </a:pPr>
            <a:r>
              <a:rPr lang="en" sz="1000">
                <a:solidFill>
                  <a:schemeClr val="dk1"/>
                </a:solidFill>
              </a:rPr>
              <a:t>DROP DATABASE IF EXISTS TestDb;</a:t>
            </a:r>
            <a:endParaRPr sz="1000">
              <a:solidFill>
                <a:schemeClr val="dk1"/>
              </a:solidFill>
            </a:endParaRPr>
          </a:p>
          <a:p>
            <a:pPr marL="0" lvl="0" indent="0" algn="l" rtl="0">
              <a:spcBef>
                <a:spcPts val="0"/>
              </a:spcBef>
              <a:spcAft>
                <a:spcPts val="0"/>
              </a:spcAft>
              <a:buClr>
                <a:schemeClr val="dk1"/>
              </a:buClr>
              <a:buSzPts val="1100"/>
              <a:buFont typeface="Arial"/>
              <a:buNone/>
            </a:pPr>
            <a:endParaRPr sz="1000">
              <a:solidFill>
                <a:schemeClr val="dk1"/>
              </a:solidFill>
            </a:endParaRPr>
          </a:p>
          <a:p>
            <a:pPr marL="0" lvl="0" indent="0" algn="l" rtl="0">
              <a:spcBef>
                <a:spcPts val="0"/>
              </a:spcBef>
              <a:spcAft>
                <a:spcPts val="0"/>
              </a:spcAft>
              <a:buNone/>
            </a:pPr>
            <a:r>
              <a:rPr lang="en" sz="1000">
                <a:solidFill>
                  <a:schemeClr val="dk1"/>
                </a:solidFill>
              </a:rPr>
              <a:t>ALTER DATABASE [Test] MODIFY NAME = [Test2]</a:t>
            </a: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r>
              <a:rPr lang="en" sz="1000">
                <a:solidFill>
                  <a:schemeClr val="dk1"/>
                </a:solidFill>
              </a:rPr>
              <a:t>EXEC sp_renamedb 'Test', 'Test2'</a:t>
            </a:r>
            <a:endParaRPr sz="1000">
              <a:solidFill>
                <a:schemeClr val="dk1"/>
              </a:solidFill>
            </a:endParaRPr>
          </a:p>
        </p:txBody>
      </p:sp>
      <p:sp>
        <p:nvSpPr>
          <p:cNvPr id="125" name="Google Shape;125;p24"/>
          <p:cNvSpPr txBox="1"/>
          <p:nvPr/>
        </p:nvSpPr>
        <p:spPr>
          <a:xfrm>
            <a:off x="275100" y="1929700"/>
            <a:ext cx="3327900" cy="17805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solidFill>
                  <a:schemeClr val="dk1"/>
                </a:solidFill>
              </a:rPr>
              <a:t>CREATE SCHEMA schema_name</a:t>
            </a:r>
            <a:endParaRPr sz="1000">
              <a:solidFill>
                <a:schemeClr val="dk1"/>
              </a:solidFill>
            </a:endParaRPr>
          </a:p>
          <a:p>
            <a:pPr marL="0" lvl="0" indent="0" algn="l" rtl="0">
              <a:spcBef>
                <a:spcPts val="0"/>
              </a:spcBef>
              <a:spcAft>
                <a:spcPts val="0"/>
              </a:spcAft>
              <a:buClr>
                <a:schemeClr val="dk1"/>
              </a:buClr>
              <a:buSzPts val="1100"/>
              <a:buFont typeface="Arial"/>
              <a:buNone/>
            </a:pPr>
            <a:r>
              <a:rPr lang="en" sz="1000">
                <a:solidFill>
                  <a:schemeClr val="dk1"/>
                </a:solidFill>
              </a:rPr>
              <a:t>    [AUTHORIZATION owner_name]</a:t>
            </a:r>
            <a:endParaRPr sz="1000">
              <a:solidFill>
                <a:schemeClr val="dk1"/>
              </a:solidFill>
            </a:endParaRPr>
          </a:p>
          <a:p>
            <a:pPr marL="0" lvl="0" indent="0" algn="l" rtl="0">
              <a:spcBef>
                <a:spcPts val="0"/>
              </a:spcBef>
              <a:spcAft>
                <a:spcPts val="0"/>
              </a:spcAft>
              <a:buClr>
                <a:schemeClr val="dk1"/>
              </a:buClr>
              <a:buSzPts val="1100"/>
              <a:buFont typeface="Arial"/>
              <a:buNone/>
            </a:pPr>
            <a:endParaRPr sz="1000">
              <a:solidFill>
                <a:schemeClr val="dk1"/>
              </a:solidFill>
            </a:endParaRPr>
          </a:p>
          <a:p>
            <a:pPr marL="0" lvl="0" indent="0" algn="l" rtl="0">
              <a:spcBef>
                <a:spcPts val="0"/>
              </a:spcBef>
              <a:spcAft>
                <a:spcPts val="0"/>
              </a:spcAft>
              <a:buClr>
                <a:schemeClr val="dk1"/>
              </a:buClr>
              <a:buSzPts val="1100"/>
              <a:buFont typeface="Arial"/>
              <a:buNone/>
            </a:pPr>
            <a:r>
              <a:rPr lang="en" sz="1000">
                <a:solidFill>
                  <a:schemeClr val="dk1"/>
                </a:solidFill>
              </a:rPr>
              <a:t>DROP SCHEMA [IF EXISTS] schema_name;</a:t>
            </a:r>
            <a:endParaRPr sz="1000">
              <a:solidFill>
                <a:schemeClr val="dk1"/>
              </a:solidFill>
            </a:endParaRPr>
          </a:p>
          <a:p>
            <a:pPr marL="0" lvl="0" indent="0" algn="l" rtl="0">
              <a:spcBef>
                <a:spcPts val="0"/>
              </a:spcBef>
              <a:spcAft>
                <a:spcPts val="0"/>
              </a:spcAft>
              <a:buClr>
                <a:schemeClr val="dk1"/>
              </a:buClr>
              <a:buSzPts val="1100"/>
              <a:buFont typeface="Arial"/>
              <a:buNone/>
            </a:pPr>
            <a:endParaRPr sz="1000">
              <a:solidFill>
                <a:schemeClr val="dk1"/>
              </a:solidFill>
            </a:endParaRPr>
          </a:p>
          <a:p>
            <a:pPr marL="0" lvl="0" indent="0" algn="l" rtl="0">
              <a:spcBef>
                <a:spcPts val="0"/>
              </a:spcBef>
              <a:spcAft>
                <a:spcPts val="0"/>
              </a:spcAft>
              <a:buNone/>
            </a:pPr>
            <a:r>
              <a:rPr lang="en" sz="1000">
                <a:solidFill>
                  <a:schemeClr val="dk1"/>
                </a:solidFill>
              </a:rPr>
              <a:t>ALTER SCHEMA NEW_NAMED_SCHEMA</a:t>
            </a:r>
            <a:endParaRPr sz="1000">
              <a:solidFill>
                <a:schemeClr val="dk1"/>
              </a:solidFill>
            </a:endParaRPr>
          </a:p>
          <a:p>
            <a:pPr marL="190500" marR="190500" lvl="0" indent="0" algn="l" rtl="0">
              <a:lnSpc>
                <a:spcPct val="115000"/>
              </a:lnSpc>
              <a:spcBef>
                <a:spcPts val="0"/>
              </a:spcBef>
              <a:spcAft>
                <a:spcPts val="0"/>
              </a:spcAft>
              <a:buClr>
                <a:schemeClr val="dk1"/>
              </a:buClr>
              <a:buSzPts val="1100"/>
              <a:buFont typeface="Arial"/>
              <a:buNone/>
            </a:pPr>
            <a:r>
              <a:rPr lang="en" sz="1000">
                <a:solidFill>
                  <a:schemeClr val="dk1"/>
                </a:solidFill>
              </a:rPr>
              <a:t>TRANSFER OLD_NAMED_SCHEMA.TABLE_NAME;</a:t>
            </a:r>
            <a:endParaRPr sz="1000">
              <a:solidFill>
                <a:schemeClr val="dk1"/>
              </a:solidFill>
            </a:endParaRPr>
          </a:p>
          <a:p>
            <a:pPr marL="0" lvl="0" indent="0" algn="l" rtl="0">
              <a:spcBef>
                <a:spcPts val="800"/>
              </a:spcBef>
              <a:spcAft>
                <a:spcPts val="0"/>
              </a:spcAft>
              <a:buNone/>
            </a:pPr>
            <a:endParaRPr>
              <a:solidFill>
                <a:schemeClr val="dk1"/>
              </a:solidFill>
            </a:endParaRPr>
          </a:p>
        </p:txBody>
      </p:sp>
      <p:sp>
        <p:nvSpPr>
          <p:cNvPr id="126" name="Google Shape;126;p24"/>
          <p:cNvSpPr txBox="1"/>
          <p:nvPr/>
        </p:nvSpPr>
        <p:spPr>
          <a:xfrm>
            <a:off x="275100" y="4110750"/>
            <a:ext cx="3327900" cy="6465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t>EXEC sp_rename 'old_table_name', 'new_table_name'</a:t>
            </a:r>
            <a:endParaRPr sz="1000"/>
          </a:p>
          <a:p>
            <a:pPr marL="0" lvl="0" indent="0" algn="l" rtl="0">
              <a:spcBef>
                <a:spcPts val="0"/>
              </a:spcBef>
              <a:spcAft>
                <a:spcPts val="0"/>
              </a:spcAft>
              <a:buClr>
                <a:schemeClr val="dk1"/>
              </a:buClr>
              <a:buSzPts val="1100"/>
              <a:buFont typeface="Arial"/>
              <a:buNone/>
            </a:pPr>
            <a:endParaRPr sz="1000"/>
          </a:p>
          <a:p>
            <a:pPr marL="0" lvl="0" indent="0" algn="l" rtl="0">
              <a:spcBef>
                <a:spcPts val="0"/>
              </a:spcBef>
              <a:spcAft>
                <a:spcPts val="0"/>
              </a:spcAft>
              <a:buNone/>
            </a:pPr>
            <a:endParaRPr sz="1000"/>
          </a:p>
        </p:txBody>
      </p:sp>
      <p:sp>
        <p:nvSpPr>
          <p:cNvPr id="127" name="Google Shape;127;p24"/>
          <p:cNvSpPr txBox="1"/>
          <p:nvPr/>
        </p:nvSpPr>
        <p:spPr>
          <a:xfrm>
            <a:off x="4007575" y="267050"/>
            <a:ext cx="2407500" cy="26475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INSERT INTO </a:t>
            </a:r>
            <a:endParaRPr sz="1000"/>
          </a:p>
          <a:p>
            <a:pPr marL="0" lvl="0" indent="0" algn="l" rtl="0">
              <a:spcBef>
                <a:spcPts val="0"/>
              </a:spcBef>
              <a:spcAft>
                <a:spcPts val="0"/>
              </a:spcAft>
              <a:buNone/>
            </a:pPr>
            <a:r>
              <a:rPr lang="en" sz="1000"/>
              <a:t>    sales.addresses (street, city, state, zip_code) </a:t>
            </a:r>
            <a:endParaRPr sz="1000"/>
          </a:p>
          <a:p>
            <a:pPr marL="0" lvl="0" indent="0" algn="l" rtl="0">
              <a:spcBef>
                <a:spcPts val="0"/>
              </a:spcBef>
              <a:spcAft>
                <a:spcPts val="0"/>
              </a:spcAft>
              <a:buNone/>
            </a:pPr>
            <a:r>
              <a:rPr lang="en" sz="1000"/>
              <a:t>SELECT</a:t>
            </a:r>
            <a:endParaRPr sz="1000"/>
          </a:p>
          <a:p>
            <a:pPr marL="0" lvl="0" indent="0" algn="l" rtl="0">
              <a:spcBef>
                <a:spcPts val="0"/>
              </a:spcBef>
              <a:spcAft>
                <a:spcPts val="0"/>
              </a:spcAft>
              <a:buNone/>
            </a:pPr>
            <a:r>
              <a:rPr lang="en" sz="1000"/>
              <a:t>    street,</a:t>
            </a:r>
            <a:endParaRPr sz="1000"/>
          </a:p>
          <a:p>
            <a:pPr marL="0" lvl="0" indent="0" algn="l" rtl="0">
              <a:spcBef>
                <a:spcPts val="0"/>
              </a:spcBef>
              <a:spcAft>
                <a:spcPts val="0"/>
              </a:spcAft>
              <a:buNone/>
            </a:pPr>
            <a:r>
              <a:rPr lang="en" sz="1000"/>
              <a:t>    city,</a:t>
            </a:r>
            <a:endParaRPr sz="1000"/>
          </a:p>
          <a:p>
            <a:pPr marL="0" lvl="0" indent="0" algn="l" rtl="0">
              <a:spcBef>
                <a:spcPts val="0"/>
              </a:spcBef>
              <a:spcAft>
                <a:spcPts val="0"/>
              </a:spcAft>
              <a:buNone/>
            </a:pPr>
            <a:r>
              <a:rPr lang="en" sz="1000"/>
              <a:t>    state,</a:t>
            </a:r>
            <a:endParaRPr sz="1000"/>
          </a:p>
          <a:p>
            <a:pPr marL="0" lvl="0" indent="0" algn="l" rtl="0">
              <a:spcBef>
                <a:spcPts val="0"/>
              </a:spcBef>
              <a:spcAft>
                <a:spcPts val="0"/>
              </a:spcAft>
              <a:buNone/>
            </a:pPr>
            <a:r>
              <a:rPr lang="en" sz="1000"/>
              <a:t>    zip_code</a:t>
            </a:r>
            <a:endParaRPr sz="1000"/>
          </a:p>
          <a:p>
            <a:pPr marL="0" lvl="0" indent="0" algn="l" rtl="0">
              <a:spcBef>
                <a:spcPts val="0"/>
              </a:spcBef>
              <a:spcAft>
                <a:spcPts val="0"/>
              </a:spcAft>
              <a:buNone/>
            </a:pPr>
            <a:r>
              <a:rPr lang="en" sz="1000"/>
              <a:t>FROM</a:t>
            </a:r>
            <a:endParaRPr sz="1000"/>
          </a:p>
          <a:p>
            <a:pPr marL="0" lvl="0" indent="0" algn="l" rtl="0">
              <a:spcBef>
                <a:spcPts val="0"/>
              </a:spcBef>
              <a:spcAft>
                <a:spcPts val="0"/>
              </a:spcAft>
              <a:buNone/>
            </a:pPr>
            <a:r>
              <a:rPr lang="en" sz="1000"/>
              <a:t>    sales.stores</a:t>
            </a:r>
            <a:endParaRPr sz="1000"/>
          </a:p>
          <a:p>
            <a:pPr marL="0" lvl="0" indent="0" algn="l" rtl="0">
              <a:spcBef>
                <a:spcPts val="0"/>
              </a:spcBef>
              <a:spcAft>
                <a:spcPts val="0"/>
              </a:spcAft>
              <a:buNone/>
            </a:pPr>
            <a:r>
              <a:rPr lang="en" sz="1000"/>
              <a:t>WHERE</a:t>
            </a:r>
            <a:endParaRPr sz="1000"/>
          </a:p>
          <a:p>
            <a:pPr marL="0" lvl="0" indent="0" algn="l" rtl="0">
              <a:spcBef>
                <a:spcPts val="0"/>
              </a:spcBef>
              <a:spcAft>
                <a:spcPts val="0"/>
              </a:spcAft>
              <a:buNone/>
            </a:pPr>
            <a:r>
              <a:rPr lang="en" sz="1000"/>
              <a:t>    city IN ('Santa Cruz', 'Baldwin')</a:t>
            </a:r>
            <a:endParaRPr sz="1000"/>
          </a:p>
          <a:p>
            <a:pPr marL="0" lvl="0" indent="0" algn="l" rtl="0">
              <a:spcBef>
                <a:spcPts val="0"/>
              </a:spcBef>
              <a:spcAft>
                <a:spcPts val="0"/>
              </a:spcAft>
              <a:buNone/>
            </a:pPr>
            <a:endParaRPr sz="1000"/>
          </a:p>
          <a:p>
            <a:pPr marL="0" lvl="0" indent="0" algn="l" rtl="0">
              <a:spcBef>
                <a:spcPts val="0"/>
              </a:spcBef>
              <a:spcAft>
                <a:spcPts val="0"/>
              </a:spcAft>
              <a:buClr>
                <a:schemeClr val="dk1"/>
              </a:buClr>
              <a:buSzPts val="1100"/>
              <a:buFont typeface="Arial"/>
              <a:buNone/>
            </a:pPr>
            <a:endParaRPr sz="1000"/>
          </a:p>
          <a:p>
            <a:pPr marL="0" lvl="0" indent="0" algn="l" rtl="0">
              <a:spcBef>
                <a:spcPts val="0"/>
              </a:spcBef>
              <a:spcAft>
                <a:spcPts val="0"/>
              </a:spcAft>
              <a:buClr>
                <a:schemeClr val="dk1"/>
              </a:buClr>
              <a:buSzPts val="1100"/>
              <a:buFont typeface="Arial"/>
              <a:buNone/>
            </a:pPr>
            <a:endParaRPr sz="1000"/>
          </a:p>
          <a:p>
            <a:pPr marL="0" lvl="0" indent="0" algn="l" rtl="0">
              <a:spcBef>
                <a:spcPts val="0"/>
              </a:spcBef>
              <a:spcAft>
                <a:spcPts val="0"/>
              </a:spcAft>
              <a:buNone/>
            </a:pPr>
            <a:endParaRPr sz="1000"/>
          </a:p>
        </p:txBody>
      </p:sp>
      <p:sp>
        <p:nvSpPr>
          <p:cNvPr id="128" name="Google Shape;128;p24"/>
          <p:cNvSpPr txBox="1"/>
          <p:nvPr/>
        </p:nvSpPr>
        <p:spPr>
          <a:xfrm>
            <a:off x="6557250" y="267050"/>
            <a:ext cx="2407500" cy="26475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INSERT TOP (10) </a:t>
            </a:r>
            <a:endParaRPr sz="1000"/>
          </a:p>
          <a:p>
            <a:pPr marL="0" lvl="0" indent="0" algn="l" rtl="0">
              <a:spcBef>
                <a:spcPts val="0"/>
              </a:spcBef>
              <a:spcAft>
                <a:spcPts val="0"/>
              </a:spcAft>
              <a:buNone/>
            </a:pPr>
            <a:r>
              <a:rPr lang="en" sz="1000"/>
              <a:t>INTO </a:t>
            </a:r>
            <a:endParaRPr sz="1000"/>
          </a:p>
          <a:p>
            <a:pPr marL="0" lvl="0" indent="0" algn="l" rtl="0">
              <a:spcBef>
                <a:spcPts val="0"/>
              </a:spcBef>
              <a:spcAft>
                <a:spcPts val="0"/>
              </a:spcAft>
              <a:buNone/>
            </a:pPr>
            <a:r>
              <a:rPr lang="en" sz="1000"/>
              <a:t>sales.addresses (street, city, state, zip_code) </a:t>
            </a:r>
            <a:endParaRPr sz="1000"/>
          </a:p>
          <a:p>
            <a:pPr marL="0" lvl="0" indent="0" algn="l" rtl="0">
              <a:spcBef>
                <a:spcPts val="0"/>
              </a:spcBef>
              <a:spcAft>
                <a:spcPts val="0"/>
              </a:spcAft>
              <a:buNone/>
            </a:pPr>
            <a:r>
              <a:rPr lang="en" sz="1000"/>
              <a:t>SELECT</a:t>
            </a:r>
            <a:endParaRPr sz="1000"/>
          </a:p>
          <a:p>
            <a:pPr marL="0" lvl="0" indent="0" algn="l" rtl="0">
              <a:spcBef>
                <a:spcPts val="0"/>
              </a:spcBef>
              <a:spcAft>
                <a:spcPts val="0"/>
              </a:spcAft>
              <a:buNone/>
            </a:pPr>
            <a:r>
              <a:rPr lang="en" sz="1000"/>
              <a:t>    street,</a:t>
            </a:r>
            <a:endParaRPr sz="1000"/>
          </a:p>
          <a:p>
            <a:pPr marL="0" lvl="0" indent="0" algn="l" rtl="0">
              <a:spcBef>
                <a:spcPts val="0"/>
              </a:spcBef>
              <a:spcAft>
                <a:spcPts val="0"/>
              </a:spcAft>
              <a:buNone/>
            </a:pPr>
            <a:r>
              <a:rPr lang="en" sz="1000"/>
              <a:t>    city,</a:t>
            </a:r>
            <a:endParaRPr sz="1000"/>
          </a:p>
          <a:p>
            <a:pPr marL="0" lvl="0" indent="0" algn="l" rtl="0">
              <a:spcBef>
                <a:spcPts val="0"/>
              </a:spcBef>
              <a:spcAft>
                <a:spcPts val="0"/>
              </a:spcAft>
              <a:buNone/>
            </a:pPr>
            <a:r>
              <a:rPr lang="en" sz="1000"/>
              <a:t>    state,</a:t>
            </a:r>
            <a:endParaRPr sz="1000"/>
          </a:p>
          <a:p>
            <a:pPr marL="0" lvl="0" indent="0" algn="l" rtl="0">
              <a:spcBef>
                <a:spcPts val="0"/>
              </a:spcBef>
              <a:spcAft>
                <a:spcPts val="0"/>
              </a:spcAft>
              <a:buNone/>
            </a:pPr>
            <a:r>
              <a:rPr lang="en" sz="1000"/>
              <a:t>    zip_code</a:t>
            </a:r>
            <a:endParaRPr sz="1000"/>
          </a:p>
          <a:p>
            <a:pPr marL="0" lvl="0" indent="0" algn="l" rtl="0">
              <a:spcBef>
                <a:spcPts val="0"/>
              </a:spcBef>
              <a:spcAft>
                <a:spcPts val="0"/>
              </a:spcAft>
              <a:buNone/>
            </a:pPr>
            <a:r>
              <a:rPr lang="en" sz="1000"/>
              <a:t>FROM</a:t>
            </a:r>
            <a:endParaRPr sz="1000"/>
          </a:p>
          <a:p>
            <a:pPr marL="0" lvl="0" indent="0" algn="l" rtl="0">
              <a:spcBef>
                <a:spcPts val="0"/>
              </a:spcBef>
              <a:spcAft>
                <a:spcPts val="0"/>
              </a:spcAft>
              <a:buNone/>
            </a:pPr>
            <a:r>
              <a:rPr lang="en" sz="1000"/>
              <a:t>    sales.customers</a:t>
            </a:r>
            <a:endParaRPr sz="1000"/>
          </a:p>
          <a:p>
            <a:pPr marL="0" lvl="0" indent="0" algn="l" rtl="0">
              <a:spcBef>
                <a:spcPts val="0"/>
              </a:spcBef>
              <a:spcAft>
                <a:spcPts val="0"/>
              </a:spcAft>
              <a:buNone/>
            </a:pPr>
            <a:r>
              <a:rPr lang="en" sz="1000"/>
              <a:t>ORDER BY</a:t>
            </a:r>
            <a:endParaRPr sz="1000"/>
          </a:p>
          <a:p>
            <a:pPr marL="0" lvl="0" indent="0" algn="l" rtl="0">
              <a:spcBef>
                <a:spcPts val="0"/>
              </a:spcBef>
              <a:spcAft>
                <a:spcPts val="0"/>
              </a:spcAft>
              <a:buNone/>
            </a:pPr>
            <a:r>
              <a:rPr lang="en" sz="1000"/>
              <a:t>    first_name,</a:t>
            </a:r>
            <a:endParaRPr sz="1000"/>
          </a:p>
          <a:p>
            <a:pPr marL="0" lvl="0" indent="0" algn="l" rtl="0">
              <a:spcBef>
                <a:spcPts val="0"/>
              </a:spcBef>
              <a:spcAft>
                <a:spcPts val="0"/>
              </a:spcAft>
              <a:buNone/>
            </a:pPr>
            <a:r>
              <a:rPr lang="en" sz="1000"/>
              <a:t>    last_name;</a:t>
            </a: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a:p>
        </p:txBody>
      </p:sp>
      <p:sp>
        <p:nvSpPr>
          <p:cNvPr id="129" name="Google Shape;129;p24"/>
          <p:cNvSpPr txBox="1"/>
          <p:nvPr/>
        </p:nvSpPr>
        <p:spPr>
          <a:xfrm>
            <a:off x="4007575" y="3187350"/>
            <a:ext cx="2407500" cy="15699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t>SELECT </a:t>
            </a:r>
            <a:endParaRPr sz="1000"/>
          </a:p>
          <a:p>
            <a:pPr marL="0" lvl="0" indent="0" algn="l" rtl="0">
              <a:spcBef>
                <a:spcPts val="0"/>
              </a:spcBef>
              <a:spcAft>
                <a:spcPts val="0"/>
              </a:spcAft>
              <a:buClr>
                <a:schemeClr val="dk1"/>
              </a:buClr>
              <a:buSzPts val="1100"/>
              <a:buFont typeface="Arial"/>
              <a:buNone/>
            </a:pPr>
            <a:r>
              <a:rPr lang="en" sz="1000"/>
              <a:t>    select_list</a:t>
            </a:r>
            <a:endParaRPr sz="1000"/>
          </a:p>
          <a:p>
            <a:pPr marL="0" lvl="0" indent="0" algn="l" rtl="0">
              <a:spcBef>
                <a:spcPts val="0"/>
              </a:spcBef>
              <a:spcAft>
                <a:spcPts val="0"/>
              </a:spcAft>
              <a:buClr>
                <a:schemeClr val="dk1"/>
              </a:buClr>
              <a:buSzPts val="1100"/>
              <a:buFont typeface="Arial"/>
              <a:buNone/>
            </a:pPr>
            <a:r>
              <a:rPr lang="en" sz="1000"/>
              <a:t>INTO </a:t>
            </a:r>
            <a:endParaRPr sz="1000"/>
          </a:p>
          <a:p>
            <a:pPr marL="0" lvl="0" indent="0" algn="l" rtl="0">
              <a:spcBef>
                <a:spcPts val="0"/>
              </a:spcBef>
              <a:spcAft>
                <a:spcPts val="0"/>
              </a:spcAft>
              <a:buClr>
                <a:schemeClr val="dk1"/>
              </a:buClr>
              <a:buSzPts val="1100"/>
              <a:buFont typeface="Arial"/>
              <a:buNone/>
            </a:pPr>
            <a:r>
              <a:rPr lang="en" sz="1000"/>
              <a:t>    destination</a:t>
            </a:r>
            <a:endParaRPr sz="1000"/>
          </a:p>
          <a:p>
            <a:pPr marL="0" lvl="0" indent="0" algn="l" rtl="0">
              <a:spcBef>
                <a:spcPts val="0"/>
              </a:spcBef>
              <a:spcAft>
                <a:spcPts val="0"/>
              </a:spcAft>
              <a:buClr>
                <a:schemeClr val="dk1"/>
              </a:buClr>
              <a:buSzPts val="1100"/>
              <a:buFont typeface="Arial"/>
              <a:buNone/>
            </a:pPr>
            <a:r>
              <a:rPr lang="en" sz="1000"/>
              <a:t>FROM </a:t>
            </a:r>
            <a:endParaRPr sz="1000"/>
          </a:p>
          <a:p>
            <a:pPr marL="0" lvl="0" indent="0" algn="l" rtl="0">
              <a:spcBef>
                <a:spcPts val="0"/>
              </a:spcBef>
              <a:spcAft>
                <a:spcPts val="0"/>
              </a:spcAft>
              <a:buClr>
                <a:schemeClr val="dk1"/>
              </a:buClr>
              <a:buSzPts val="1100"/>
              <a:buFont typeface="Arial"/>
              <a:buNone/>
            </a:pPr>
            <a:r>
              <a:rPr lang="en" sz="1000"/>
              <a:t>    source</a:t>
            </a:r>
            <a:endParaRPr sz="1000"/>
          </a:p>
          <a:p>
            <a:pPr marL="0" lvl="0" indent="0" algn="l" rtl="0">
              <a:spcBef>
                <a:spcPts val="0"/>
              </a:spcBef>
              <a:spcAft>
                <a:spcPts val="0"/>
              </a:spcAft>
              <a:buClr>
                <a:schemeClr val="dk1"/>
              </a:buClr>
              <a:buSzPts val="1100"/>
              <a:buFont typeface="Arial"/>
              <a:buNone/>
            </a:pPr>
            <a:r>
              <a:rPr lang="en" sz="1000"/>
              <a:t>[WHERE condition]</a:t>
            </a:r>
            <a:endParaRPr sz="1000"/>
          </a:p>
          <a:p>
            <a:pPr marL="0" lvl="0" indent="0" algn="l" rtl="0">
              <a:spcBef>
                <a:spcPts val="0"/>
              </a:spcBef>
              <a:spcAft>
                <a:spcPts val="0"/>
              </a:spcAft>
              <a:buClr>
                <a:schemeClr val="dk1"/>
              </a:buClr>
              <a:buSzPts val="1100"/>
              <a:buFont typeface="Arial"/>
              <a:buNone/>
            </a:pPr>
            <a:endParaRPr sz="1000"/>
          </a:p>
          <a:p>
            <a:pPr marL="0" lvl="0" indent="0" algn="l" rtl="0">
              <a:spcBef>
                <a:spcPts val="0"/>
              </a:spcBef>
              <a:spcAft>
                <a:spcPts val="0"/>
              </a:spcAft>
              <a:buNone/>
            </a:pPr>
            <a:endParaRPr sz="1000"/>
          </a:p>
        </p:txBody>
      </p:sp>
      <p:sp>
        <p:nvSpPr>
          <p:cNvPr id="130" name="Google Shape;130;p24"/>
          <p:cNvSpPr txBox="1"/>
          <p:nvPr/>
        </p:nvSpPr>
        <p:spPr>
          <a:xfrm>
            <a:off x="6557250" y="3187350"/>
            <a:ext cx="2407500" cy="15699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t>SELECT </a:t>
            </a:r>
            <a:endParaRPr sz="1000"/>
          </a:p>
          <a:p>
            <a:pPr marL="0" lvl="0" indent="0" algn="l" rtl="0">
              <a:spcBef>
                <a:spcPts val="0"/>
              </a:spcBef>
              <a:spcAft>
                <a:spcPts val="0"/>
              </a:spcAft>
              <a:buClr>
                <a:schemeClr val="dk1"/>
              </a:buClr>
              <a:buSzPts val="1100"/>
              <a:buFont typeface="Arial"/>
              <a:buNone/>
            </a:pPr>
            <a:r>
              <a:rPr lang="en" sz="1000"/>
              <a:t>    *</a:t>
            </a:r>
            <a:endParaRPr sz="1000"/>
          </a:p>
          <a:p>
            <a:pPr marL="0" lvl="0" indent="0" algn="l" rtl="0">
              <a:spcBef>
                <a:spcPts val="0"/>
              </a:spcBef>
              <a:spcAft>
                <a:spcPts val="0"/>
              </a:spcAft>
              <a:buClr>
                <a:schemeClr val="dk1"/>
              </a:buClr>
              <a:buSzPts val="1100"/>
              <a:buFont typeface="Arial"/>
              <a:buNone/>
            </a:pPr>
            <a:r>
              <a:rPr lang="en" sz="1000"/>
              <a:t>INTO </a:t>
            </a:r>
            <a:endParaRPr sz="1000"/>
          </a:p>
          <a:p>
            <a:pPr marL="0" lvl="0" indent="0" algn="l" rtl="0">
              <a:spcBef>
                <a:spcPts val="0"/>
              </a:spcBef>
              <a:spcAft>
                <a:spcPts val="0"/>
              </a:spcAft>
              <a:buNone/>
            </a:pPr>
            <a:r>
              <a:rPr lang="en" sz="1000"/>
              <a:t>    Marketing.customers</a:t>
            </a:r>
            <a:endParaRPr sz="1000"/>
          </a:p>
          <a:p>
            <a:pPr marL="0" lvl="0" indent="0" algn="l" rtl="0">
              <a:spcBef>
                <a:spcPts val="0"/>
              </a:spcBef>
              <a:spcAft>
                <a:spcPts val="0"/>
              </a:spcAft>
              <a:buClr>
                <a:schemeClr val="dk1"/>
              </a:buClr>
              <a:buSzPts val="1100"/>
              <a:buFont typeface="Arial"/>
              <a:buNone/>
            </a:pPr>
            <a:endParaRPr sz="1000"/>
          </a:p>
          <a:p>
            <a:pPr marL="0" lvl="0" indent="0" algn="l" rtl="0">
              <a:spcBef>
                <a:spcPts val="0"/>
              </a:spcBef>
              <a:spcAft>
                <a:spcPts val="0"/>
              </a:spcAft>
              <a:buClr>
                <a:schemeClr val="dk1"/>
              </a:buClr>
              <a:buSzPts val="1100"/>
              <a:buFont typeface="Arial"/>
              <a:buNone/>
            </a:pPr>
            <a:r>
              <a:rPr lang="en" sz="1000"/>
              <a:t>FROM </a:t>
            </a:r>
            <a:endParaRPr sz="1000"/>
          </a:p>
          <a:p>
            <a:pPr marL="0" lvl="0" indent="0" algn="l" rtl="0">
              <a:spcBef>
                <a:spcPts val="0"/>
              </a:spcBef>
              <a:spcAft>
                <a:spcPts val="0"/>
              </a:spcAft>
              <a:buClr>
                <a:schemeClr val="dk1"/>
              </a:buClr>
              <a:buSzPts val="1100"/>
              <a:buFont typeface="Arial"/>
              <a:buNone/>
            </a:pPr>
            <a:r>
              <a:rPr lang="en" sz="1000"/>
              <a:t>    sales.customers;</a:t>
            </a:r>
            <a:endParaRPr sz="1000"/>
          </a:p>
          <a:p>
            <a:pPr marL="0" lvl="0" indent="0" algn="l" rtl="0">
              <a:spcBef>
                <a:spcPts val="0"/>
              </a:spcBef>
              <a:spcAft>
                <a:spcPts val="0"/>
              </a:spcAft>
              <a:buClr>
                <a:schemeClr val="dk1"/>
              </a:buClr>
              <a:buSzPts val="1100"/>
              <a:buFont typeface="Arial"/>
              <a:buNone/>
            </a:pPr>
            <a:endParaRPr sz="1000"/>
          </a:p>
          <a:p>
            <a:pPr marL="0" lvl="0" indent="0" algn="l" rtl="0">
              <a:spcBef>
                <a:spcPts val="0"/>
              </a:spcBef>
              <a:spcAft>
                <a:spcPts val="0"/>
              </a:spcAft>
              <a:buNone/>
            </a:pP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p:nvPr/>
        </p:nvSpPr>
        <p:spPr>
          <a:xfrm>
            <a:off x="406650" y="1015575"/>
            <a:ext cx="3459300" cy="18777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t>ALTER TABLE sales.quotations </a:t>
            </a:r>
            <a:endParaRPr sz="1000"/>
          </a:p>
          <a:p>
            <a:pPr marL="0" lvl="0" indent="0" algn="l" rtl="0">
              <a:spcBef>
                <a:spcPts val="0"/>
              </a:spcBef>
              <a:spcAft>
                <a:spcPts val="0"/>
              </a:spcAft>
              <a:buClr>
                <a:schemeClr val="dk1"/>
              </a:buClr>
              <a:buSzPts val="1100"/>
              <a:buFont typeface="Arial"/>
              <a:buNone/>
            </a:pPr>
            <a:r>
              <a:rPr lang="en" sz="1000"/>
              <a:t>    ADD </a:t>
            </a:r>
            <a:endParaRPr sz="1000"/>
          </a:p>
          <a:p>
            <a:pPr marL="0" lvl="0" indent="0" algn="l" rtl="0">
              <a:spcBef>
                <a:spcPts val="0"/>
              </a:spcBef>
              <a:spcAft>
                <a:spcPts val="0"/>
              </a:spcAft>
              <a:buClr>
                <a:schemeClr val="dk1"/>
              </a:buClr>
              <a:buSzPts val="1100"/>
              <a:buFont typeface="Arial"/>
              <a:buNone/>
            </a:pPr>
            <a:r>
              <a:rPr lang="en" sz="1000"/>
              <a:t>        amount DECIMAL (10, 2) NOT NULL,</a:t>
            </a:r>
            <a:endParaRPr sz="1000"/>
          </a:p>
          <a:p>
            <a:pPr marL="0" lvl="0" indent="0" algn="l" rtl="0">
              <a:spcBef>
                <a:spcPts val="0"/>
              </a:spcBef>
              <a:spcAft>
                <a:spcPts val="0"/>
              </a:spcAft>
              <a:buNone/>
            </a:pPr>
            <a:r>
              <a:rPr lang="en" sz="1000"/>
              <a:t>        customer_name VARCHAR (50) NOT NULL;</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ALTER TABLE table_name </a:t>
            </a:r>
            <a:endParaRPr sz="1000"/>
          </a:p>
          <a:p>
            <a:pPr marL="0" lvl="0" indent="0" algn="l" rtl="0">
              <a:spcBef>
                <a:spcPts val="0"/>
              </a:spcBef>
              <a:spcAft>
                <a:spcPts val="0"/>
              </a:spcAft>
              <a:buNone/>
            </a:pPr>
            <a:r>
              <a:rPr lang="en" sz="1000"/>
              <a:t>ALTER COLUMN column_name new_data_type(size);</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ALTER TABLE sales.price_lists</a:t>
            </a:r>
            <a:endParaRPr sz="1000"/>
          </a:p>
          <a:p>
            <a:pPr marL="0" lvl="0" indent="0" algn="l" rtl="0">
              <a:spcBef>
                <a:spcPts val="0"/>
              </a:spcBef>
              <a:spcAft>
                <a:spcPts val="0"/>
              </a:spcAft>
              <a:buNone/>
            </a:pPr>
            <a:r>
              <a:rPr lang="en" sz="1000"/>
              <a:t>DROP COLUMN discount, surcharge;</a:t>
            </a:r>
            <a:endParaRPr sz="1000"/>
          </a:p>
          <a:p>
            <a:pPr marL="0" lvl="0" indent="0" algn="l" rtl="0">
              <a:spcBef>
                <a:spcPts val="0"/>
              </a:spcBef>
              <a:spcAft>
                <a:spcPts val="0"/>
              </a:spcAft>
              <a:buNone/>
            </a:pPr>
            <a:endParaRPr sz="1000"/>
          </a:p>
        </p:txBody>
      </p:sp>
      <p:sp>
        <p:nvSpPr>
          <p:cNvPr id="136" name="Google Shape;136;p25"/>
          <p:cNvSpPr txBox="1"/>
          <p:nvPr/>
        </p:nvSpPr>
        <p:spPr>
          <a:xfrm>
            <a:off x="406650" y="3249475"/>
            <a:ext cx="3459300" cy="17238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t>SELECT</a:t>
            </a:r>
            <a:endParaRPr sz="1000"/>
          </a:p>
          <a:p>
            <a:pPr marL="0" lvl="0" indent="0" algn="l" rtl="0">
              <a:spcBef>
                <a:spcPts val="0"/>
              </a:spcBef>
              <a:spcAft>
                <a:spcPts val="0"/>
              </a:spcAft>
              <a:buClr>
                <a:schemeClr val="dk1"/>
              </a:buClr>
              <a:buSzPts val="1100"/>
              <a:buFont typeface="Arial"/>
              <a:buNone/>
            </a:pPr>
            <a:r>
              <a:rPr lang="en" sz="1000"/>
              <a:t>    person_id,</a:t>
            </a:r>
            <a:endParaRPr sz="1000"/>
          </a:p>
          <a:p>
            <a:pPr marL="0" lvl="0" indent="0" algn="l" rtl="0">
              <a:spcBef>
                <a:spcPts val="0"/>
              </a:spcBef>
              <a:spcAft>
                <a:spcPts val="0"/>
              </a:spcAft>
              <a:buClr>
                <a:schemeClr val="dk1"/>
              </a:buClr>
              <a:buSzPts val="1100"/>
              <a:buFont typeface="Arial"/>
              <a:buNone/>
            </a:pPr>
            <a:r>
              <a:rPr lang="en" sz="1000"/>
              <a:t>    first_name + ' ' + last_name AS full_name,</a:t>
            </a:r>
            <a:endParaRPr sz="1000"/>
          </a:p>
          <a:p>
            <a:pPr marL="0" lvl="0" indent="0" algn="l" rtl="0">
              <a:spcBef>
                <a:spcPts val="0"/>
              </a:spcBef>
              <a:spcAft>
                <a:spcPts val="0"/>
              </a:spcAft>
              <a:buClr>
                <a:schemeClr val="dk1"/>
              </a:buClr>
              <a:buSzPts val="1100"/>
              <a:buFont typeface="Arial"/>
              <a:buNone/>
            </a:pPr>
            <a:r>
              <a:rPr lang="en" sz="1000"/>
              <a:t>    dob</a:t>
            </a:r>
            <a:endParaRPr sz="1000"/>
          </a:p>
          <a:p>
            <a:pPr marL="0" lvl="0" indent="0" algn="l" rtl="0">
              <a:spcBef>
                <a:spcPts val="0"/>
              </a:spcBef>
              <a:spcAft>
                <a:spcPts val="0"/>
              </a:spcAft>
              <a:buClr>
                <a:schemeClr val="dk1"/>
              </a:buClr>
              <a:buSzPts val="1100"/>
              <a:buFont typeface="Arial"/>
              <a:buNone/>
            </a:pPr>
            <a:r>
              <a:rPr lang="en" sz="1000"/>
              <a:t>FROM</a:t>
            </a:r>
            <a:endParaRPr sz="1000"/>
          </a:p>
          <a:p>
            <a:pPr marL="0" lvl="0" indent="0" algn="l" rtl="0">
              <a:spcBef>
                <a:spcPts val="0"/>
              </a:spcBef>
              <a:spcAft>
                <a:spcPts val="0"/>
              </a:spcAft>
              <a:buClr>
                <a:schemeClr val="dk1"/>
              </a:buClr>
              <a:buSzPts val="1100"/>
              <a:buFont typeface="Arial"/>
              <a:buNone/>
            </a:pPr>
            <a:r>
              <a:rPr lang="en" sz="1000"/>
              <a:t>    persons</a:t>
            </a:r>
            <a:endParaRPr sz="1000"/>
          </a:p>
          <a:p>
            <a:pPr marL="0" lvl="0" indent="0" algn="l" rtl="0">
              <a:spcBef>
                <a:spcPts val="0"/>
              </a:spcBef>
              <a:spcAft>
                <a:spcPts val="0"/>
              </a:spcAft>
              <a:buClr>
                <a:schemeClr val="dk1"/>
              </a:buClr>
              <a:buSzPts val="1100"/>
              <a:buFont typeface="Arial"/>
              <a:buNone/>
            </a:pPr>
            <a:r>
              <a:rPr lang="en" sz="1000"/>
              <a:t>ORDER BY</a:t>
            </a:r>
            <a:endParaRPr sz="1000"/>
          </a:p>
          <a:p>
            <a:pPr marL="0" lvl="0" indent="0" algn="l" rtl="0">
              <a:spcBef>
                <a:spcPts val="0"/>
              </a:spcBef>
              <a:spcAft>
                <a:spcPts val="0"/>
              </a:spcAft>
              <a:buClr>
                <a:schemeClr val="dk1"/>
              </a:buClr>
              <a:buSzPts val="1100"/>
              <a:buFont typeface="Arial"/>
              <a:buNone/>
            </a:pPr>
            <a:r>
              <a:rPr lang="en" sz="1000"/>
              <a:t>    full_name;</a:t>
            </a:r>
            <a:endParaRPr sz="1000"/>
          </a:p>
          <a:p>
            <a:pPr marL="0" lvl="0" indent="0" algn="l" rtl="0">
              <a:spcBef>
                <a:spcPts val="0"/>
              </a:spcBef>
              <a:spcAft>
                <a:spcPts val="0"/>
              </a:spcAft>
              <a:buClr>
                <a:schemeClr val="dk1"/>
              </a:buClr>
              <a:buSzPts val="1100"/>
              <a:buFont typeface="Arial"/>
              <a:buNone/>
            </a:pPr>
            <a:endParaRPr sz="1000"/>
          </a:p>
          <a:p>
            <a:pPr marL="0" lvl="0" indent="0" algn="l" rtl="0">
              <a:spcBef>
                <a:spcPts val="0"/>
              </a:spcBef>
              <a:spcAft>
                <a:spcPts val="0"/>
              </a:spcAft>
              <a:buNone/>
            </a:pPr>
            <a:endParaRPr sz="1000"/>
          </a:p>
        </p:txBody>
      </p:sp>
      <p:sp>
        <p:nvSpPr>
          <p:cNvPr id="137" name="Google Shape;137;p25"/>
          <p:cNvSpPr txBox="1"/>
          <p:nvPr/>
        </p:nvSpPr>
        <p:spPr>
          <a:xfrm>
            <a:off x="4806700" y="940375"/>
            <a:ext cx="3914400" cy="40329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0"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solidFill>
                  <a:schemeClr val="dk1"/>
                </a:solidFill>
              </a:rPr>
              <a:t>ALTER TABLE persons</a:t>
            </a:r>
            <a:endParaRPr sz="1000">
              <a:solidFill>
                <a:schemeClr val="dk1"/>
              </a:solidFill>
            </a:endParaRPr>
          </a:p>
          <a:p>
            <a:pPr marL="0" lvl="0" indent="0" algn="l" rtl="0">
              <a:spcBef>
                <a:spcPts val="0"/>
              </a:spcBef>
              <a:spcAft>
                <a:spcPts val="0"/>
              </a:spcAft>
              <a:buNone/>
            </a:pPr>
            <a:r>
              <a:rPr lang="en" sz="1000">
                <a:solidFill>
                  <a:schemeClr val="dk1"/>
                </a:solidFill>
              </a:rPr>
              <a:t>ADD full_name AS (first_name + ' ' + last_name); </a:t>
            </a: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r>
              <a:rPr lang="en" sz="1000">
                <a:solidFill>
                  <a:schemeClr val="dk1"/>
                </a:solidFill>
              </a:rPr>
              <a:t>(or)</a:t>
            </a: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r>
              <a:rPr lang="en" sz="1000">
                <a:solidFill>
                  <a:schemeClr val="dk1"/>
                </a:solidFill>
              </a:rPr>
              <a:t>(if deterministic - Note that a computed column is persisted only if its expression is deterministic. It means that for a set of inputs, the expression always returns the same result)</a:t>
            </a: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r>
              <a:rPr lang="en" sz="1000">
                <a:solidFill>
                  <a:schemeClr val="dk1"/>
                </a:solidFill>
              </a:rPr>
              <a:t>ALTER TABLE persons</a:t>
            </a:r>
            <a:endParaRPr sz="1000">
              <a:solidFill>
                <a:schemeClr val="dk1"/>
              </a:solidFill>
            </a:endParaRPr>
          </a:p>
          <a:p>
            <a:pPr marL="0" lvl="0" indent="0" algn="l" rtl="0">
              <a:spcBef>
                <a:spcPts val="0"/>
              </a:spcBef>
              <a:spcAft>
                <a:spcPts val="0"/>
              </a:spcAft>
              <a:buNone/>
            </a:pPr>
            <a:r>
              <a:rPr lang="en" sz="1000">
                <a:solidFill>
                  <a:schemeClr val="dk1"/>
                </a:solidFill>
              </a:rPr>
              <a:t>ADD full_name AS (first_name + ' ' + last_name) PERSISTED;</a:t>
            </a: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Clr>
                <a:schemeClr val="dk1"/>
              </a:buClr>
              <a:buSzPts val="1100"/>
              <a:buFont typeface="Arial"/>
              <a:buNone/>
            </a:pP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r>
              <a:rPr lang="en" sz="1000">
                <a:solidFill>
                  <a:schemeClr val="dk1"/>
                </a:solidFill>
              </a:rPr>
              <a:t>SELECT </a:t>
            </a:r>
            <a:endParaRPr sz="1000">
              <a:solidFill>
                <a:schemeClr val="dk1"/>
              </a:solidFill>
            </a:endParaRPr>
          </a:p>
          <a:p>
            <a:pPr marL="0" lvl="0" indent="0" algn="l" rtl="0">
              <a:spcBef>
                <a:spcPts val="0"/>
              </a:spcBef>
              <a:spcAft>
                <a:spcPts val="0"/>
              </a:spcAft>
              <a:buNone/>
            </a:pPr>
            <a:r>
              <a:rPr lang="en" sz="1000">
                <a:solidFill>
                  <a:schemeClr val="dk1"/>
                </a:solidFill>
              </a:rPr>
              <a:t>    person_id, </a:t>
            </a:r>
            <a:endParaRPr sz="1000">
              <a:solidFill>
                <a:schemeClr val="dk1"/>
              </a:solidFill>
            </a:endParaRPr>
          </a:p>
          <a:p>
            <a:pPr marL="0" lvl="0" indent="0" algn="l" rtl="0">
              <a:spcBef>
                <a:spcPts val="0"/>
              </a:spcBef>
              <a:spcAft>
                <a:spcPts val="0"/>
              </a:spcAft>
              <a:buNone/>
            </a:pPr>
            <a:r>
              <a:rPr lang="en" sz="1000">
                <a:solidFill>
                  <a:schemeClr val="dk1"/>
                </a:solidFill>
              </a:rPr>
              <a:t>    full_name, </a:t>
            </a:r>
            <a:endParaRPr sz="1000">
              <a:solidFill>
                <a:schemeClr val="dk1"/>
              </a:solidFill>
            </a:endParaRPr>
          </a:p>
          <a:p>
            <a:pPr marL="0" lvl="0" indent="0" algn="l" rtl="0">
              <a:spcBef>
                <a:spcPts val="0"/>
              </a:spcBef>
              <a:spcAft>
                <a:spcPts val="0"/>
              </a:spcAft>
              <a:buNone/>
            </a:pPr>
            <a:r>
              <a:rPr lang="en" sz="1000">
                <a:solidFill>
                  <a:schemeClr val="dk1"/>
                </a:solidFill>
              </a:rPr>
              <a:t>    dob</a:t>
            </a:r>
            <a:endParaRPr sz="1000">
              <a:solidFill>
                <a:schemeClr val="dk1"/>
              </a:solidFill>
            </a:endParaRPr>
          </a:p>
          <a:p>
            <a:pPr marL="0" lvl="0" indent="0" algn="l" rtl="0">
              <a:spcBef>
                <a:spcPts val="0"/>
              </a:spcBef>
              <a:spcAft>
                <a:spcPts val="0"/>
              </a:spcAft>
              <a:buNone/>
            </a:pPr>
            <a:r>
              <a:rPr lang="en" sz="1000">
                <a:solidFill>
                  <a:schemeClr val="dk1"/>
                </a:solidFill>
              </a:rPr>
              <a:t>FROM </a:t>
            </a:r>
            <a:endParaRPr sz="1000">
              <a:solidFill>
                <a:schemeClr val="dk1"/>
              </a:solidFill>
            </a:endParaRPr>
          </a:p>
          <a:p>
            <a:pPr marL="0" lvl="0" indent="0" algn="l" rtl="0">
              <a:spcBef>
                <a:spcPts val="0"/>
              </a:spcBef>
              <a:spcAft>
                <a:spcPts val="0"/>
              </a:spcAft>
              <a:buNone/>
            </a:pPr>
            <a:r>
              <a:rPr lang="en" sz="1000">
                <a:solidFill>
                  <a:schemeClr val="dk1"/>
                </a:solidFill>
              </a:rPr>
              <a:t>    persons</a:t>
            </a:r>
            <a:endParaRPr sz="1000">
              <a:solidFill>
                <a:schemeClr val="dk1"/>
              </a:solidFill>
            </a:endParaRPr>
          </a:p>
          <a:p>
            <a:pPr marL="0" lvl="0" indent="0" algn="l" rtl="0">
              <a:spcBef>
                <a:spcPts val="0"/>
              </a:spcBef>
              <a:spcAft>
                <a:spcPts val="0"/>
              </a:spcAft>
              <a:buNone/>
            </a:pPr>
            <a:r>
              <a:rPr lang="en" sz="1000">
                <a:solidFill>
                  <a:schemeClr val="dk1"/>
                </a:solidFill>
              </a:rPr>
              <a:t>ORDER BY </a:t>
            </a:r>
            <a:endParaRPr sz="1000">
              <a:solidFill>
                <a:schemeClr val="dk1"/>
              </a:solidFill>
            </a:endParaRPr>
          </a:p>
          <a:p>
            <a:pPr marL="0" lvl="0" indent="0" algn="l" rtl="0">
              <a:spcBef>
                <a:spcPts val="0"/>
              </a:spcBef>
              <a:spcAft>
                <a:spcPts val="0"/>
              </a:spcAft>
              <a:buNone/>
            </a:pPr>
            <a:r>
              <a:rPr lang="en" sz="1000">
                <a:solidFill>
                  <a:schemeClr val="dk1"/>
                </a:solidFill>
              </a:rPr>
              <a:t>    full_name;</a:t>
            </a: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Clr>
                <a:schemeClr val="dk1"/>
              </a:buClr>
              <a:buSzPts val="1100"/>
              <a:buFont typeface="Arial"/>
              <a:buNone/>
            </a:pPr>
            <a:endParaRPr sz="1000">
              <a:solidFill>
                <a:schemeClr val="dk1"/>
              </a:solidFill>
            </a:endParaRPr>
          </a:p>
          <a:p>
            <a:pPr marL="0" lvl="0" indent="0" algn="l" rtl="0">
              <a:spcBef>
                <a:spcPts val="0"/>
              </a:spcBef>
              <a:spcAft>
                <a:spcPts val="0"/>
              </a:spcAft>
              <a:buNone/>
            </a:pPr>
            <a:endParaRPr sz="1000">
              <a:solidFill>
                <a:schemeClr val="dk1"/>
              </a:solidFill>
            </a:endParaRPr>
          </a:p>
        </p:txBody>
      </p:sp>
      <p:sp>
        <p:nvSpPr>
          <p:cNvPr id="138" name="Google Shape;138;p25"/>
          <p:cNvSpPr txBox="1"/>
          <p:nvPr/>
        </p:nvSpPr>
        <p:spPr>
          <a:xfrm>
            <a:off x="5423700" y="307100"/>
            <a:ext cx="255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COMPUTED COLUMNS</a:t>
            </a:r>
            <a:endParaRPr/>
          </a:p>
        </p:txBody>
      </p:sp>
      <p:sp>
        <p:nvSpPr>
          <p:cNvPr id="139" name="Google Shape;139;p25"/>
          <p:cNvSpPr txBox="1"/>
          <p:nvPr/>
        </p:nvSpPr>
        <p:spPr>
          <a:xfrm>
            <a:off x="741100" y="307100"/>
            <a:ext cx="255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ALTER STATEMENT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214450" y="337825"/>
            <a:ext cx="4845000" cy="3996900"/>
          </a:xfrm>
          <a:prstGeom prst="rect">
            <a:avLst/>
          </a:prstGeom>
        </p:spPr>
        <p:txBody>
          <a:bodyPr spcFirstLastPara="1" wrap="square" lIns="91425" tIns="91425" rIns="91425" bIns="91425" anchor="b" anchorCtr="0">
            <a:normAutofit/>
          </a:bodyPr>
          <a:lstStyle/>
          <a:p>
            <a:pPr marL="0" lvl="0" indent="0" algn="ctr" rtl="0">
              <a:lnSpc>
                <a:spcPct val="110000"/>
              </a:lnSpc>
              <a:spcBef>
                <a:spcPts val="0"/>
              </a:spcBef>
              <a:spcAft>
                <a:spcPts val="0"/>
              </a:spcAft>
              <a:buClr>
                <a:schemeClr val="dk1"/>
              </a:buClr>
              <a:buSzPts val="1100"/>
              <a:buFont typeface="Arial"/>
              <a:buNone/>
            </a:pPr>
            <a:r>
              <a:rPr lang="en" sz="2200" b="1">
                <a:solidFill>
                  <a:schemeClr val="accent2"/>
                </a:solidFill>
                <a:highlight>
                  <a:srgbClr val="FFFFFF"/>
                </a:highlight>
              </a:rPr>
              <a:t>Types of SQL Statements</a:t>
            </a:r>
            <a:endParaRPr sz="2200" b="1">
              <a:solidFill>
                <a:schemeClr val="accent2"/>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accent2"/>
                </a:solidFill>
                <a:highlight>
                  <a:srgbClr val="FFFFFF"/>
                </a:highlight>
              </a:rPr>
              <a:t> </a:t>
            </a:r>
            <a:endParaRPr sz="1200">
              <a:solidFill>
                <a:schemeClr val="accent2"/>
              </a:solidFill>
              <a:highlight>
                <a:srgbClr val="FFFFFF"/>
              </a:highlight>
            </a:endParaRPr>
          </a:p>
          <a:p>
            <a:pPr marL="0" lvl="0" indent="0" algn="l" rtl="0">
              <a:lnSpc>
                <a:spcPct val="115000"/>
              </a:lnSpc>
              <a:spcBef>
                <a:spcPts val="0"/>
              </a:spcBef>
              <a:spcAft>
                <a:spcPts val="0"/>
              </a:spcAft>
              <a:buNone/>
            </a:pPr>
            <a:r>
              <a:rPr lang="en" sz="1200">
                <a:solidFill>
                  <a:schemeClr val="accent2"/>
                </a:solidFill>
                <a:highlight>
                  <a:srgbClr val="FFFFFF"/>
                </a:highlight>
              </a:rPr>
              <a:t>SQL statements are categorized into the types of statements, </a:t>
            </a:r>
            <a:endParaRPr sz="1200">
              <a:solidFill>
                <a:schemeClr val="accent2"/>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a:solidFill>
                  <a:schemeClr val="accent2"/>
                </a:solidFill>
                <a:highlight>
                  <a:srgbClr val="FFFFFF"/>
                </a:highlight>
              </a:rPr>
              <a:t>which are</a:t>
            </a:r>
            <a:endParaRPr sz="1200">
              <a:solidFill>
                <a:schemeClr val="accent2"/>
              </a:solidFill>
              <a:highlight>
                <a:srgbClr val="FFFFFF"/>
              </a:highlight>
            </a:endParaRPr>
          </a:p>
          <a:p>
            <a:pPr marL="787400" lvl="0" indent="-304800" algn="l" rtl="0">
              <a:lnSpc>
                <a:spcPct val="115000"/>
              </a:lnSpc>
              <a:spcBef>
                <a:spcPts val="800"/>
              </a:spcBef>
              <a:spcAft>
                <a:spcPts val="0"/>
              </a:spcAft>
              <a:buClr>
                <a:schemeClr val="accent2"/>
              </a:buClr>
              <a:buSzPts val="1200"/>
              <a:buAutoNum type="arabicPeriod"/>
            </a:pPr>
            <a:r>
              <a:rPr lang="en" sz="1200">
                <a:solidFill>
                  <a:schemeClr val="accent2"/>
                </a:solidFill>
                <a:highlight>
                  <a:srgbClr val="FFFFFF"/>
                </a:highlight>
              </a:rPr>
              <a:t>DML (DATA MANIPULATION LANGUAGE)</a:t>
            </a:r>
            <a:endParaRPr sz="1200">
              <a:solidFill>
                <a:schemeClr val="accent2"/>
              </a:solidFill>
              <a:highlight>
                <a:srgbClr val="FFFFFF"/>
              </a:highlight>
            </a:endParaRPr>
          </a:p>
          <a:p>
            <a:pPr marL="787400" lvl="0" indent="-304800" algn="l" rtl="0">
              <a:lnSpc>
                <a:spcPct val="115000"/>
              </a:lnSpc>
              <a:spcBef>
                <a:spcPts val="0"/>
              </a:spcBef>
              <a:spcAft>
                <a:spcPts val="0"/>
              </a:spcAft>
              <a:buClr>
                <a:schemeClr val="accent2"/>
              </a:buClr>
              <a:buSzPts val="1200"/>
              <a:buAutoNum type="arabicPeriod"/>
            </a:pPr>
            <a:r>
              <a:rPr lang="en" sz="1200">
                <a:solidFill>
                  <a:schemeClr val="accent2"/>
                </a:solidFill>
                <a:highlight>
                  <a:srgbClr val="FFFFFF"/>
                </a:highlight>
              </a:rPr>
              <a:t>DDL (DATA DEFINITION LANGUAGE)</a:t>
            </a:r>
            <a:endParaRPr sz="1200">
              <a:solidFill>
                <a:schemeClr val="accent2"/>
              </a:solidFill>
              <a:highlight>
                <a:srgbClr val="FFFFFF"/>
              </a:highlight>
            </a:endParaRPr>
          </a:p>
          <a:p>
            <a:pPr marL="787400" lvl="0" indent="-304800" algn="l" rtl="0">
              <a:lnSpc>
                <a:spcPct val="115000"/>
              </a:lnSpc>
              <a:spcBef>
                <a:spcPts val="0"/>
              </a:spcBef>
              <a:spcAft>
                <a:spcPts val="0"/>
              </a:spcAft>
              <a:buClr>
                <a:schemeClr val="accent2"/>
              </a:buClr>
              <a:buSzPts val="1200"/>
              <a:buAutoNum type="arabicPeriod"/>
            </a:pPr>
            <a:r>
              <a:rPr lang="en" sz="1200">
                <a:solidFill>
                  <a:schemeClr val="accent2"/>
                </a:solidFill>
                <a:highlight>
                  <a:srgbClr val="FFFFFF"/>
                </a:highlight>
              </a:rPr>
              <a:t>DCL (DATA CONTROL LANGUAGE)</a:t>
            </a:r>
            <a:endParaRPr sz="1200">
              <a:solidFill>
                <a:schemeClr val="accent2"/>
              </a:solidFill>
              <a:highlight>
                <a:srgbClr val="FFFFFF"/>
              </a:highlight>
            </a:endParaRPr>
          </a:p>
          <a:p>
            <a:pPr marL="787400" lvl="0" indent="-304800" algn="l" rtl="0">
              <a:lnSpc>
                <a:spcPct val="115000"/>
              </a:lnSpc>
              <a:spcBef>
                <a:spcPts val="0"/>
              </a:spcBef>
              <a:spcAft>
                <a:spcPts val="0"/>
              </a:spcAft>
              <a:buClr>
                <a:schemeClr val="accent2"/>
              </a:buClr>
              <a:buSzPts val="1200"/>
              <a:buAutoNum type="arabicPeriod"/>
            </a:pPr>
            <a:r>
              <a:rPr lang="en" sz="1200">
                <a:solidFill>
                  <a:schemeClr val="accent2"/>
                </a:solidFill>
                <a:highlight>
                  <a:srgbClr val="FFFFFF"/>
                </a:highlight>
              </a:rPr>
              <a:t>TCL (TRANSACTION CONTROL LANGUAGE)</a:t>
            </a:r>
            <a:endParaRPr sz="1200">
              <a:solidFill>
                <a:schemeClr val="accent2"/>
              </a:solidFill>
              <a:highlight>
                <a:srgbClr val="FFFFFF"/>
              </a:highlight>
            </a:endParaRPr>
          </a:p>
          <a:p>
            <a:pPr marL="787400" lvl="0" indent="-304800" algn="l" rtl="0">
              <a:lnSpc>
                <a:spcPct val="115000"/>
              </a:lnSpc>
              <a:spcBef>
                <a:spcPts val="0"/>
              </a:spcBef>
              <a:spcAft>
                <a:spcPts val="0"/>
              </a:spcAft>
              <a:buClr>
                <a:schemeClr val="accent2"/>
              </a:buClr>
              <a:buSzPts val="1200"/>
              <a:buAutoNum type="arabicPeriod"/>
            </a:pPr>
            <a:r>
              <a:rPr lang="en" sz="1200">
                <a:solidFill>
                  <a:schemeClr val="accent2"/>
                </a:solidFill>
                <a:highlight>
                  <a:srgbClr val="FFFFFF"/>
                </a:highlight>
              </a:rPr>
              <a:t>DQL (DATA QUERY LANGUAGE)</a:t>
            </a:r>
            <a:endParaRPr sz="1200">
              <a:solidFill>
                <a:schemeClr val="accent2"/>
              </a:solidFill>
              <a:highlight>
                <a:srgbClr val="FFFFFF"/>
              </a:highlight>
            </a:endParaRPr>
          </a:p>
          <a:p>
            <a:pPr marL="0" lvl="0" indent="0" algn="ctr" rtl="0">
              <a:spcBef>
                <a:spcPts val="800"/>
              </a:spcBef>
              <a:spcAft>
                <a:spcPts val="0"/>
              </a:spcAft>
              <a:buNone/>
            </a:pPr>
            <a:endParaRPr sz="1800"/>
          </a:p>
        </p:txBody>
      </p:sp>
      <p:pic>
        <p:nvPicPr>
          <p:cNvPr id="61" name="Google Shape;61;p14"/>
          <p:cNvPicPr preferRelativeResize="0"/>
          <p:nvPr/>
        </p:nvPicPr>
        <p:blipFill>
          <a:blip r:embed="rId3">
            <a:alphaModFix/>
          </a:blip>
          <a:stretch>
            <a:fillRect/>
          </a:stretch>
        </p:blipFill>
        <p:spPr>
          <a:xfrm>
            <a:off x="5403350" y="988875"/>
            <a:ext cx="3358049" cy="2943225"/>
          </a:xfrm>
          <a:prstGeom prst="rect">
            <a:avLst/>
          </a:prstGeom>
          <a:noFill/>
          <a:ln>
            <a:noFill/>
          </a:ln>
        </p:spPr>
      </p:pic>
      <p:sp>
        <p:nvSpPr>
          <p:cNvPr id="62" name="Google Shape;62;p14"/>
          <p:cNvSpPr txBox="1"/>
          <p:nvPr/>
        </p:nvSpPr>
        <p:spPr>
          <a:xfrm>
            <a:off x="6516100" y="3665700"/>
            <a:ext cx="13149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body" idx="1"/>
          </p:nvPr>
        </p:nvSpPr>
        <p:spPr>
          <a:xfrm>
            <a:off x="311700" y="125425"/>
            <a:ext cx="8520600" cy="4855200"/>
          </a:xfrm>
          <a:prstGeom prst="rect">
            <a:avLst/>
          </a:prstGeom>
          <a:solidFill>
            <a:schemeClr val="lt2"/>
          </a:solidFill>
        </p:spPr>
        <p:txBody>
          <a:bodyPr spcFirstLastPara="1" wrap="square" lIns="91425" tIns="91425" rIns="91425" bIns="91425" anchor="t" anchorCtr="0">
            <a:noAutofit/>
          </a:bodyPr>
          <a:lstStyle/>
          <a:p>
            <a:pPr marL="0" lvl="0" indent="0" algn="ctr" rtl="0">
              <a:lnSpc>
                <a:spcPct val="142857"/>
              </a:lnSpc>
              <a:spcBef>
                <a:spcPts val="0"/>
              </a:spcBef>
              <a:spcAft>
                <a:spcPts val="0"/>
              </a:spcAft>
              <a:buNone/>
            </a:pPr>
            <a:r>
              <a:rPr lang="en" sz="1400" b="1">
                <a:solidFill>
                  <a:schemeClr val="dk1"/>
                </a:solidFill>
              </a:rPr>
              <a:t>Identity -auto-increment</a:t>
            </a:r>
            <a:endParaRPr sz="1400" b="1">
              <a:solidFill>
                <a:schemeClr val="dk1"/>
              </a:solidFill>
            </a:endParaRPr>
          </a:p>
          <a:p>
            <a:pPr marL="0" lvl="0" indent="0" algn="l" rtl="0">
              <a:lnSpc>
                <a:spcPct val="142857"/>
              </a:lnSpc>
              <a:spcBef>
                <a:spcPts val="0"/>
              </a:spcBef>
              <a:spcAft>
                <a:spcPts val="0"/>
              </a:spcAft>
              <a:buNone/>
            </a:pPr>
            <a:r>
              <a:rPr lang="en" sz="1000" b="1">
                <a:solidFill>
                  <a:schemeClr val="dk1"/>
                </a:solidFill>
              </a:rPr>
              <a:t>Syntax</a:t>
            </a:r>
            <a:r>
              <a:rPr lang="en" sz="1000">
                <a:solidFill>
                  <a:schemeClr val="dk1"/>
                </a:solidFill>
              </a:rPr>
              <a:t>: IDENTITY [(seed,increment)]</a:t>
            </a:r>
            <a:endParaRPr sz="1000">
              <a:solidFill>
                <a:schemeClr val="dk1"/>
              </a:solidFill>
            </a:endParaRPr>
          </a:p>
          <a:p>
            <a:pPr marL="0" lvl="0" indent="0" algn="l" rtl="0">
              <a:lnSpc>
                <a:spcPct val="142857"/>
              </a:lnSpc>
              <a:spcBef>
                <a:spcPts val="0"/>
              </a:spcBef>
              <a:spcAft>
                <a:spcPts val="0"/>
              </a:spcAft>
              <a:buNone/>
            </a:pPr>
            <a:r>
              <a:rPr lang="en" sz="1000" b="1">
                <a:solidFill>
                  <a:schemeClr val="dk1"/>
                </a:solidFill>
              </a:rPr>
              <a:t>Seed</a:t>
            </a:r>
            <a:r>
              <a:rPr lang="en" sz="1000">
                <a:solidFill>
                  <a:schemeClr val="dk1"/>
                </a:solidFill>
              </a:rPr>
              <a:t>: Starting value of a column. The default value is 1.</a:t>
            </a:r>
            <a:r>
              <a:rPr lang="en" sz="1000" b="1">
                <a:solidFill>
                  <a:schemeClr val="dk1"/>
                </a:solidFill>
              </a:rPr>
              <a:t>Increment</a:t>
            </a:r>
            <a:r>
              <a:rPr lang="en" sz="1000">
                <a:solidFill>
                  <a:schemeClr val="dk1"/>
                </a:solidFill>
              </a:rPr>
              <a:t>: It specifies the incremental value that is added to the identity column</a:t>
            </a:r>
            <a:endParaRPr sz="1000">
              <a:solidFill>
                <a:schemeClr val="dk1"/>
              </a:solidFill>
            </a:endParaRPr>
          </a:p>
          <a:p>
            <a:pPr marL="0" lvl="0" indent="0" algn="l" rtl="0">
              <a:lnSpc>
                <a:spcPct val="142857"/>
              </a:lnSpc>
              <a:spcBef>
                <a:spcPts val="0"/>
              </a:spcBef>
              <a:spcAft>
                <a:spcPts val="0"/>
              </a:spcAft>
              <a:buNone/>
            </a:pPr>
            <a:r>
              <a:rPr lang="en" sz="1000">
                <a:solidFill>
                  <a:schemeClr val="dk1"/>
                </a:solidFill>
              </a:rPr>
              <a:t>value of the previous row.The default value is 1.*/</a:t>
            </a:r>
            <a:endParaRPr sz="1000">
              <a:solidFill>
                <a:schemeClr val="dk1"/>
              </a:solidFill>
            </a:endParaRPr>
          </a:p>
          <a:p>
            <a:pPr marL="0" lvl="0" indent="0" algn="l" rtl="0">
              <a:lnSpc>
                <a:spcPct val="142857"/>
              </a:lnSpc>
              <a:spcBef>
                <a:spcPts val="0"/>
              </a:spcBef>
              <a:spcAft>
                <a:spcPts val="0"/>
              </a:spcAft>
              <a:buNone/>
            </a:pPr>
            <a:r>
              <a:rPr lang="en" sz="1000" b="1">
                <a:solidFill>
                  <a:schemeClr val="dk1"/>
                </a:solidFill>
              </a:rPr>
              <a:t>To explicitly supply a value for the identity column</a:t>
            </a:r>
            <a:endParaRPr sz="1000" b="1">
              <a:solidFill>
                <a:schemeClr val="dk1"/>
              </a:solidFill>
            </a:endParaRPr>
          </a:p>
          <a:p>
            <a:pPr marL="0" lvl="0" indent="0" algn="l" rtl="0">
              <a:lnSpc>
                <a:spcPct val="142857"/>
              </a:lnSpc>
              <a:spcBef>
                <a:spcPts val="0"/>
              </a:spcBef>
              <a:spcAft>
                <a:spcPts val="0"/>
              </a:spcAft>
              <a:buNone/>
            </a:pPr>
            <a:r>
              <a:rPr lang="en" sz="1000">
                <a:solidFill>
                  <a:schemeClr val="dk1"/>
                </a:solidFill>
              </a:rPr>
              <a:t>First, turn on identity insert → SET Identity_Insert Table_name ON</a:t>
            </a:r>
            <a:endParaRPr sz="1000">
              <a:solidFill>
                <a:schemeClr val="dk1"/>
              </a:solidFill>
            </a:endParaRPr>
          </a:p>
          <a:p>
            <a:pPr marL="0" lvl="0" indent="0" algn="l" rtl="0">
              <a:lnSpc>
                <a:spcPct val="142857"/>
              </a:lnSpc>
              <a:spcBef>
                <a:spcPts val="0"/>
              </a:spcBef>
              <a:spcAft>
                <a:spcPts val="0"/>
              </a:spcAft>
              <a:buNone/>
            </a:pPr>
            <a:r>
              <a:rPr lang="en" sz="1000">
                <a:solidFill>
                  <a:schemeClr val="dk1"/>
                </a:solidFill>
              </a:rPr>
              <a:t>Secondly, you need to specify the identity column name in the insert query as shown below:</a:t>
            </a:r>
            <a:endParaRPr sz="1000">
              <a:solidFill>
                <a:schemeClr val="dk1"/>
              </a:solidFill>
            </a:endParaRPr>
          </a:p>
          <a:p>
            <a:pPr marL="0" lvl="0" indent="0" algn="l" rtl="0">
              <a:lnSpc>
                <a:spcPct val="142857"/>
              </a:lnSpc>
              <a:spcBef>
                <a:spcPts val="0"/>
              </a:spcBef>
              <a:spcAft>
                <a:spcPts val="0"/>
              </a:spcAft>
              <a:buNone/>
            </a:pPr>
            <a:r>
              <a:rPr lang="en" sz="1000">
                <a:solidFill>
                  <a:schemeClr val="dk1"/>
                </a:solidFill>
              </a:rPr>
              <a:t>Insert into Person(PersonId, Name) values(5, 'jancy');--correct format to insert in identity column</a:t>
            </a:r>
            <a:endParaRPr sz="1000">
              <a:solidFill>
                <a:schemeClr val="dk1"/>
              </a:solidFill>
            </a:endParaRPr>
          </a:p>
          <a:p>
            <a:pPr marL="0" lvl="0" indent="0" algn="l" rtl="0">
              <a:lnSpc>
                <a:spcPct val="142857"/>
              </a:lnSpc>
              <a:spcBef>
                <a:spcPts val="0"/>
              </a:spcBef>
              <a:spcAft>
                <a:spcPts val="0"/>
              </a:spcAft>
              <a:buNone/>
            </a:pPr>
            <a:endParaRPr sz="1000">
              <a:solidFill>
                <a:schemeClr val="dk1"/>
              </a:solidFill>
            </a:endParaRPr>
          </a:p>
          <a:p>
            <a:pPr marL="0" lvl="0" indent="0" algn="l" rtl="0">
              <a:lnSpc>
                <a:spcPct val="142857"/>
              </a:lnSpc>
              <a:spcBef>
                <a:spcPts val="0"/>
              </a:spcBef>
              <a:spcAft>
                <a:spcPts val="0"/>
              </a:spcAft>
              <a:buNone/>
            </a:pPr>
            <a:r>
              <a:rPr lang="en" sz="1000" b="1">
                <a:solidFill>
                  <a:schemeClr val="dk1"/>
                </a:solidFill>
              </a:rPr>
              <a:t>Reset the Identity Column Value in SQL Server</a:t>
            </a:r>
            <a:endParaRPr sz="1000" b="1">
              <a:solidFill>
                <a:schemeClr val="dk1"/>
              </a:solidFill>
            </a:endParaRPr>
          </a:p>
          <a:p>
            <a:pPr marL="0" lvl="0" indent="0" algn="l" rtl="0">
              <a:lnSpc>
                <a:spcPct val="142857"/>
              </a:lnSpc>
              <a:spcBef>
                <a:spcPts val="0"/>
              </a:spcBef>
              <a:spcAft>
                <a:spcPts val="0"/>
              </a:spcAft>
              <a:buNone/>
            </a:pPr>
            <a:r>
              <a:rPr lang="en" sz="1000">
                <a:solidFill>
                  <a:schemeClr val="dk1"/>
                </a:solidFill>
              </a:rPr>
              <a:t>DBCC CHECKIDENT(Person, RESEED, 0); --Use DBCC command to reset the identity column value</a:t>
            </a:r>
            <a:endParaRPr sz="1000">
              <a:solidFill>
                <a:schemeClr val="dk1"/>
              </a:solidFill>
            </a:endParaRPr>
          </a:p>
          <a:p>
            <a:pPr marL="0" lvl="0" indent="0" algn="l" rtl="0">
              <a:lnSpc>
                <a:spcPct val="142857"/>
              </a:lnSpc>
              <a:spcBef>
                <a:spcPts val="0"/>
              </a:spcBef>
              <a:spcAft>
                <a:spcPts val="0"/>
              </a:spcAft>
              <a:buNone/>
            </a:pPr>
            <a:endParaRPr sz="1000">
              <a:solidFill>
                <a:schemeClr val="dk1"/>
              </a:solidFill>
            </a:endParaRPr>
          </a:p>
          <a:p>
            <a:pPr marL="0" lvl="0" indent="0" algn="l" rtl="0">
              <a:lnSpc>
                <a:spcPct val="142857"/>
              </a:lnSpc>
              <a:spcBef>
                <a:spcPts val="0"/>
              </a:spcBef>
              <a:spcAft>
                <a:spcPts val="0"/>
              </a:spcAft>
              <a:buNone/>
            </a:pPr>
            <a:r>
              <a:rPr lang="en" sz="1000">
                <a:solidFill>
                  <a:schemeClr val="dk1"/>
                </a:solidFill>
              </a:rPr>
              <a:t>Select SCOPE_IDENTITY()</a:t>
            </a:r>
            <a:endParaRPr sz="1000">
              <a:solidFill>
                <a:schemeClr val="dk1"/>
              </a:solidFill>
            </a:endParaRPr>
          </a:p>
          <a:p>
            <a:pPr marL="0" lvl="0" indent="0" algn="l" rtl="0">
              <a:lnSpc>
                <a:spcPct val="142857"/>
              </a:lnSpc>
              <a:spcBef>
                <a:spcPts val="0"/>
              </a:spcBef>
              <a:spcAft>
                <a:spcPts val="0"/>
              </a:spcAft>
              <a:buNone/>
            </a:pPr>
            <a:r>
              <a:rPr lang="en" sz="1000">
                <a:solidFill>
                  <a:schemeClr val="dk1"/>
                </a:solidFill>
              </a:rPr>
              <a:t>Select @@IDENTITY</a:t>
            </a:r>
            <a:endParaRPr sz="1000">
              <a:solidFill>
                <a:schemeClr val="dk1"/>
              </a:solidFill>
            </a:endParaRPr>
          </a:p>
          <a:p>
            <a:pPr marL="0" lvl="0" indent="0" algn="l" rtl="0">
              <a:lnSpc>
                <a:spcPct val="142857"/>
              </a:lnSpc>
              <a:spcBef>
                <a:spcPts val="0"/>
              </a:spcBef>
              <a:spcAft>
                <a:spcPts val="0"/>
              </a:spcAft>
              <a:buNone/>
            </a:pPr>
            <a:r>
              <a:rPr lang="en" sz="1000">
                <a:solidFill>
                  <a:schemeClr val="dk1"/>
                </a:solidFill>
              </a:rPr>
              <a:t>Select IDENT_CURRENT('table_name')</a:t>
            </a:r>
            <a:endParaRPr sz="1000">
              <a:solidFill>
                <a:schemeClr val="dk1"/>
              </a:solidFill>
            </a:endParaRPr>
          </a:p>
          <a:p>
            <a:pPr marL="0" lvl="0" indent="0" algn="l" rtl="0">
              <a:lnSpc>
                <a:spcPct val="142857"/>
              </a:lnSpc>
              <a:spcBef>
                <a:spcPts val="0"/>
              </a:spcBef>
              <a:spcAft>
                <a:spcPts val="0"/>
              </a:spcAft>
              <a:buNone/>
            </a:pPr>
            <a:endParaRPr sz="1000">
              <a:solidFill>
                <a:schemeClr val="dk1"/>
              </a:solidFill>
            </a:endParaRPr>
          </a:p>
          <a:p>
            <a:pPr marL="0" lvl="0" indent="0" algn="l" rtl="0">
              <a:lnSpc>
                <a:spcPct val="142857"/>
              </a:lnSpc>
              <a:spcBef>
                <a:spcPts val="0"/>
              </a:spcBef>
              <a:spcAft>
                <a:spcPts val="0"/>
              </a:spcAft>
              <a:buNone/>
            </a:pPr>
            <a:r>
              <a:rPr lang="en" sz="1000">
                <a:solidFill>
                  <a:schemeClr val="dk1"/>
                </a:solidFill>
              </a:rPr>
              <a:t>SCOPE_IDENTITY(): The SCOPE_IDENTITY() built-in function returns the last identity column value that is created within the same session and the same scope.</a:t>
            </a:r>
            <a:endParaRPr sz="1000">
              <a:solidFill>
                <a:schemeClr val="dk1"/>
              </a:solidFill>
            </a:endParaRPr>
          </a:p>
          <a:p>
            <a:pPr marL="0" lvl="0" indent="0" algn="l" rtl="0">
              <a:lnSpc>
                <a:spcPct val="142857"/>
              </a:lnSpc>
              <a:spcBef>
                <a:spcPts val="0"/>
              </a:spcBef>
              <a:spcAft>
                <a:spcPts val="0"/>
              </a:spcAft>
              <a:buNone/>
            </a:pPr>
            <a:r>
              <a:rPr lang="en" sz="1000">
                <a:solidFill>
                  <a:schemeClr val="dk1"/>
                </a:solidFill>
              </a:rPr>
              <a:t>@@IDENTITY: The @@IDENTITY() built-in function returns the last identity column value that is created in the same session but with any scope.</a:t>
            </a:r>
            <a:endParaRPr sz="1000">
              <a:solidFill>
                <a:schemeClr val="dk1"/>
              </a:solidFill>
            </a:endParaRPr>
          </a:p>
          <a:p>
            <a:pPr marL="0" lvl="0" indent="0" algn="l" rtl="0">
              <a:lnSpc>
                <a:spcPct val="142857"/>
              </a:lnSpc>
              <a:spcBef>
                <a:spcPts val="0"/>
              </a:spcBef>
              <a:spcAft>
                <a:spcPts val="0"/>
              </a:spcAft>
              <a:buNone/>
            </a:pPr>
            <a:r>
              <a:rPr lang="en" sz="1000">
                <a:solidFill>
                  <a:schemeClr val="dk1"/>
                </a:solidFill>
              </a:rPr>
              <a:t>IDENT_CURRENT(‘TableName’): The IDENT_CURRENT() built-in function returns the last identity column value that is created for a specific table across any session and any scope.</a:t>
            </a:r>
            <a:endParaRPr sz="1000">
              <a:solidFill>
                <a:schemeClr val="dk1"/>
              </a:solidFill>
            </a:endParaRPr>
          </a:p>
          <a:p>
            <a:pPr marL="0" lvl="0" indent="0" algn="l" rtl="0">
              <a:lnSpc>
                <a:spcPct val="142857"/>
              </a:lnSpc>
              <a:spcBef>
                <a:spcPts val="0"/>
              </a:spcBef>
              <a:spcAft>
                <a:spcPts val="0"/>
              </a:spcAft>
              <a:buNone/>
            </a:pPr>
            <a:endParaRPr sz="1000">
              <a:solidFill>
                <a:schemeClr val="dk1"/>
              </a:solidFill>
            </a:endParaRPr>
          </a:p>
          <a:p>
            <a:pPr marL="0" lvl="0" indent="0" algn="l" rtl="0">
              <a:spcBef>
                <a:spcPts val="0"/>
              </a:spcBef>
              <a:spcAft>
                <a:spcPts val="1200"/>
              </a:spcAft>
              <a:buNone/>
            </a:pPr>
            <a:endParaRPr sz="10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body" idx="1"/>
          </p:nvPr>
        </p:nvSpPr>
        <p:spPr>
          <a:xfrm>
            <a:off x="311700" y="459225"/>
            <a:ext cx="4090500" cy="42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t>What is a synonym in SQL Server?</a:t>
            </a:r>
            <a:endParaRPr sz="1600" b="1"/>
          </a:p>
          <a:p>
            <a:pPr marL="0" lvl="0" indent="0" algn="l" rtl="0">
              <a:spcBef>
                <a:spcPts val="1200"/>
              </a:spcBef>
              <a:spcAft>
                <a:spcPts val="0"/>
              </a:spcAft>
              <a:buClr>
                <a:schemeClr val="dk1"/>
              </a:buClr>
              <a:buSzPts val="1100"/>
              <a:buFont typeface="Arial"/>
              <a:buNone/>
            </a:pPr>
            <a:r>
              <a:rPr lang="en" sz="1000"/>
              <a:t>In SQL Server, a synonym is an alias or alternative name for a database object such as a table, view, stored procedure, user-defined function, and sequence.</a:t>
            </a:r>
            <a:endParaRPr sz="1000"/>
          </a:p>
          <a:p>
            <a:pPr marL="0" lvl="0" indent="0" algn="l" rtl="0">
              <a:spcBef>
                <a:spcPts val="1200"/>
              </a:spcBef>
              <a:spcAft>
                <a:spcPts val="0"/>
              </a:spcAft>
              <a:buClr>
                <a:schemeClr val="dk1"/>
              </a:buClr>
              <a:buSzPts val="1100"/>
              <a:buFont typeface="Arial"/>
              <a:buNone/>
            </a:pPr>
            <a:r>
              <a:rPr lang="en" sz="1000"/>
              <a:t>A synonym provides you with many benefits if you use it properly.</a:t>
            </a:r>
            <a:endParaRPr sz="1000"/>
          </a:p>
          <a:p>
            <a:pPr marL="0" lvl="0" indent="0" algn="l" rtl="0">
              <a:spcBef>
                <a:spcPts val="1200"/>
              </a:spcBef>
              <a:spcAft>
                <a:spcPts val="0"/>
              </a:spcAft>
              <a:buClr>
                <a:schemeClr val="dk1"/>
              </a:buClr>
              <a:buSzPts val="1100"/>
              <a:buFont typeface="Arial"/>
              <a:buNone/>
            </a:pPr>
            <a:r>
              <a:rPr lang="en" sz="1000" b="1"/>
              <a:t>Creating a synonym within the same database example</a:t>
            </a:r>
            <a:endParaRPr sz="1000" b="1"/>
          </a:p>
          <a:p>
            <a:pPr marL="0" lvl="0" indent="0" algn="l" rtl="0">
              <a:spcBef>
                <a:spcPts val="1200"/>
              </a:spcBef>
              <a:spcAft>
                <a:spcPts val="0"/>
              </a:spcAft>
              <a:buClr>
                <a:schemeClr val="dk1"/>
              </a:buClr>
              <a:buSzPts val="1100"/>
              <a:buFont typeface="Arial"/>
              <a:buNone/>
            </a:pPr>
            <a:r>
              <a:rPr lang="en" sz="1000"/>
              <a:t>use TestDB;</a:t>
            </a:r>
            <a:endParaRPr sz="1000"/>
          </a:p>
          <a:p>
            <a:pPr marL="0" lvl="0" indent="0" algn="l" rtl="0">
              <a:spcBef>
                <a:spcPts val="1200"/>
              </a:spcBef>
              <a:spcAft>
                <a:spcPts val="0"/>
              </a:spcAft>
              <a:buClr>
                <a:schemeClr val="dk1"/>
              </a:buClr>
              <a:buSzPts val="1100"/>
              <a:buFont typeface="Arial"/>
              <a:buNone/>
            </a:pPr>
            <a:r>
              <a:rPr lang="en" sz="1000"/>
              <a:t>select * from sales.orders;</a:t>
            </a:r>
            <a:endParaRPr sz="1000"/>
          </a:p>
          <a:p>
            <a:pPr marL="0" lvl="0" indent="0" algn="l" rtl="0">
              <a:spcBef>
                <a:spcPts val="1200"/>
              </a:spcBef>
              <a:spcAft>
                <a:spcPts val="0"/>
              </a:spcAft>
              <a:buNone/>
            </a:pPr>
            <a:r>
              <a:rPr lang="en" sz="1000"/>
              <a:t>CREATE SYNONYM orders FOR sales.orders;</a:t>
            </a:r>
            <a:endParaRPr sz="1000"/>
          </a:p>
          <a:p>
            <a:pPr marL="0" lvl="0" indent="0" algn="l" rtl="0">
              <a:spcBef>
                <a:spcPts val="1200"/>
              </a:spcBef>
              <a:spcAft>
                <a:spcPts val="0"/>
              </a:spcAft>
              <a:buNone/>
            </a:pPr>
            <a:r>
              <a:rPr lang="en" sz="1000"/>
              <a:t>select * from orders;</a:t>
            </a:r>
            <a:endParaRPr sz="1000"/>
          </a:p>
          <a:p>
            <a:pPr marL="0" lvl="0" indent="0" algn="l" rtl="0">
              <a:spcBef>
                <a:spcPts val="1200"/>
              </a:spcBef>
              <a:spcAft>
                <a:spcPts val="0"/>
              </a:spcAft>
              <a:buNone/>
            </a:pPr>
            <a:r>
              <a:rPr lang="en" sz="1000"/>
              <a:t>--Removing a synonym</a:t>
            </a:r>
            <a:endParaRPr sz="1000"/>
          </a:p>
          <a:p>
            <a:pPr marL="0" lvl="0" indent="0" algn="l" rtl="0">
              <a:spcBef>
                <a:spcPts val="1200"/>
              </a:spcBef>
              <a:spcAft>
                <a:spcPts val="0"/>
              </a:spcAft>
              <a:buClr>
                <a:schemeClr val="dk1"/>
              </a:buClr>
              <a:buSzPts val="1100"/>
              <a:buFont typeface="Arial"/>
              <a:buNone/>
            </a:pPr>
            <a:r>
              <a:rPr lang="en" sz="1000"/>
              <a:t>DROP SYNONYM IF EXISTS orders;</a:t>
            </a:r>
            <a:endParaRPr sz="1000"/>
          </a:p>
          <a:p>
            <a:pPr marL="0" lvl="0" indent="0" algn="l" rtl="0">
              <a:spcBef>
                <a:spcPts val="1200"/>
              </a:spcBef>
              <a:spcAft>
                <a:spcPts val="0"/>
              </a:spcAft>
              <a:buClr>
                <a:schemeClr val="dk1"/>
              </a:buClr>
              <a:buSzPts val="1100"/>
              <a:buFont typeface="Arial"/>
              <a:buNone/>
            </a:pPr>
            <a:endParaRPr sz="1000"/>
          </a:p>
          <a:p>
            <a:pPr marL="0" lvl="0" indent="0" algn="l" rtl="0">
              <a:spcBef>
                <a:spcPts val="1200"/>
              </a:spcBef>
              <a:spcAft>
                <a:spcPts val="0"/>
              </a:spcAft>
              <a:buClr>
                <a:schemeClr val="dk1"/>
              </a:buClr>
              <a:buSzPts val="1100"/>
              <a:buFont typeface="Arial"/>
              <a:buNone/>
            </a:pPr>
            <a:endParaRPr sz="1000"/>
          </a:p>
          <a:p>
            <a:pPr marL="0" lvl="0" indent="0" algn="l" rtl="0">
              <a:spcBef>
                <a:spcPts val="1200"/>
              </a:spcBef>
              <a:spcAft>
                <a:spcPts val="1200"/>
              </a:spcAft>
              <a:buNone/>
            </a:pPr>
            <a:endParaRPr sz="1000"/>
          </a:p>
        </p:txBody>
      </p:sp>
      <p:sp>
        <p:nvSpPr>
          <p:cNvPr id="150" name="Google Shape;150;p27"/>
          <p:cNvSpPr txBox="1"/>
          <p:nvPr/>
        </p:nvSpPr>
        <p:spPr>
          <a:xfrm>
            <a:off x="4826875" y="459225"/>
            <a:ext cx="3965100" cy="397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000" b="1">
                <a:solidFill>
                  <a:schemeClr val="dk2"/>
                </a:solidFill>
              </a:rPr>
              <a:t>Creating a synonym for a table in another database</a:t>
            </a:r>
            <a:endParaRPr sz="1000" b="1">
              <a:solidFill>
                <a:schemeClr val="dk2"/>
              </a:solidFill>
            </a:endParaRPr>
          </a:p>
          <a:p>
            <a:pPr marL="0" lvl="0" indent="0" algn="l" rtl="0">
              <a:lnSpc>
                <a:spcPct val="115000"/>
              </a:lnSpc>
              <a:spcBef>
                <a:spcPts val="1200"/>
              </a:spcBef>
              <a:spcAft>
                <a:spcPts val="0"/>
              </a:spcAft>
              <a:buClr>
                <a:schemeClr val="dk1"/>
              </a:buClr>
              <a:buSzPts val="1100"/>
              <a:buFont typeface="Arial"/>
              <a:buNone/>
            </a:pPr>
            <a:r>
              <a:rPr lang="en" sz="1000">
                <a:solidFill>
                  <a:schemeClr val="dk2"/>
                </a:solidFill>
              </a:rPr>
              <a:t>CREATE DATABASE test;</a:t>
            </a:r>
            <a:endParaRPr sz="1000">
              <a:solidFill>
                <a:schemeClr val="dk2"/>
              </a:solidFill>
            </a:endParaRPr>
          </a:p>
          <a:p>
            <a:pPr marL="0" lvl="0" indent="0" algn="l" rtl="0">
              <a:lnSpc>
                <a:spcPct val="115000"/>
              </a:lnSpc>
              <a:spcBef>
                <a:spcPts val="1200"/>
              </a:spcBef>
              <a:spcAft>
                <a:spcPts val="0"/>
              </a:spcAft>
              <a:buClr>
                <a:schemeClr val="dk1"/>
              </a:buClr>
              <a:buSzPts val="1100"/>
              <a:buFont typeface="Arial"/>
              <a:buNone/>
            </a:pPr>
            <a:r>
              <a:rPr lang="en" sz="1000">
                <a:solidFill>
                  <a:schemeClr val="dk2"/>
                </a:solidFill>
              </a:rPr>
              <a:t>USE test;</a:t>
            </a:r>
            <a:endParaRPr sz="1000">
              <a:solidFill>
                <a:schemeClr val="dk2"/>
              </a:solidFill>
            </a:endParaRPr>
          </a:p>
          <a:p>
            <a:pPr marL="0" lvl="0" indent="0" algn="l" rtl="0">
              <a:lnSpc>
                <a:spcPct val="115000"/>
              </a:lnSpc>
              <a:spcBef>
                <a:spcPts val="1200"/>
              </a:spcBef>
              <a:spcAft>
                <a:spcPts val="0"/>
              </a:spcAft>
              <a:buClr>
                <a:schemeClr val="dk1"/>
              </a:buClr>
              <a:buSzPts val="1100"/>
              <a:buFont typeface="Arial"/>
              <a:buNone/>
            </a:pPr>
            <a:r>
              <a:rPr lang="en" sz="1000">
                <a:solidFill>
                  <a:schemeClr val="dk2"/>
                </a:solidFill>
              </a:rPr>
              <a:t>CREATE SCHEMA purchasing;</a:t>
            </a:r>
            <a:endParaRPr sz="1000">
              <a:solidFill>
                <a:schemeClr val="dk2"/>
              </a:solidFill>
            </a:endParaRPr>
          </a:p>
          <a:p>
            <a:pPr marL="0" lvl="0" indent="0" algn="l" rtl="0">
              <a:lnSpc>
                <a:spcPct val="115000"/>
              </a:lnSpc>
              <a:spcBef>
                <a:spcPts val="1200"/>
              </a:spcBef>
              <a:spcAft>
                <a:spcPts val="0"/>
              </a:spcAft>
              <a:buClr>
                <a:schemeClr val="dk1"/>
              </a:buClr>
              <a:buSzPts val="1100"/>
              <a:buFont typeface="Arial"/>
              <a:buNone/>
            </a:pPr>
            <a:r>
              <a:rPr lang="en" sz="1000">
                <a:solidFill>
                  <a:schemeClr val="dk2"/>
                </a:solidFill>
              </a:rPr>
              <a:t>CREATE TABLE purchasing.suppliers</a:t>
            </a:r>
            <a:endParaRPr sz="1000">
              <a:solidFill>
                <a:schemeClr val="dk2"/>
              </a:solidFill>
            </a:endParaRPr>
          </a:p>
          <a:p>
            <a:pPr marL="0" lvl="0" indent="0" algn="l" rtl="0">
              <a:lnSpc>
                <a:spcPct val="115000"/>
              </a:lnSpc>
              <a:spcBef>
                <a:spcPts val="1200"/>
              </a:spcBef>
              <a:spcAft>
                <a:spcPts val="0"/>
              </a:spcAft>
              <a:buClr>
                <a:schemeClr val="dk1"/>
              </a:buClr>
              <a:buSzPts val="1100"/>
              <a:buFont typeface="Arial"/>
              <a:buNone/>
            </a:pPr>
            <a:r>
              <a:rPr lang="en" sz="1000">
                <a:solidFill>
                  <a:schemeClr val="dk2"/>
                </a:solidFill>
              </a:rPr>
              <a:t>(</a:t>
            </a:r>
            <a:endParaRPr sz="1000">
              <a:solidFill>
                <a:schemeClr val="dk2"/>
              </a:solidFill>
            </a:endParaRPr>
          </a:p>
          <a:p>
            <a:pPr marL="0" lvl="0" indent="0" algn="l" rtl="0">
              <a:lnSpc>
                <a:spcPct val="115000"/>
              </a:lnSpc>
              <a:spcBef>
                <a:spcPts val="1200"/>
              </a:spcBef>
              <a:spcAft>
                <a:spcPts val="0"/>
              </a:spcAft>
              <a:buClr>
                <a:schemeClr val="dk1"/>
              </a:buClr>
              <a:buSzPts val="1100"/>
              <a:buFont typeface="Arial"/>
              <a:buNone/>
            </a:pPr>
            <a:r>
              <a:rPr lang="en" sz="1000">
                <a:solidFill>
                  <a:schemeClr val="dk2"/>
                </a:solidFill>
              </a:rPr>
              <a:t>);</a:t>
            </a:r>
            <a:endParaRPr sz="1000">
              <a:solidFill>
                <a:schemeClr val="dk2"/>
              </a:solidFill>
            </a:endParaRPr>
          </a:p>
          <a:p>
            <a:pPr marL="0" lvl="0" indent="0" algn="l" rtl="0">
              <a:lnSpc>
                <a:spcPct val="115000"/>
              </a:lnSpc>
              <a:spcBef>
                <a:spcPts val="1200"/>
              </a:spcBef>
              <a:spcAft>
                <a:spcPts val="0"/>
              </a:spcAft>
              <a:buClr>
                <a:schemeClr val="dk1"/>
              </a:buClr>
              <a:buSzPts val="1100"/>
              <a:buFont typeface="Arial"/>
              <a:buNone/>
            </a:pPr>
            <a:r>
              <a:rPr lang="en" sz="1000">
                <a:solidFill>
                  <a:schemeClr val="dk2"/>
                </a:solidFill>
              </a:rPr>
              <a:t>--</a:t>
            </a:r>
            <a:r>
              <a:rPr lang="en" sz="1000" b="1">
                <a:solidFill>
                  <a:schemeClr val="dk2"/>
                </a:solidFill>
              </a:rPr>
              <a:t>switch to TestDB database</a:t>
            </a:r>
            <a:endParaRPr sz="1000" b="1">
              <a:solidFill>
                <a:schemeClr val="dk2"/>
              </a:solidFill>
            </a:endParaRPr>
          </a:p>
          <a:p>
            <a:pPr marL="0" lvl="0" indent="0" algn="l" rtl="0">
              <a:lnSpc>
                <a:spcPct val="115000"/>
              </a:lnSpc>
              <a:spcBef>
                <a:spcPts val="1200"/>
              </a:spcBef>
              <a:spcAft>
                <a:spcPts val="0"/>
              </a:spcAft>
              <a:buClr>
                <a:schemeClr val="dk1"/>
              </a:buClr>
              <a:buSzPts val="1100"/>
              <a:buFont typeface="Arial"/>
              <a:buNone/>
            </a:pPr>
            <a:r>
              <a:rPr lang="en" sz="1000">
                <a:solidFill>
                  <a:schemeClr val="dk2"/>
                </a:solidFill>
              </a:rPr>
              <a:t>use TestDB</a:t>
            </a:r>
            <a:endParaRPr sz="1000">
              <a:solidFill>
                <a:schemeClr val="dk2"/>
              </a:solidFill>
            </a:endParaRPr>
          </a:p>
          <a:p>
            <a:pPr marL="0" lvl="0" indent="0" algn="l" rtl="0">
              <a:lnSpc>
                <a:spcPct val="115000"/>
              </a:lnSpc>
              <a:spcBef>
                <a:spcPts val="1200"/>
              </a:spcBef>
              <a:spcAft>
                <a:spcPts val="0"/>
              </a:spcAft>
              <a:buClr>
                <a:schemeClr val="dk1"/>
              </a:buClr>
              <a:buSzPts val="1100"/>
              <a:buFont typeface="Arial"/>
              <a:buNone/>
            </a:pPr>
            <a:r>
              <a:rPr lang="en" sz="1000">
                <a:solidFill>
                  <a:schemeClr val="dk2"/>
                </a:solidFill>
              </a:rPr>
              <a:t>CREATE SYNONYM suppliers </a:t>
            </a:r>
            <a:endParaRPr sz="1000">
              <a:solidFill>
                <a:schemeClr val="dk2"/>
              </a:solidFill>
            </a:endParaRPr>
          </a:p>
          <a:p>
            <a:pPr marL="0" lvl="0" indent="0" algn="l" rtl="0">
              <a:lnSpc>
                <a:spcPct val="115000"/>
              </a:lnSpc>
              <a:spcBef>
                <a:spcPts val="1200"/>
              </a:spcBef>
              <a:spcAft>
                <a:spcPts val="0"/>
              </a:spcAft>
              <a:buClr>
                <a:schemeClr val="dk1"/>
              </a:buClr>
              <a:buSzPts val="1100"/>
              <a:buFont typeface="Arial"/>
              <a:buNone/>
            </a:pPr>
            <a:r>
              <a:rPr lang="en" sz="1000">
                <a:solidFill>
                  <a:schemeClr val="dk2"/>
                </a:solidFill>
              </a:rPr>
              <a:t>FOR test.purchasing.suppliers;</a:t>
            </a:r>
            <a:endParaRPr sz="1000">
              <a:solidFill>
                <a:schemeClr val="dk2"/>
              </a:solidFill>
            </a:endParaRPr>
          </a:p>
          <a:p>
            <a:pPr marL="0" lvl="0" indent="0" algn="l" rtl="0">
              <a:lnSpc>
                <a:spcPct val="115000"/>
              </a:lnSpc>
              <a:spcBef>
                <a:spcPts val="1200"/>
              </a:spcBef>
              <a:spcAft>
                <a:spcPts val="1200"/>
              </a:spcAft>
              <a:buClr>
                <a:schemeClr val="dk1"/>
              </a:buClr>
              <a:buSzPts val="1100"/>
              <a:buFont typeface="Arial"/>
              <a:buNone/>
            </a:pPr>
            <a:r>
              <a:rPr lang="en" sz="1000">
                <a:solidFill>
                  <a:schemeClr val="dk2"/>
                </a:solidFill>
              </a:rPr>
              <a:t>SELECT * FROM suppliers;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EXAMPLE FOR NORMALIZATION</a:t>
            </a:r>
            <a:endParaRPr b="1"/>
          </a:p>
        </p:txBody>
      </p:sp>
      <p:sp>
        <p:nvSpPr>
          <p:cNvPr id="156" name="Google Shape;156;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400" b="1">
                <a:solidFill>
                  <a:srgbClr val="111111"/>
                </a:solidFill>
                <a:highlight>
                  <a:srgbClr val="FFFFFF"/>
                </a:highlight>
              </a:rPr>
              <a:t>UNNORMALIZED FORM (UNF)</a:t>
            </a:r>
            <a:endParaRPr sz="1400" b="1">
              <a:solidFill>
                <a:srgbClr val="111111"/>
              </a:solidFill>
              <a:highlight>
                <a:srgbClr val="FFFFFF"/>
              </a:highlight>
            </a:endParaRPr>
          </a:p>
          <a:p>
            <a:pPr marL="0" lvl="0" indent="0" algn="ctr" rtl="0">
              <a:lnSpc>
                <a:spcPct val="100000"/>
              </a:lnSpc>
              <a:spcBef>
                <a:spcPts val="1200"/>
              </a:spcBef>
              <a:spcAft>
                <a:spcPts val="0"/>
              </a:spcAft>
              <a:buNone/>
            </a:pPr>
            <a:r>
              <a:rPr lang="en" sz="1000" b="1">
                <a:solidFill>
                  <a:srgbClr val="000000"/>
                </a:solidFill>
              </a:rPr>
              <a:t>EMPLOYEE</a:t>
            </a:r>
            <a:endParaRPr sz="1000" b="1">
              <a:solidFill>
                <a:srgbClr val="000000"/>
              </a:solidFill>
            </a:endParaRPr>
          </a:p>
          <a:p>
            <a:pPr marL="0" lvl="0" indent="0" algn="l" rtl="0">
              <a:spcBef>
                <a:spcPts val="0"/>
              </a:spcBef>
              <a:spcAft>
                <a:spcPts val="0"/>
              </a:spcAft>
              <a:buNone/>
            </a:pPr>
            <a:endParaRPr sz="1200">
              <a:solidFill>
                <a:srgbClr val="111111"/>
              </a:solidFill>
              <a:highlight>
                <a:srgbClr val="FFFFFF"/>
              </a:highlight>
              <a:latin typeface="Roboto"/>
              <a:ea typeface="Roboto"/>
              <a:cs typeface="Roboto"/>
              <a:sym typeface="Roboto"/>
            </a:endParaRPr>
          </a:p>
          <a:p>
            <a:pPr marL="457200" lvl="0" indent="0" algn="l" rtl="0">
              <a:spcBef>
                <a:spcPts val="1200"/>
              </a:spcBef>
              <a:spcAft>
                <a:spcPts val="1200"/>
              </a:spcAft>
              <a:buNone/>
            </a:pPr>
            <a:endParaRPr sz="1200">
              <a:solidFill>
                <a:srgbClr val="111111"/>
              </a:solidFill>
              <a:highlight>
                <a:srgbClr val="FFFFFF"/>
              </a:highlight>
              <a:latin typeface="Roboto"/>
              <a:ea typeface="Roboto"/>
              <a:cs typeface="Roboto"/>
              <a:sym typeface="Roboto"/>
            </a:endParaRPr>
          </a:p>
        </p:txBody>
      </p:sp>
      <p:graphicFrame>
        <p:nvGraphicFramePr>
          <p:cNvPr id="157" name="Google Shape;157;p28"/>
          <p:cNvGraphicFramePr/>
          <p:nvPr/>
        </p:nvGraphicFramePr>
        <p:xfrm>
          <a:off x="952475" y="1880550"/>
          <a:ext cx="3000000" cy="3000000"/>
        </p:xfrm>
        <a:graphic>
          <a:graphicData uri="http://schemas.openxmlformats.org/drawingml/2006/table">
            <a:tbl>
              <a:tblPr>
                <a:noFill/>
                <a:tableStyleId>{B0022C12-FA5D-48E0-9C74-3FE2A016D904}</a:tableStyleId>
              </a:tblPr>
              <a:tblGrid>
                <a:gridCol w="1034150"/>
                <a:gridCol w="1034150"/>
                <a:gridCol w="1034150"/>
                <a:gridCol w="1034150"/>
                <a:gridCol w="1034150"/>
                <a:gridCol w="1034150"/>
                <a:gridCol w="1034150"/>
              </a:tblGrid>
              <a:tr h="381000">
                <a:tc>
                  <a:txBody>
                    <a:bodyPr/>
                    <a:lstStyle/>
                    <a:p>
                      <a:pPr marL="0" lvl="0" indent="0" algn="l" rtl="0">
                        <a:spcBef>
                          <a:spcPts val="0"/>
                        </a:spcBef>
                        <a:spcAft>
                          <a:spcPts val="0"/>
                        </a:spcAft>
                        <a:buNone/>
                      </a:pPr>
                      <a:r>
                        <a:rPr lang="en" sz="800" b="1"/>
                        <a:t>ID</a:t>
                      </a:r>
                      <a:endParaRPr sz="800" b="1"/>
                    </a:p>
                  </a:txBody>
                  <a:tcPr marL="91425" marR="91425" marT="91425" marB="91425">
                    <a:solidFill>
                      <a:schemeClr val="lt2"/>
                    </a:solidFill>
                  </a:tcPr>
                </a:tc>
                <a:tc>
                  <a:txBody>
                    <a:bodyPr/>
                    <a:lstStyle/>
                    <a:p>
                      <a:pPr marL="0" lvl="0" indent="0" algn="l" rtl="0">
                        <a:spcBef>
                          <a:spcPts val="0"/>
                        </a:spcBef>
                        <a:spcAft>
                          <a:spcPts val="0"/>
                        </a:spcAft>
                        <a:buNone/>
                      </a:pPr>
                      <a:r>
                        <a:rPr lang="en" sz="800" b="1"/>
                        <a:t>NAME</a:t>
                      </a:r>
                      <a:endParaRPr sz="800" b="1"/>
                    </a:p>
                  </a:txBody>
                  <a:tcPr marL="91425" marR="91425" marT="91425" marB="91425">
                    <a:solidFill>
                      <a:schemeClr val="lt2"/>
                    </a:solidFill>
                  </a:tcPr>
                </a:tc>
                <a:tc>
                  <a:txBody>
                    <a:bodyPr/>
                    <a:lstStyle/>
                    <a:p>
                      <a:pPr marL="0" lvl="0" indent="0" algn="l" rtl="0">
                        <a:spcBef>
                          <a:spcPts val="0"/>
                        </a:spcBef>
                        <a:spcAft>
                          <a:spcPts val="0"/>
                        </a:spcAft>
                        <a:buNone/>
                      </a:pPr>
                      <a:r>
                        <a:rPr lang="en" sz="800" b="1"/>
                        <a:t>DESIGNATION</a:t>
                      </a:r>
                      <a:endParaRPr sz="800" b="1"/>
                    </a:p>
                  </a:txBody>
                  <a:tcPr marL="91425" marR="91425" marT="91425" marB="91425">
                    <a:solidFill>
                      <a:schemeClr val="lt2"/>
                    </a:solidFill>
                  </a:tcPr>
                </a:tc>
                <a:tc>
                  <a:txBody>
                    <a:bodyPr/>
                    <a:lstStyle/>
                    <a:p>
                      <a:pPr marL="0" lvl="0" indent="0" algn="l" rtl="0">
                        <a:spcBef>
                          <a:spcPts val="0"/>
                        </a:spcBef>
                        <a:spcAft>
                          <a:spcPts val="0"/>
                        </a:spcAft>
                        <a:buNone/>
                      </a:pPr>
                      <a:r>
                        <a:rPr lang="en" sz="800" b="1"/>
                        <a:t>DEPTID</a:t>
                      </a:r>
                      <a:endParaRPr sz="800" b="1"/>
                    </a:p>
                  </a:txBody>
                  <a:tcPr marL="91425" marR="91425" marT="91425" marB="91425">
                    <a:solidFill>
                      <a:schemeClr val="lt2"/>
                    </a:solidFill>
                  </a:tcPr>
                </a:tc>
                <a:tc>
                  <a:txBody>
                    <a:bodyPr/>
                    <a:lstStyle/>
                    <a:p>
                      <a:pPr marL="0" lvl="0" indent="0" algn="l" rtl="0">
                        <a:spcBef>
                          <a:spcPts val="0"/>
                        </a:spcBef>
                        <a:spcAft>
                          <a:spcPts val="0"/>
                        </a:spcAft>
                        <a:buNone/>
                      </a:pPr>
                      <a:r>
                        <a:rPr lang="en" sz="800" b="1"/>
                        <a:t>DEPTNAME</a:t>
                      </a:r>
                      <a:endParaRPr sz="800" b="1"/>
                    </a:p>
                  </a:txBody>
                  <a:tcPr marL="91425" marR="91425" marT="91425" marB="91425">
                    <a:solidFill>
                      <a:schemeClr val="lt2"/>
                    </a:solidFill>
                  </a:tcPr>
                </a:tc>
                <a:tc>
                  <a:txBody>
                    <a:bodyPr/>
                    <a:lstStyle/>
                    <a:p>
                      <a:pPr marL="0" lvl="0" indent="0" algn="l" rtl="0">
                        <a:spcBef>
                          <a:spcPts val="0"/>
                        </a:spcBef>
                        <a:spcAft>
                          <a:spcPts val="0"/>
                        </a:spcAft>
                        <a:buNone/>
                      </a:pPr>
                      <a:r>
                        <a:rPr lang="en" sz="800" b="1"/>
                        <a:t>MOBILE</a:t>
                      </a:r>
                      <a:endParaRPr sz="800" b="1"/>
                    </a:p>
                  </a:txBody>
                  <a:tcPr marL="91425" marR="91425" marT="91425" marB="91425">
                    <a:solidFill>
                      <a:schemeClr val="lt2"/>
                    </a:solidFill>
                  </a:tcPr>
                </a:tc>
                <a:tc>
                  <a:txBody>
                    <a:bodyPr/>
                    <a:lstStyle/>
                    <a:p>
                      <a:pPr marL="0" lvl="0" indent="0" algn="l" rtl="0">
                        <a:spcBef>
                          <a:spcPts val="0"/>
                        </a:spcBef>
                        <a:spcAft>
                          <a:spcPts val="0"/>
                        </a:spcAft>
                        <a:buNone/>
                      </a:pPr>
                      <a:r>
                        <a:rPr lang="en" sz="800" b="1"/>
                        <a:t>ADDRESS</a:t>
                      </a:r>
                      <a:endParaRPr sz="800" b="1"/>
                    </a:p>
                  </a:txBody>
                  <a:tcPr marL="91425" marR="91425" marT="91425" marB="91425">
                    <a:solidFill>
                      <a:schemeClr val="lt2"/>
                    </a:solidFill>
                  </a:tcPr>
                </a:tc>
              </a:tr>
              <a:tr h="381000">
                <a:tc>
                  <a:txBody>
                    <a:bodyPr/>
                    <a:lstStyle/>
                    <a:p>
                      <a:pPr marL="0" lvl="0" indent="0" algn="l" rtl="0">
                        <a:spcBef>
                          <a:spcPts val="0"/>
                        </a:spcBef>
                        <a:spcAft>
                          <a:spcPts val="0"/>
                        </a:spcAft>
                        <a:buNone/>
                      </a:pPr>
                      <a:r>
                        <a:rPr lang="en" sz="800"/>
                        <a:t>1</a:t>
                      </a:r>
                      <a:endParaRPr sz="800"/>
                    </a:p>
                  </a:txBody>
                  <a:tcPr marL="91425" marR="91425" marT="91425" marB="91425"/>
                </a:tc>
                <a:tc>
                  <a:txBody>
                    <a:bodyPr/>
                    <a:lstStyle/>
                    <a:p>
                      <a:pPr marL="0" lvl="0" indent="0" algn="l" rtl="0">
                        <a:spcBef>
                          <a:spcPts val="0"/>
                        </a:spcBef>
                        <a:spcAft>
                          <a:spcPts val="0"/>
                        </a:spcAft>
                        <a:buNone/>
                      </a:pPr>
                      <a:r>
                        <a:rPr lang="en" sz="800"/>
                        <a:t>JOHN</a:t>
                      </a:r>
                      <a:endParaRPr sz="800"/>
                    </a:p>
                  </a:txBody>
                  <a:tcPr marL="91425" marR="91425" marT="91425" marB="91425"/>
                </a:tc>
                <a:tc>
                  <a:txBody>
                    <a:bodyPr/>
                    <a:lstStyle/>
                    <a:p>
                      <a:pPr marL="0" lvl="0" indent="0" algn="l" rtl="0">
                        <a:spcBef>
                          <a:spcPts val="0"/>
                        </a:spcBef>
                        <a:spcAft>
                          <a:spcPts val="0"/>
                        </a:spcAft>
                        <a:buNone/>
                      </a:pPr>
                      <a:r>
                        <a:rPr lang="en" sz="800"/>
                        <a:t>DEVELOPER</a:t>
                      </a:r>
                      <a:endParaRPr sz="800"/>
                    </a:p>
                  </a:txBody>
                  <a:tcPr marL="91425" marR="91425" marT="91425" marB="91425"/>
                </a:tc>
                <a:tc>
                  <a:txBody>
                    <a:bodyPr/>
                    <a:lstStyle/>
                    <a:p>
                      <a:pPr marL="0" lvl="0" indent="0" algn="l" rtl="0">
                        <a:spcBef>
                          <a:spcPts val="0"/>
                        </a:spcBef>
                        <a:spcAft>
                          <a:spcPts val="0"/>
                        </a:spcAft>
                        <a:buNone/>
                      </a:pPr>
                      <a:r>
                        <a:rPr lang="en" sz="800"/>
                        <a:t>100</a:t>
                      </a:r>
                      <a:endParaRPr sz="800"/>
                    </a:p>
                  </a:txBody>
                  <a:tcPr marL="91425" marR="91425" marT="91425" marB="91425"/>
                </a:tc>
                <a:tc>
                  <a:txBody>
                    <a:bodyPr/>
                    <a:lstStyle/>
                    <a:p>
                      <a:pPr marL="0" lvl="0" indent="0" algn="l" rtl="0">
                        <a:spcBef>
                          <a:spcPts val="0"/>
                        </a:spcBef>
                        <a:spcAft>
                          <a:spcPts val="0"/>
                        </a:spcAft>
                        <a:buNone/>
                      </a:pPr>
                      <a:r>
                        <a:rPr lang="en" sz="800"/>
                        <a:t>DEVELOPMENT</a:t>
                      </a:r>
                      <a:endParaRPr sz="800"/>
                    </a:p>
                  </a:txBody>
                  <a:tcPr marL="91425" marR="91425" marT="91425" marB="91425"/>
                </a:tc>
                <a:tc>
                  <a:txBody>
                    <a:bodyPr/>
                    <a:lstStyle/>
                    <a:p>
                      <a:pPr marL="0" lvl="0" indent="0" algn="l" rtl="0">
                        <a:spcBef>
                          <a:spcPts val="0"/>
                        </a:spcBef>
                        <a:spcAft>
                          <a:spcPts val="0"/>
                        </a:spcAft>
                        <a:buNone/>
                      </a:pPr>
                      <a:r>
                        <a:rPr lang="en" sz="800"/>
                        <a:t>6325478962,</a:t>
                      </a:r>
                      <a:endParaRPr sz="800"/>
                    </a:p>
                    <a:p>
                      <a:pPr marL="0" lvl="0" indent="0" algn="l" rtl="0">
                        <a:spcBef>
                          <a:spcPts val="0"/>
                        </a:spcBef>
                        <a:spcAft>
                          <a:spcPts val="0"/>
                        </a:spcAft>
                        <a:buNone/>
                      </a:pPr>
                      <a:r>
                        <a:rPr lang="en" sz="800"/>
                        <a:t>9865741236</a:t>
                      </a:r>
                      <a:endParaRPr sz="8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800">
                          <a:solidFill>
                            <a:srgbClr val="333333"/>
                          </a:solidFill>
                        </a:rPr>
                        <a:t>234 Hinton Rd</a:t>
                      </a:r>
                      <a:endParaRPr sz="800">
                        <a:solidFill>
                          <a:srgbClr val="333333"/>
                        </a:solidFill>
                      </a:endParaRPr>
                    </a:p>
                    <a:p>
                      <a:pPr marL="0" lvl="0" indent="0" algn="l" rtl="0">
                        <a:spcBef>
                          <a:spcPts val="0"/>
                        </a:spcBef>
                        <a:spcAft>
                          <a:spcPts val="0"/>
                        </a:spcAft>
                        <a:buNone/>
                      </a:pPr>
                      <a:r>
                        <a:rPr lang="en" sz="800">
                          <a:solidFill>
                            <a:srgbClr val="333333"/>
                          </a:solidFill>
                        </a:rPr>
                        <a:t>Mannford</a:t>
                      </a:r>
                      <a:r>
                        <a:rPr lang="en" sz="800">
                          <a:solidFill>
                            <a:srgbClr val="333333"/>
                          </a:solidFill>
                          <a:highlight>
                            <a:srgbClr val="ECF8FA"/>
                          </a:highlight>
                        </a:rPr>
                        <a:t>, </a:t>
                      </a:r>
                      <a:r>
                        <a:rPr lang="en" sz="800">
                          <a:solidFill>
                            <a:srgbClr val="333333"/>
                          </a:solidFill>
                        </a:rPr>
                        <a:t>Oklahoma(OK)</a:t>
                      </a:r>
                      <a:r>
                        <a:rPr lang="en" sz="800">
                          <a:solidFill>
                            <a:srgbClr val="333333"/>
                          </a:solidFill>
                          <a:highlight>
                            <a:srgbClr val="ECF8FA"/>
                          </a:highlight>
                        </a:rPr>
                        <a:t>, </a:t>
                      </a:r>
                      <a:r>
                        <a:rPr lang="en" sz="800">
                          <a:solidFill>
                            <a:srgbClr val="333333"/>
                          </a:solidFill>
                        </a:rPr>
                        <a:t>74044</a:t>
                      </a:r>
                      <a:endParaRPr sz="800">
                        <a:solidFill>
                          <a:srgbClr val="111111"/>
                        </a:solidFill>
                      </a:endParaRPr>
                    </a:p>
                  </a:txBody>
                  <a:tcPr marL="91425" marR="91425" marT="91425" marB="91425"/>
                </a:tc>
              </a:tr>
              <a:tr h="381000">
                <a:tc>
                  <a:txBody>
                    <a:bodyPr/>
                    <a:lstStyle/>
                    <a:p>
                      <a:pPr marL="0" lvl="0" indent="0" algn="l" rtl="0">
                        <a:spcBef>
                          <a:spcPts val="0"/>
                        </a:spcBef>
                        <a:spcAft>
                          <a:spcPts val="0"/>
                        </a:spcAft>
                        <a:buNone/>
                      </a:pPr>
                      <a:r>
                        <a:rPr lang="en" sz="800"/>
                        <a:t>2</a:t>
                      </a:r>
                      <a:endParaRPr sz="800"/>
                    </a:p>
                  </a:txBody>
                  <a:tcPr marL="91425" marR="91425" marT="91425" marB="91425"/>
                </a:tc>
                <a:tc>
                  <a:txBody>
                    <a:bodyPr/>
                    <a:lstStyle/>
                    <a:p>
                      <a:pPr marL="0" lvl="0" indent="0" algn="l" rtl="0">
                        <a:spcBef>
                          <a:spcPts val="0"/>
                        </a:spcBef>
                        <a:spcAft>
                          <a:spcPts val="0"/>
                        </a:spcAft>
                        <a:buNone/>
                      </a:pPr>
                      <a:r>
                        <a:rPr lang="en" sz="800"/>
                        <a:t>JAMIE</a:t>
                      </a:r>
                      <a:endParaRPr sz="800"/>
                    </a:p>
                  </a:txBody>
                  <a:tcPr marL="91425" marR="91425" marT="91425" marB="91425"/>
                </a:tc>
                <a:tc>
                  <a:txBody>
                    <a:bodyPr/>
                    <a:lstStyle/>
                    <a:p>
                      <a:pPr marL="0" lvl="0" indent="0" algn="l" rtl="0">
                        <a:spcBef>
                          <a:spcPts val="0"/>
                        </a:spcBef>
                        <a:spcAft>
                          <a:spcPts val="0"/>
                        </a:spcAft>
                        <a:buNone/>
                      </a:pPr>
                      <a:r>
                        <a:rPr lang="en" sz="800"/>
                        <a:t>DESIGNER</a:t>
                      </a:r>
                      <a:endParaRPr sz="800"/>
                    </a:p>
                  </a:txBody>
                  <a:tcPr marL="91425" marR="91425" marT="91425" marB="91425"/>
                </a:tc>
                <a:tc>
                  <a:txBody>
                    <a:bodyPr/>
                    <a:lstStyle/>
                    <a:p>
                      <a:pPr marL="0" lvl="0" indent="0" algn="l" rtl="0">
                        <a:spcBef>
                          <a:spcPts val="0"/>
                        </a:spcBef>
                        <a:spcAft>
                          <a:spcPts val="0"/>
                        </a:spcAft>
                        <a:buNone/>
                      </a:pPr>
                      <a:r>
                        <a:rPr lang="en" sz="800"/>
                        <a:t>101</a:t>
                      </a:r>
                      <a:endParaRPr sz="800"/>
                    </a:p>
                  </a:txBody>
                  <a:tcPr marL="91425" marR="91425" marT="91425" marB="91425"/>
                </a:tc>
                <a:tc>
                  <a:txBody>
                    <a:bodyPr/>
                    <a:lstStyle/>
                    <a:p>
                      <a:pPr marL="0" lvl="0" indent="0" algn="l" rtl="0">
                        <a:spcBef>
                          <a:spcPts val="0"/>
                        </a:spcBef>
                        <a:spcAft>
                          <a:spcPts val="0"/>
                        </a:spcAft>
                        <a:buNone/>
                      </a:pPr>
                      <a:r>
                        <a:rPr lang="en" sz="800"/>
                        <a:t>UI/UX</a:t>
                      </a:r>
                      <a:endParaRPr sz="800"/>
                    </a:p>
                  </a:txBody>
                  <a:tcPr marL="91425" marR="91425" marT="91425" marB="91425"/>
                </a:tc>
                <a:tc>
                  <a:txBody>
                    <a:bodyPr/>
                    <a:lstStyle/>
                    <a:p>
                      <a:pPr marL="0" lvl="0" indent="0" algn="l" rtl="0">
                        <a:spcBef>
                          <a:spcPts val="0"/>
                        </a:spcBef>
                        <a:spcAft>
                          <a:spcPts val="0"/>
                        </a:spcAft>
                        <a:buNone/>
                      </a:pPr>
                      <a:r>
                        <a:rPr lang="en" sz="800"/>
                        <a:t>7893245698</a:t>
                      </a:r>
                      <a:endParaRPr sz="8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800">
                          <a:solidFill>
                            <a:srgbClr val="333333"/>
                          </a:solidFill>
                        </a:rPr>
                        <a:t>214 Doorley Rd</a:t>
                      </a:r>
                      <a:endParaRPr sz="800">
                        <a:solidFill>
                          <a:srgbClr val="333333"/>
                        </a:solidFill>
                      </a:endParaRPr>
                    </a:p>
                    <a:p>
                      <a:pPr marL="0" lvl="0" indent="0" algn="l" rtl="0">
                        <a:spcBef>
                          <a:spcPts val="0"/>
                        </a:spcBef>
                        <a:spcAft>
                          <a:spcPts val="0"/>
                        </a:spcAft>
                        <a:buNone/>
                      </a:pPr>
                      <a:r>
                        <a:rPr lang="en" sz="800">
                          <a:solidFill>
                            <a:srgbClr val="333333"/>
                          </a:solidFill>
                        </a:rPr>
                        <a:t>Sidney</a:t>
                      </a:r>
                      <a:r>
                        <a:rPr lang="en" sz="800">
                          <a:solidFill>
                            <a:srgbClr val="333333"/>
                          </a:solidFill>
                          <a:highlight>
                            <a:srgbClr val="ECF8FA"/>
                          </a:highlight>
                        </a:rPr>
                        <a:t>, </a:t>
                      </a:r>
                      <a:r>
                        <a:rPr lang="en" sz="800">
                          <a:solidFill>
                            <a:srgbClr val="333333"/>
                          </a:solidFill>
                        </a:rPr>
                        <a:t>Ohio(OH)</a:t>
                      </a:r>
                      <a:r>
                        <a:rPr lang="en" sz="800">
                          <a:solidFill>
                            <a:srgbClr val="333333"/>
                          </a:solidFill>
                          <a:highlight>
                            <a:srgbClr val="ECF8FA"/>
                          </a:highlight>
                        </a:rPr>
                        <a:t>, </a:t>
                      </a:r>
                      <a:r>
                        <a:rPr lang="en" sz="800">
                          <a:solidFill>
                            <a:srgbClr val="333333"/>
                          </a:solidFill>
                        </a:rPr>
                        <a:t>45365</a:t>
                      </a:r>
                      <a:endParaRPr sz="800"/>
                    </a:p>
                  </a:txBody>
                  <a:tcPr marL="91425" marR="91425" marT="91425" marB="91425"/>
                </a:tc>
              </a:tr>
              <a:tr h="381000">
                <a:tc>
                  <a:txBody>
                    <a:bodyPr/>
                    <a:lstStyle/>
                    <a:p>
                      <a:pPr marL="0" lvl="0" indent="0" algn="l" rtl="0">
                        <a:spcBef>
                          <a:spcPts val="0"/>
                        </a:spcBef>
                        <a:spcAft>
                          <a:spcPts val="0"/>
                        </a:spcAft>
                        <a:buNone/>
                      </a:pPr>
                      <a:r>
                        <a:rPr lang="en" sz="800"/>
                        <a:t>3</a:t>
                      </a:r>
                      <a:endParaRPr sz="800"/>
                    </a:p>
                  </a:txBody>
                  <a:tcPr marL="91425" marR="91425" marT="91425" marB="91425"/>
                </a:tc>
                <a:tc>
                  <a:txBody>
                    <a:bodyPr/>
                    <a:lstStyle/>
                    <a:p>
                      <a:pPr marL="0" lvl="0" indent="0" algn="l" rtl="0">
                        <a:spcBef>
                          <a:spcPts val="0"/>
                        </a:spcBef>
                        <a:spcAft>
                          <a:spcPts val="0"/>
                        </a:spcAft>
                        <a:buNone/>
                      </a:pPr>
                      <a:r>
                        <a:rPr lang="en" sz="800"/>
                        <a:t>JACK</a:t>
                      </a:r>
                      <a:endParaRPr sz="800"/>
                    </a:p>
                  </a:txBody>
                  <a:tcPr marL="91425" marR="91425" marT="91425" marB="91425"/>
                </a:tc>
                <a:tc>
                  <a:txBody>
                    <a:bodyPr/>
                    <a:lstStyle/>
                    <a:p>
                      <a:pPr marL="0" lvl="0" indent="0" algn="l" rtl="0">
                        <a:spcBef>
                          <a:spcPts val="0"/>
                        </a:spcBef>
                        <a:spcAft>
                          <a:spcPts val="0"/>
                        </a:spcAft>
                        <a:buNone/>
                      </a:pPr>
                      <a:r>
                        <a:rPr lang="en" sz="800"/>
                        <a:t>DEVELOPER</a:t>
                      </a:r>
                      <a:endParaRPr sz="800"/>
                    </a:p>
                  </a:txBody>
                  <a:tcPr marL="91425" marR="91425" marT="91425" marB="91425"/>
                </a:tc>
                <a:tc>
                  <a:txBody>
                    <a:bodyPr/>
                    <a:lstStyle/>
                    <a:p>
                      <a:pPr marL="0" lvl="0" indent="0" algn="l" rtl="0">
                        <a:spcBef>
                          <a:spcPts val="0"/>
                        </a:spcBef>
                        <a:spcAft>
                          <a:spcPts val="0"/>
                        </a:spcAft>
                        <a:buNone/>
                      </a:pPr>
                      <a:r>
                        <a:rPr lang="en" sz="800"/>
                        <a:t>100</a:t>
                      </a:r>
                      <a:endParaRPr sz="800"/>
                    </a:p>
                  </a:txBody>
                  <a:tcPr marL="91425" marR="91425" marT="91425" marB="91425"/>
                </a:tc>
                <a:tc>
                  <a:txBody>
                    <a:bodyPr/>
                    <a:lstStyle/>
                    <a:p>
                      <a:pPr marL="0" lvl="0" indent="0" algn="l" rtl="0">
                        <a:spcBef>
                          <a:spcPts val="0"/>
                        </a:spcBef>
                        <a:spcAft>
                          <a:spcPts val="0"/>
                        </a:spcAft>
                        <a:buNone/>
                      </a:pPr>
                      <a:r>
                        <a:rPr lang="en" sz="800"/>
                        <a:t>DEVELOPMENT</a:t>
                      </a:r>
                      <a:endParaRPr sz="800"/>
                    </a:p>
                  </a:txBody>
                  <a:tcPr marL="91425" marR="91425" marT="91425" marB="91425"/>
                </a:tc>
                <a:tc>
                  <a:txBody>
                    <a:bodyPr/>
                    <a:lstStyle/>
                    <a:p>
                      <a:pPr marL="0" lvl="0" indent="0" algn="l" rtl="0">
                        <a:spcBef>
                          <a:spcPts val="0"/>
                        </a:spcBef>
                        <a:spcAft>
                          <a:spcPts val="0"/>
                        </a:spcAft>
                        <a:buNone/>
                      </a:pPr>
                      <a:r>
                        <a:rPr lang="en" sz="800"/>
                        <a:t>9856741236,</a:t>
                      </a:r>
                      <a:endParaRPr sz="800"/>
                    </a:p>
                    <a:p>
                      <a:pPr marL="0" lvl="0" indent="0" algn="l" rtl="0">
                        <a:spcBef>
                          <a:spcPts val="0"/>
                        </a:spcBef>
                        <a:spcAft>
                          <a:spcPts val="0"/>
                        </a:spcAft>
                        <a:buNone/>
                      </a:pPr>
                      <a:r>
                        <a:rPr lang="en" sz="800"/>
                        <a:t>5647896523</a:t>
                      </a:r>
                      <a:endParaRPr sz="8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800">
                          <a:solidFill>
                            <a:srgbClr val="333333"/>
                          </a:solidFill>
                        </a:rPr>
                        <a:t>236 Hinton Rd</a:t>
                      </a:r>
                      <a:endParaRPr sz="800">
                        <a:solidFill>
                          <a:srgbClr val="333333"/>
                        </a:solidFill>
                      </a:endParaRPr>
                    </a:p>
                    <a:p>
                      <a:pPr marL="0" lvl="0" indent="0" algn="l" rtl="0">
                        <a:spcBef>
                          <a:spcPts val="0"/>
                        </a:spcBef>
                        <a:spcAft>
                          <a:spcPts val="0"/>
                        </a:spcAft>
                        <a:buNone/>
                      </a:pPr>
                      <a:r>
                        <a:rPr lang="en" sz="800">
                          <a:solidFill>
                            <a:srgbClr val="333333"/>
                          </a:solidFill>
                        </a:rPr>
                        <a:t>Mannford</a:t>
                      </a:r>
                      <a:r>
                        <a:rPr lang="en" sz="800">
                          <a:solidFill>
                            <a:srgbClr val="333333"/>
                          </a:solidFill>
                          <a:highlight>
                            <a:srgbClr val="ECF8FA"/>
                          </a:highlight>
                        </a:rPr>
                        <a:t>, </a:t>
                      </a:r>
                      <a:r>
                        <a:rPr lang="en" sz="800">
                          <a:solidFill>
                            <a:srgbClr val="333333"/>
                          </a:solidFill>
                        </a:rPr>
                        <a:t>Oklahoma(OK)</a:t>
                      </a:r>
                      <a:r>
                        <a:rPr lang="en" sz="800">
                          <a:solidFill>
                            <a:srgbClr val="333333"/>
                          </a:solidFill>
                          <a:highlight>
                            <a:srgbClr val="ECF8FA"/>
                          </a:highlight>
                        </a:rPr>
                        <a:t>, </a:t>
                      </a:r>
                      <a:r>
                        <a:rPr lang="en" sz="800">
                          <a:solidFill>
                            <a:srgbClr val="333333"/>
                          </a:solidFill>
                        </a:rPr>
                        <a:t>74044</a:t>
                      </a:r>
                      <a:endParaRPr sz="800"/>
                    </a:p>
                  </a:txBody>
                  <a:tcPr marL="91425" marR="91425" marT="91425" marB="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graphicFrame>
        <p:nvGraphicFramePr>
          <p:cNvPr id="162" name="Google Shape;162;p29"/>
          <p:cNvGraphicFramePr/>
          <p:nvPr/>
        </p:nvGraphicFramePr>
        <p:xfrm>
          <a:off x="622250" y="1140025"/>
          <a:ext cx="3000000" cy="3000000"/>
        </p:xfrm>
        <a:graphic>
          <a:graphicData uri="http://schemas.openxmlformats.org/drawingml/2006/table">
            <a:tbl>
              <a:tblPr>
                <a:noFill/>
                <a:tableStyleId>{B0022C12-FA5D-48E0-9C74-3FE2A016D904}</a:tableStyleId>
              </a:tblPr>
              <a:tblGrid>
                <a:gridCol w="1034150"/>
                <a:gridCol w="1034150"/>
                <a:gridCol w="1034150"/>
                <a:gridCol w="1034150"/>
                <a:gridCol w="1034150"/>
                <a:gridCol w="1034150"/>
                <a:gridCol w="1034150"/>
              </a:tblGrid>
              <a:tr h="381000">
                <a:tc>
                  <a:txBody>
                    <a:bodyPr/>
                    <a:lstStyle/>
                    <a:p>
                      <a:pPr marL="0" lvl="0" indent="0" algn="l" rtl="0">
                        <a:spcBef>
                          <a:spcPts val="0"/>
                        </a:spcBef>
                        <a:spcAft>
                          <a:spcPts val="0"/>
                        </a:spcAft>
                        <a:buNone/>
                      </a:pPr>
                      <a:r>
                        <a:rPr lang="en" sz="800" b="1"/>
                        <a:t>ID</a:t>
                      </a:r>
                      <a:endParaRPr sz="800" b="1"/>
                    </a:p>
                  </a:txBody>
                  <a:tcPr marL="91425" marR="91425" marT="91425" marB="91425">
                    <a:solidFill>
                      <a:schemeClr val="lt2"/>
                    </a:solidFill>
                  </a:tcPr>
                </a:tc>
                <a:tc>
                  <a:txBody>
                    <a:bodyPr/>
                    <a:lstStyle/>
                    <a:p>
                      <a:pPr marL="0" lvl="0" indent="0" algn="l" rtl="0">
                        <a:spcBef>
                          <a:spcPts val="0"/>
                        </a:spcBef>
                        <a:spcAft>
                          <a:spcPts val="0"/>
                        </a:spcAft>
                        <a:buNone/>
                      </a:pPr>
                      <a:r>
                        <a:rPr lang="en" sz="800" b="1"/>
                        <a:t>NAME</a:t>
                      </a:r>
                      <a:endParaRPr sz="800" b="1"/>
                    </a:p>
                  </a:txBody>
                  <a:tcPr marL="91425" marR="91425" marT="91425" marB="91425">
                    <a:solidFill>
                      <a:schemeClr val="lt2"/>
                    </a:solidFill>
                  </a:tcPr>
                </a:tc>
                <a:tc>
                  <a:txBody>
                    <a:bodyPr/>
                    <a:lstStyle/>
                    <a:p>
                      <a:pPr marL="0" lvl="0" indent="0" algn="l" rtl="0">
                        <a:spcBef>
                          <a:spcPts val="0"/>
                        </a:spcBef>
                        <a:spcAft>
                          <a:spcPts val="0"/>
                        </a:spcAft>
                        <a:buNone/>
                      </a:pPr>
                      <a:r>
                        <a:rPr lang="en" sz="800" b="1"/>
                        <a:t>DESIGNATION</a:t>
                      </a:r>
                      <a:endParaRPr sz="800" b="1"/>
                    </a:p>
                  </a:txBody>
                  <a:tcPr marL="91425" marR="91425" marT="91425" marB="91425">
                    <a:solidFill>
                      <a:schemeClr val="lt2"/>
                    </a:solidFill>
                  </a:tcPr>
                </a:tc>
                <a:tc>
                  <a:txBody>
                    <a:bodyPr/>
                    <a:lstStyle/>
                    <a:p>
                      <a:pPr marL="0" lvl="0" indent="0" algn="l" rtl="0">
                        <a:spcBef>
                          <a:spcPts val="0"/>
                        </a:spcBef>
                        <a:spcAft>
                          <a:spcPts val="0"/>
                        </a:spcAft>
                        <a:buNone/>
                      </a:pPr>
                      <a:r>
                        <a:rPr lang="en" sz="800" b="1"/>
                        <a:t>DEPTID</a:t>
                      </a:r>
                      <a:endParaRPr sz="800" b="1"/>
                    </a:p>
                  </a:txBody>
                  <a:tcPr marL="91425" marR="91425" marT="91425" marB="91425">
                    <a:solidFill>
                      <a:schemeClr val="lt2"/>
                    </a:solidFill>
                  </a:tcPr>
                </a:tc>
                <a:tc>
                  <a:txBody>
                    <a:bodyPr/>
                    <a:lstStyle/>
                    <a:p>
                      <a:pPr marL="0" lvl="0" indent="0" algn="l" rtl="0">
                        <a:spcBef>
                          <a:spcPts val="0"/>
                        </a:spcBef>
                        <a:spcAft>
                          <a:spcPts val="0"/>
                        </a:spcAft>
                        <a:buNone/>
                      </a:pPr>
                      <a:r>
                        <a:rPr lang="en" sz="800" b="1"/>
                        <a:t>DEPTNAME</a:t>
                      </a:r>
                      <a:endParaRPr sz="800" b="1"/>
                    </a:p>
                  </a:txBody>
                  <a:tcPr marL="91425" marR="91425" marT="91425" marB="91425">
                    <a:solidFill>
                      <a:schemeClr val="lt2"/>
                    </a:solidFill>
                  </a:tcPr>
                </a:tc>
                <a:tc>
                  <a:txBody>
                    <a:bodyPr/>
                    <a:lstStyle/>
                    <a:p>
                      <a:pPr marL="0" lvl="0" indent="0" algn="l" rtl="0">
                        <a:spcBef>
                          <a:spcPts val="0"/>
                        </a:spcBef>
                        <a:spcAft>
                          <a:spcPts val="0"/>
                        </a:spcAft>
                        <a:buNone/>
                      </a:pPr>
                      <a:r>
                        <a:rPr lang="en" sz="800" b="1"/>
                        <a:t>MOBILE</a:t>
                      </a:r>
                      <a:endParaRPr sz="800" b="1"/>
                    </a:p>
                  </a:txBody>
                  <a:tcPr marL="91425" marR="91425" marT="91425" marB="91425">
                    <a:solidFill>
                      <a:schemeClr val="lt2"/>
                    </a:solidFill>
                  </a:tcPr>
                </a:tc>
                <a:tc>
                  <a:txBody>
                    <a:bodyPr/>
                    <a:lstStyle/>
                    <a:p>
                      <a:pPr marL="0" lvl="0" indent="0" algn="l" rtl="0">
                        <a:spcBef>
                          <a:spcPts val="0"/>
                        </a:spcBef>
                        <a:spcAft>
                          <a:spcPts val="0"/>
                        </a:spcAft>
                        <a:buNone/>
                      </a:pPr>
                      <a:r>
                        <a:rPr lang="en" sz="800" b="1"/>
                        <a:t>ADDRESS</a:t>
                      </a:r>
                      <a:endParaRPr sz="800" b="1"/>
                    </a:p>
                  </a:txBody>
                  <a:tcPr marL="91425" marR="91425" marT="91425" marB="91425">
                    <a:solidFill>
                      <a:schemeClr val="lt2"/>
                    </a:solidFill>
                  </a:tcPr>
                </a:tc>
              </a:tr>
              <a:tr h="381000">
                <a:tc>
                  <a:txBody>
                    <a:bodyPr/>
                    <a:lstStyle/>
                    <a:p>
                      <a:pPr marL="0" lvl="0" indent="0" algn="l" rtl="0">
                        <a:spcBef>
                          <a:spcPts val="0"/>
                        </a:spcBef>
                        <a:spcAft>
                          <a:spcPts val="0"/>
                        </a:spcAft>
                        <a:buNone/>
                      </a:pPr>
                      <a:r>
                        <a:rPr lang="en" sz="800"/>
                        <a:t>1</a:t>
                      </a:r>
                      <a:endParaRPr sz="8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JOHN</a:t>
                      </a:r>
                      <a:endParaRPr sz="8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DEVELOPER</a:t>
                      </a:r>
                      <a:endParaRPr sz="8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100</a:t>
                      </a:r>
                      <a:endParaRPr sz="8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DEVELOPMENT</a:t>
                      </a:r>
                      <a:endParaRPr sz="8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6325478962</a:t>
                      </a:r>
                      <a:endParaRPr sz="8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rgbClr val="333333"/>
                          </a:solidFill>
                        </a:rPr>
                        <a:t>234 Hinton Rd</a:t>
                      </a:r>
                      <a:endParaRPr sz="800">
                        <a:solidFill>
                          <a:srgbClr val="333333"/>
                        </a:solidFill>
                      </a:endParaRPr>
                    </a:p>
                    <a:p>
                      <a:pPr marL="0" lvl="0" indent="0" algn="l" rtl="0">
                        <a:spcBef>
                          <a:spcPts val="0"/>
                        </a:spcBef>
                        <a:spcAft>
                          <a:spcPts val="0"/>
                        </a:spcAft>
                        <a:buNone/>
                      </a:pPr>
                      <a:r>
                        <a:rPr lang="en" sz="800">
                          <a:solidFill>
                            <a:srgbClr val="333333"/>
                          </a:solidFill>
                        </a:rPr>
                        <a:t>Mannford</a:t>
                      </a:r>
                      <a:r>
                        <a:rPr lang="en" sz="800">
                          <a:solidFill>
                            <a:srgbClr val="333333"/>
                          </a:solidFill>
                          <a:highlight>
                            <a:srgbClr val="ECF8FA"/>
                          </a:highlight>
                        </a:rPr>
                        <a:t>, </a:t>
                      </a:r>
                      <a:r>
                        <a:rPr lang="en" sz="800">
                          <a:solidFill>
                            <a:srgbClr val="333333"/>
                          </a:solidFill>
                        </a:rPr>
                        <a:t>Oklahoma(OK)</a:t>
                      </a:r>
                      <a:r>
                        <a:rPr lang="en" sz="800">
                          <a:solidFill>
                            <a:srgbClr val="333333"/>
                          </a:solidFill>
                          <a:highlight>
                            <a:srgbClr val="ECF8FA"/>
                          </a:highlight>
                        </a:rPr>
                        <a:t>, </a:t>
                      </a:r>
                      <a:r>
                        <a:rPr lang="en" sz="800">
                          <a:solidFill>
                            <a:srgbClr val="333333"/>
                          </a:solidFill>
                        </a:rPr>
                        <a:t>74044</a:t>
                      </a:r>
                      <a:endParaRPr sz="800">
                        <a:solidFill>
                          <a:srgbClr val="111111"/>
                        </a:solidFill>
                      </a:endParaRPr>
                    </a:p>
                  </a:txBody>
                  <a:tcPr marL="91425" marR="91425" marT="91425" marB="91425">
                    <a:lnB w="9525" cap="flat" cmpd="sng">
                      <a:solidFill>
                        <a:srgbClr val="9E9E9E"/>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800"/>
                        <a:t>1</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JOHN</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DEVELOPER</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100</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DEVELOPMENT</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9865741236</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rgbClr val="333333"/>
                          </a:solidFill>
                        </a:rPr>
                        <a:t>234 Hinton Rd</a:t>
                      </a:r>
                      <a:endParaRPr sz="800">
                        <a:solidFill>
                          <a:srgbClr val="333333"/>
                        </a:solidFill>
                      </a:endParaRPr>
                    </a:p>
                    <a:p>
                      <a:pPr marL="0" lvl="0" indent="0" algn="l" rtl="0">
                        <a:spcBef>
                          <a:spcPts val="0"/>
                        </a:spcBef>
                        <a:spcAft>
                          <a:spcPts val="0"/>
                        </a:spcAft>
                        <a:buNone/>
                      </a:pPr>
                      <a:r>
                        <a:rPr lang="en" sz="800">
                          <a:solidFill>
                            <a:srgbClr val="333333"/>
                          </a:solidFill>
                        </a:rPr>
                        <a:t>Mannford</a:t>
                      </a:r>
                      <a:r>
                        <a:rPr lang="en" sz="800">
                          <a:solidFill>
                            <a:srgbClr val="333333"/>
                          </a:solidFill>
                          <a:highlight>
                            <a:srgbClr val="ECF8FA"/>
                          </a:highlight>
                        </a:rPr>
                        <a:t>, </a:t>
                      </a:r>
                      <a:r>
                        <a:rPr lang="en" sz="800">
                          <a:solidFill>
                            <a:srgbClr val="333333"/>
                          </a:solidFill>
                        </a:rPr>
                        <a:t>Oklahoma(OK)</a:t>
                      </a:r>
                      <a:r>
                        <a:rPr lang="en" sz="800">
                          <a:solidFill>
                            <a:srgbClr val="333333"/>
                          </a:solidFill>
                          <a:highlight>
                            <a:srgbClr val="ECF8FA"/>
                          </a:highlight>
                        </a:rPr>
                        <a:t>, </a:t>
                      </a:r>
                      <a:r>
                        <a:rPr lang="en" sz="800">
                          <a:solidFill>
                            <a:srgbClr val="333333"/>
                          </a:solidFill>
                        </a:rPr>
                        <a:t>74044</a:t>
                      </a:r>
                      <a:endParaRPr sz="800">
                        <a:solidFill>
                          <a:srgbClr val="11111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800"/>
                        <a:t>2</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JAMIE</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DESIGNER</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101</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UI/UX</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7893245698</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rgbClr val="333333"/>
                          </a:solidFill>
                        </a:rPr>
                        <a:t>214 Doorley Rd</a:t>
                      </a:r>
                      <a:endParaRPr sz="800">
                        <a:solidFill>
                          <a:srgbClr val="333333"/>
                        </a:solidFill>
                      </a:endParaRPr>
                    </a:p>
                    <a:p>
                      <a:pPr marL="0" lvl="0" indent="0" algn="l" rtl="0">
                        <a:spcBef>
                          <a:spcPts val="0"/>
                        </a:spcBef>
                        <a:spcAft>
                          <a:spcPts val="0"/>
                        </a:spcAft>
                        <a:buNone/>
                      </a:pPr>
                      <a:r>
                        <a:rPr lang="en" sz="800">
                          <a:solidFill>
                            <a:srgbClr val="333333"/>
                          </a:solidFill>
                        </a:rPr>
                        <a:t>Sidney</a:t>
                      </a:r>
                      <a:r>
                        <a:rPr lang="en" sz="800">
                          <a:solidFill>
                            <a:srgbClr val="333333"/>
                          </a:solidFill>
                          <a:highlight>
                            <a:srgbClr val="ECF8FA"/>
                          </a:highlight>
                        </a:rPr>
                        <a:t>, </a:t>
                      </a:r>
                      <a:r>
                        <a:rPr lang="en" sz="800">
                          <a:solidFill>
                            <a:srgbClr val="333333"/>
                          </a:solidFill>
                        </a:rPr>
                        <a:t>Ohio(OH)</a:t>
                      </a:r>
                      <a:r>
                        <a:rPr lang="en" sz="800">
                          <a:solidFill>
                            <a:srgbClr val="333333"/>
                          </a:solidFill>
                          <a:highlight>
                            <a:srgbClr val="ECF8FA"/>
                          </a:highlight>
                        </a:rPr>
                        <a:t>, </a:t>
                      </a:r>
                      <a:r>
                        <a:rPr lang="en" sz="800">
                          <a:solidFill>
                            <a:srgbClr val="333333"/>
                          </a:solidFill>
                        </a:rPr>
                        <a:t>45365</a:t>
                      </a:r>
                      <a:endParaRPr sz="800">
                        <a:solidFill>
                          <a:srgbClr val="33333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800"/>
                        <a:t>3</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JACK</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DEVELOPER</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100</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DEVELOPMENT</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9856741236</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rgbClr val="333333"/>
                          </a:solidFill>
                        </a:rPr>
                        <a:t>236 Hinton Rd</a:t>
                      </a:r>
                      <a:endParaRPr sz="800">
                        <a:solidFill>
                          <a:srgbClr val="333333"/>
                        </a:solidFill>
                      </a:endParaRPr>
                    </a:p>
                    <a:p>
                      <a:pPr marL="0" lvl="0" indent="0" algn="l" rtl="0">
                        <a:spcBef>
                          <a:spcPts val="0"/>
                        </a:spcBef>
                        <a:spcAft>
                          <a:spcPts val="0"/>
                        </a:spcAft>
                        <a:buNone/>
                      </a:pPr>
                      <a:r>
                        <a:rPr lang="en" sz="800">
                          <a:solidFill>
                            <a:srgbClr val="333333"/>
                          </a:solidFill>
                        </a:rPr>
                        <a:t>Mannford</a:t>
                      </a:r>
                      <a:r>
                        <a:rPr lang="en" sz="800">
                          <a:solidFill>
                            <a:srgbClr val="333333"/>
                          </a:solidFill>
                          <a:highlight>
                            <a:srgbClr val="ECF8FA"/>
                          </a:highlight>
                        </a:rPr>
                        <a:t>, </a:t>
                      </a:r>
                      <a:r>
                        <a:rPr lang="en" sz="800">
                          <a:solidFill>
                            <a:srgbClr val="333333"/>
                          </a:solidFill>
                        </a:rPr>
                        <a:t>Oklahoma(OK)</a:t>
                      </a:r>
                      <a:r>
                        <a:rPr lang="en" sz="800">
                          <a:solidFill>
                            <a:srgbClr val="333333"/>
                          </a:solidFill>
                          <a:highlight>
                            <a:srgbClr val="ECF8FA"/>
                          </a:highlight>
                        </a:rPr>
                        <a:t>, </a:t>
                      </a:r>
                      <a:r>
                        <a:rPr lang="en" sz="800">
                          <a:solidFill>
                            <a:srgbClr val="333333"/>
                          </a:solidFill>
                        </a:rPr>
                        <a:t>74044</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800"/>
                        <a:t>3</a:t>
                      </a:r>
                      <a:endParaRPr sz="8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800"/>
                        <a:t>JACK</a:t>
                      </a:r>
                      <a:endParaRPr sz="8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800"/>
                        <a:t>DEVELOPER</a:t>
                      </a:r>
                      <a:endParaRPr sz="8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800"/>
                        <a:t>100</a:t>
                      </a:r>
                      <a:endParaRPr sz="8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800"/>
                        <a:t>DEVELOPMENT</a:t>
                      </a:r>
                      <a:endParaRPr sz="8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800"/>
                        <a:t>5647896523</a:t>
                      </a:r>
                      <a:endParaRPr sz="8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800">
                          <a:solidFill>
                            <a:srgbClr val="333333"/>
                          </a:solidFill>
                        </a:rPr>
                        <a:t>236 Hinton Rd</a:t>
                      </a:r>
                      <a:endParaRPr sz="800">
                        <a:solidFill>
                          <a:srgbClr val="333333"/>
                        </a:solidFill>
                      </a:endParaRPr>
                    </a:p>
                    <a:p>
                      <a:pPr marL="0" lvl="0" indent="0" algn="l" rtl="0">
                        <a:spcBef>
                          <a:spcPts val="0"/>
                        </a:spcBef>
                        <a:spcAft>
                          <a:spcPts val="0"/>
                        </a:spcAft>
                        <a:buNone/>
                      </a:pPr>
                      <a:r>
                        <a:rPr lang="en" sz="800">
                          <a:solidFill>
                            <a:srgbClr val="333333"/>
                          </a:solidFill>
                        </a:rPr>
                        <a:t>Mannford</a:t>
                      </a:r>
                      <a:r>
                        <a:rPr lang="en" sz="800">
                          <a:solidFill>
                            <a:srgbClr val="333333"/>
                          </a:solidFill>
                          <a:highlight>
                            <a:srgbClr val="ECF8FA"/>
                          </a:highlight>
                        </a:rPr>
                        <a:t>, </a:t>
                      </a:r>
                      <a:r>
                        <a:rPr lang="en" sz="800">
                          <a:solidFill>
                            <a:srgbClr val="333333"/>
                          </a:solidFill>
                        </a:rPr>
                        <a:t>Oklahoma(OK)</a:t>
                      </a:r>
                      <a:r>
                        <a:rPr lang="en" sz="800">
                          <a:solidFill>
                            <a:srgbClr val="333333"/>
                          </a:solidFill>
                          <a:highlight>
                            <a:srgbClr val="ECF8FA"/>
                          </a:highlight>
                        </a:rPr>
                        <a:t>, </a:t>
                      </a:r>
                      <a:r>
                        <a:rPr lang="en" sz="800">
                          <a:solidFill>
                            <a:srgbClr val="333333"/>
                          </a:solidFill>
                        </a:rPr>
                        <a:t>74044</a:t>
                      </a:r>
                      <a:endParaRPr sz="800"/>
                    </a:p>
                  </a:txBody>
                  <a:tcPr marL="91425" marR="91425" marT="91425" marB="91425">
                    <a:lnT w="9525" cap="flat" cmpd="sng">
                      <a:solidFill>
                        <a:srgbClr val="9E9E9E"/>
                      </a:solidFill>
                      <a:prstDash val="solid"/>
                      <a:round/>
                      <a:headEnd type="none" w="sm" len="sm"/>
                      <a:tailEnd type="none" w="sm" len="sm"/>
                    </a:lnT>
                  </a:tcPr>
                </a:tc>
              </a:tr>
            </a:tbl>
          </a:graphicData>
        </a:graphic>
      </p:graphicFrame>
      <p:sp>
        <p:nvSpPr>
          <p:cNvPr id="163" name="Google Shape;163;p29"/>
          <p:cNvSpPr txBox="1"/>
          <p:nvPr/>
        </p:nvSpPr>
        <p:spPr>
          <a:xfrm>
            <a:off x="1496975" y="434300"/>
            <a:ext cx="5763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FIRST NORMAL FORM (1NF)</a:t>
            </a:r>
            <a:endParaRPr b="1"/>
          </a:p>
        </p:txBody>
      </p:sp>
      <p:sp>
        <p:nvSpPr>
          <p:cNvPr id="164" name="Google Shape;164;p29"/>
          <p:cNvSpPr txBox="1"/>
          <p:nvPr/>
        </p:nvSpPr>
        <p:spPr>
          <a:xfrm>
            <a:off x="792525" y="692075"/>
            <a:ext cx="1624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EMPLOYEE</a:t>
            </a:r>
            <a:endParaRPr sz="1000"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graphicFrame>
        <p:nvGraphicFramePr>
          <p:cNvPr id="169" name="Google Shape;169;p30"/>
          <p:cNvGraphicFramePr/>
          <p:nvPr/>
        </p:nvGraphicFramePr>
        <p:xfrm>
          <a:off x="312050" y="1490250"/>
          <a:ext cx="3000000" cy="3000000"/>
        </p:xfrm>
        <a:graphic>
          <a:graphicData uri="http://schemas.openxmlformats.org/drawingml/2006/table">
            <a:tbl>
              <a:tblPr>
                <a:noFill/>
                <a:tableStyleId>{B0022C12-FA5D-48E0-9C74-3FE2A016D904}</a:tableStyleId>
              </a:tblPr>
              <a:tblGrid>
                <a:gridCol w="478200"/>
                <a:gridCol w="688325"/>
                <a:gridCol w="1048600"/>
                <a:gridCol w="618300"/>
                <a:gridCol w="768375"/>
                <a:gridCol w="828450"/>
                <a:gridCol w="968550"/>
              </a:tblGrid>
              <a:tr h="381000">
                <a:tc>
                  <a:txBody>
                    <a:bodyPr/>
                    <a:lstStyle/>
                    <a:p>
                      <a:pPr marL="0" lvl="0" indent="0" algn="l" rtl="0">
                        <a:spcBef>
                          <a:spcPts val="0"/>
                        </a:spcBef>
                        <a:spcAft>
                          <a:spcPts val="0"/>
                        </a:spcAft>
                        <a:buNone/>
                      </a:pPr>
                      <a:r>
                        <a:rPr lang="en" sz="800" b="1"/>
                        <a:t>ID(PK)</a:t>
                      </a:r>
                      <a:endParaRPr sz="800" b="1"/>
                    </a:p>
                  </a:txBody>
                  <a:tcPr marL="91425" marR="91425" marT="91425" marB="91425">
                    <a:solidFill>
                      <a:schemeClr val="lt2"/>
                    </a:solidFill>
                  </a:tcPr>
                </a:tc>
                <a:tc>
                  <a:txBody>
                    <a:bodyPr/>
                    <a:lstStyle/>
                    <a:p>
                      <a:pPr marL="0" lvl="0" indent="0" algn="l" rtl="0">
                        <a:spcBef>
                          <a:spcPts val="0"/>
                        </a:spcBef>
                        <a:spcAft>
                          <a:spcPts val="0"/>
                        </a:spcAft>
                        <a:buNone/>
                      </a:pPr>
                      <a:r>
                        <a:rPr lang="en" sz="800" b="1"/>
                        <a:t>NAME</a:t>
                      </a:r>
                      <a:endParaRPr sz="800" b="1"/>
                    </a:p>
                  </a:txBody>
                  <a:tcPr marL="91425" marR="91425" marT="91425" marB="91425">
                    <a:solidFill>
                      <a:schemeClr val="lt2"/>
                    </a:solidFill>
                  </a:tcPr>
                </a:tc>
                <a:tc>
                  <a:txBody>
                    <a:bodyPr/>
                    <a:lstStyle/>
                    <a:p>
                      <a:pPr marL="0" lvl="0" indent="0" algn="l" rtl="0">
                        <a:spcBef>
                          <a:spcPts val="0"/>
                        </a:spcBef>
                        <a:spcAft>
                          <a:spcPts val="0"/>
                        </a:spcAft>
                        <a:buNone/>
                      </a:pPr>
                      <a:r>
                        <a:rPr lang="en" sz="800" b="1"/>
                        <a:t>DESIGNATION</a:t>
                      </a:r>
                      <a:endParaRPr sz="800" b="1"/>
                    </a:p>
                  </a:txBody>
                  <a:tcPr marL="91425" marR="91425" marT="91425" marB="91425">
                    <a:solidFill>
                      <a:schemeClr val="lt2"/>
                    </a:solidFill>
                  </a:tcPr>
                </a:tc>
                <a:tc>
                  <a:txBody>
                    <a:bodyPr/>
                    <a:lstStyle/>
                    <a:p>
                      <a:pPr marL="0" lvl="0" indent="0" algn="l" rtl="0">
                        <a:spcBef>
                          <a:spcPts val="0"/>
                        </a:spcBef>
                        <a:spcAft>
                          <a:spcPts val="0"/>
                        </a:spcAft>
                        <a:buNone/>
                      </a:pPr>
                      <a:r>
                        <a:rPr lang="en" sz="800" b="1"/>
                        <a:t>DEPTID(FK)</a:t>
                      </a:r>
                      <a:endParaRPr sz="800" b="1"/>
                    </a:p>
                  </a:txBody>
                  <a:tcPr marL="91425" marR="91425" marT="91425" marB="91425">
                    <a:solidFill>
                      <a:schemeClr val="lt2"/>
                    </a:solidFill>
                  </a:tcPr>
                </a:tc>
                <a:tc>
                  <a:txBody>
                    <a:bodyPr/>
                    <a:lstStyle/>
                    <a:p>
                      <a:pPr marL="0" lvl="0" indent="0" algn="l" rtl="0">
                        <a:spcBef>
                          <a:spcPts val="0"/>
                        </a:spcBef>
                        <a:spcAft>
                          <a:spcPts val="0"/>
                        </a:spcAft>
                        <a:buNone/>
                      </a:pPr>
                      <a:r>
                        <a:rPr lang="en" sz="800" b="1"/>
                        <a:t>MOBILE1</a:t>
                      </a:r>
                      <a:endParaRPr sz="800" b="1"/>
                    </a:p>
                  </a:txBody>
                  <a:tcPr marL="91425" marR="91425" marT="91425" marB="91425">
                    <a:solidFill>
                      <a:schemeClr val="lt2"/>
                    </a:solidFill>
                  </a:tcPr>
                </a:tc>
                <a:tc>
                  <a:txBody>
                    <a:bodyPr/>
                    <a:lstStyle/>
                    <a:p>
                      <a:pPr marL="0" lvl="0" indent="0" algn="l" rtl="0">
                        <a:spcBef>
                          <a:spcPts val="0"/>
                        </a:spcBef>
                        <a:spcAft>
                          <a:spcPts val="0"/>
                        </a:spcAft>
                        <a:buNone/>
                      </a:pPr>
                      <a:r>
                        <a:rPr lang="en" sz="800" b="1"/>
                        <a:t>MOBILE2</a:t>
                      </a:r>
                      <a:endParaRPr sz="800" b="1"/>
                    </a:p>
                  </a:txBody>
                  <a:tcPr marL="91425" marR="91425" marT="91425" marB="91425">
                    <a:solidFill>
                      <a:schemeClr val="lt2"/>
                    </a:solidFill>
                  </a:tcPr>
                </a:tc>
                <a:tc>
                  <a:txBody>
                    <a:bodyPr/>
                    <a:lstStyle/>
                    <a:p>
                      <a:pPr marL="0" lvl="0" indent="0" algn="l" rtl="0">
                        <a:spcBef>
                          <a:spcPts val="0"/>
                        </a:spcBef>
                        <a:spcAft>
                          <a:spcPts val="0"/>
                        </a:spcAft>
                        <a:buNone/>
                      </a:pPr>
                      <a:r>
                        <a:rPr lang="en" sz="800" b="1"/>
                        <a:t>ADDRESS</a:t>
                      </a:r>
                      <a:endParaRPr sz="800" b="1"/>
                    </a:p>
                  </a:txBody>
                  <a:tcPr marL="91425" marR="91425" marT="91425" marB="91425">
                    <a:solidFill>
                      <a:schemeClr val="lt2"/>
                    </a:solidFill>
                  </a:tcPr>
                </a:tc>
              </a:tr>
              <a:tr h="381000">
                <a:tc>
                  <a:txBody>
                    <a:bodyPr/>
                    <a:lstStyle/>
                    <a:p>
                      <a:pPr marL="0" lvl="0" indent="0" algn="l" rtl="0">
                        <a:spcBef>
                          <a:spcPts val="0"/>
                        </a:spcBef>
                        <a:spcAft>
                          <a:spcPts val="0"/>
                        </a:spcAft>
                        <a:buNone/>
                      </a:pPr>
                      <a:r>
                        <a:rPr lang="en" sz="800"/>
                        <a:t>1</a:t>
                      </a:r>
                      <a:endParaRPr sz="8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JOHN</a:t>
                      </a:r>
                      <a:endParaRPr sz="8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DEVELOPER</a:t>
                      </a:r>
                      <a:endParaRPr sz="8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100</a:t>
                      </a:r>
                      <a:endParaRPr sz="8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800">
                          <a:solidFill>
                            <a:schemeClr val="dk1"/>
                          </a:solidFill>
                        </a:rPr>
                        <a:t>9865741236</a:t>
                      </a:r>
                      <a:endParaRPr sz="8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6325478962</a:t>
                      </a:r>
                      <a:endParaRPr sz="8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rgbClr val="333333"/>
                          </a:solidFill>
                        </a:rPr>
                        <a:t>234 Hinton Rd</a:t>
                      </a:r>
                      <a:endParaRPr sz="800">
                        <a:solidFill>
                          <a:srgbClr val="333333"/>
                        </a:solidFill>
                      </a:endParaRPr>
                    </a:p>
                    <a:p>
                      <a:pPr marL="0" lvl="0" indent="0" algn="l" rtl="0">
                        <a:spcBef>
                          <a:spcPts val="0"/>
                        </a:spcBef>
                        <a:spcAft>
                          <a:spcPts val="0"/>
                        </a:spcAft>
                        <a:buNone/>
                      </a:pPr>
                      <a:r>
                        <a:rPr lang="en" sz="800">
                          <a:solidFill>
                            <a:srgbClr val="333333"/>
                          </a:solidFill>
                        </a:rPr>
                        <a:t>Mannford</a:t>
                      </a:r>
                      <a:r>
                        <a:rPr lang="en" sz="800">
                          <a:solidFill>
                            <a:srgbClr val="333333"/>
                          </a:solidFill>
                          <a:highlight>
                            <a:srgbClr val="ECF8FA"/>
                          </a:highlight>
                        </a:rPr>
                        <a:t>, </a:t>
                      </a:r>
                      <a:r>
                        <a:rPr lang="en" sz="800">
                          <a:solidFill>
                            <a:srgbClr val="333333"/>
                          </a:solidFill>
                        </a:rPr>
                        <a:t>Oklahoma(OK)</a:t>
                      </a:r>
                      <a:r>
                        <a:rPr lang="en" sz="800">
                          <a:solidFill>
                            <a:srgbClr val="333333"/>
                          </a:solidFill>
                          <a:highlight>
                            <a:srgbClr val="ECF8FA"/>
                          </a:highlight>
                        </a:rPr>
                        <a:t>, </a:t>
                      </a:r>
                      <a:r>
                        <a:rPr lang="en" sz="800">
                          <a:solidFill>
                            <a:srgbClr val="333333"/>
                          </a:solidFill>
                        </a:rPr>
                        <a:t>74044</a:t>
                      </a:r>
                      <a:endParaRPr sz="800">
                        <a:solidFill>
                          <a:srgbClr val="111111"/>
                        </a:solidFill>
                      </a:endParaRPr>
                    </a:p>
                  </a:txBody>
                  <a:tcPr marL="91425" marR="91425" marT="91425" marB="91425">
                    <a:lnB w="9525" cap="flat" cmpd="sng">
                      <a:solidFill>
                        <a:srgbClr val="9E9E9E"/>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800"/>
                        <a:t>2</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JAMIE</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DESIGNER</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101</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UI/UX</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7893245698</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rgbClr val="333333"/>
                          </a:solidFill>
                        </a:rPr>
                        <a:t>214 Doorley Rd</a:t>
                      </a:r>
                      <a:endParaRPr sz="800">
                        <a:solidFill>
                          <a:srgbClr val="333333"/>
                        </a:solidFill>
                      </a:endParaRPr>
                    </a:p>
                    <a:p>
                      <a:pPr marL="0" lvl="0" indent="0" algn="l" rtl="0">
                        <a:spcBef>
                          <a:spcPts val="0"/>
                        </a:spcBef>
                        <a:spcAft>
                          <a:spcPts val="0"/>
                        </a:spcAft>
                        <a:buNone/>
                      </a:pPr>
                      <a:r>
                        <a:rPr lang="en" sz="800">
                          <a:solidFill>
                            <a:srgbClr val="333333"/>
                          </a:solidFill>
                        </a:rPr>
                        <a:t>Sidney</a:t>
                      </a:r>
                      <a:r>
                        <a:rPr lang="en" sz="800">
                          <a:solidFill>
                            <a:srgbClr val="333333"/>
                          </a:solidFill>
                          <a:highlight>
                            <a:srgbClr val="ECF8FA"/>
                          </a:highlight>
                        </a:rPr>
                        <a:t>, </a:t>
                      </a:r>
                      <a:r>
                        <a:rPr lang="en" sz="800">
                          <a:solidFill>
                            <a:srgbClr val="333333"/>
                          </a:solidFill>
                        </a:rPr>
                        <a:t>Ohio(OH)</a:t>
                      </a:r>
                      <a:r>
                        <a:rPr lang="en" sz="800">
                          <a:solidFill>
                            <a:srgbClr val="333333"/>
                          </a:solidFill>
                          <a:highlight>
                            <a:srgbClr val="ECF8FA"/>
                          </a:highlight>
                        </a:rPr>
                        <a:t>, </a:t>
                      </a:r>
                      <a:r>
                        <a:rPr lang="en" sz="800">
                          <a:solidFill>
                            <a:srgbClr val="333333"/>
                          </a:solidFill>
                        </a:rPr>
                        <a:t>45365</a:t>
                      </a:r>
                      <a:endParaRPr sz="800">
                        <a:solidFill>
                          <a:srgbClr val="33333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800"/>
                        <a:t>3</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JACK</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DEVELOPER</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100</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800">
                          <a:solidFill>
                            <a:schemeClr val="dk1"/>
                          </a:solidFill>
                        </a:rPr>
                        <a:t>5647896523</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9856741236</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rgbClr val="333333"/>
                          </a:solidFill>
                        </a:rPr>
                        <a:t>236 Hinton Rd</a:t>
                      </a:r>
                      <a:endParaRPr sz="800">
                        <a:solidFill>
                          <a:srgbClr val="333333"/>
                        </a:solidFill>
                      </a:endParaRPr>
                    </a:p>
                    <a:p>
                      <a:pPr marL="0" lvl="0" indent="0" algn="l" rtl="0">
                        <a:spcBef>
                          <a:spcPts val="0"/>
                        </a:spcBef>
                        <a:spcAft>
                          <a:spcPts val="0"/>
                        </a:spcAft>
                        <a:buNone/>
                      </a:pPr>
                      <a:r>
                        <a:rPr lang="en" sz="800">
                          <a:solidFill>
                            <a:srgbClr val="333333"/>
                          </a:solidFill>
                        </a:rPr>
                        <a:t>Mannford</a:t>
                      </a:r>
                      <a:r>
                        <a:rPr lang="en" sz="800">
                          <a:solidFill>
                            <a:srgbClr val="333333"/>
                          </a:solidFill>
                          <a:highlight>
                            <a:srgbClr val="ECF8FA"/>
                          </a:highlight>
                        </a:rPr>
                        <a:t>, </a:t>
                      </a:r>
                      <a:r>
                        <a:rPr lang="en" sz="800">
                          <a:solidFill>
                            <a:srgbClr val="333333"/>
                          </a:solidFill>
                        </a:rPr>
                        <a:t>Oklahoma(OK)</a:t>
                      </a:r>
                      <a:r>
                        <a:rPr lang="en" sz="800">
                          <a:solidFill>
                            <a:srgbClr val="333333"/>
                          </a:solidFill>
                          <a:highlight>
                            <a:srgbClr val="ECF8FA"/>
                          </a:highlight>
                        </a:rPr>
                        <a:t>, </a:t>
                      </a:r>
                      <a:r>
                        <a:rPr lang="en" sz="800">
                          <a:solidFill>
                            <a:srgbClr val="333333"/>
                          </a:solidFill>
                        </a:rPr>
                        <a:t>74044</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
        <p:nvSpPr>
          <p:cNvPr id="170" name="Google Shape;170;p30"/>
          <p:cNvSpPr txBox="1"/>
          <p:nvPr/>
        </p:nvSpPr>
        <p:spPr>
          <a:xfrm>
            <a:off x="1496975" y="434300"/>
            <a:ext cx="5763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SECOND NORMAL FORM (2NF)</a:t>
            </a:r>
            <a:endParaRPr b="1"/>
          </a:p>
        </p:txBody>
      </p:sp>
      <p:graphicFrame>
        <p:nvGraphicFramePr>
          <p:cNvPr id="171" name="Google Shape;171;p30"/>
          <p:cNvGraphicFramePr/>
          <p:nvPr/>
        </p:nvGraphicFramePr>
        <p:xfrm>
          <a:off x="6216100" y="1490250"/>
          <a:ext cx="3000000" cy="3000000"/>
        </p:xfrm>
        <a:graphic>
          <a:graphicData uri="http://schemas.openxmlformats.org/drawingml/2006/table">
            <a:tbl>
              <a:tblPr>
                <a:noFill/>
                <a:tableStyleId>{B0022C12-FA5D-48E0-9C74-3FE2A016D904}</a:tableStyleId>
              </a:tblPr>
              <a:tblGrid>
                <a:gridCol w="1356475"/>
                <a:gridCol w="1356475"/>
              </a:tblGrid>
              <a:tr h="398000">
                <a:tc>
                  <a:txBody>
                    <a:bodyPr/>
                    <a:lstStyle/>
                    <a:p>
                      <a:pPr marL="0" lvl="0" indent="0" algn="l" rtl="0">
                        <a:spcBef>
                          <a:spcPts val="0"/>
                        </a:spcBef>
                        <a:spcAft>
                          <a:spcPts val="0"/>
                        </a:spcAft>
                        <a:buNone/>
                      </a:pPr>
                      <a:r>
                        <a:rPr lang="en" sz="800" b="1"/>
                        <a:t>DEPTID(PK)</a:t>
                      </a:r>
                      <a:endParaRPr sz="800" b="1"/>
                    </a:p>
                  </a:txBody>
                  <a:tcPr marL="91425" marR="91425" marT="91425" marB="91425">
                    <a:solidFill>
                      <a:schemeClr val="lt2"/>
                    </a:solidFill>
                  </a:tcPr>
                </a:tc>
                <a:tc>
                  <a:txBody>
                    <a:bodyPr/>
                    <a:lstStyle/>
                    <a:p>
                      <a:pPr marL="0" lvl="0" indent="0" algn="l" rtl="0">
                        <a:spcBef>
                          <a:spcPts val="0"/>
                        </a:spcBef>
                        <a:spcAft>
                          <a:spcPts val="0"/>
                        </a:spcAft>
                        <a:buNone/>
                      </a:pPr>
                      <a:r>
                        <a:rPr lang="en" sz="800" b="1"/>
                        <a:t>DEPTNAME</a:t>
                      </a:r>
                      <a:endParaRPr sz="800" b="1"/>
                    </a:p>
                  </a:txBody>
                  <a:tcPr marL="91425" marR="91425" marT="91425" marB="91425">
                    <a:solidFill>
                      <a:schemeClr val="lt2"/>
                    </a:solidFill>
                  </a:tcPr>
                </a:tc>
              </a:tr>
              <a:tr h="398000">
                <a:tc>
                  <a:txBody>
                    <a:bodyPr/>
                    <a:lstStyle/>
                    <a:p>
                      <a:pPr marL="0" lvl="0" indent="0" algn="l" rtl="0">
                        <a:spcBef>
                          <a:spcPts val="0"/>
                        </a:spcBef>
                        <a:spcAft>
                          <a:spcPts val="0"/>
                        </a:spcAft>
                        <a:buNone/>
                      </a:pPr>
                      <a:r>
                        <a:rPr lang="en" sz="800"/>
                        <a:t>100</a:t>
                      </a:r>
                      <a:endParaRPr sz="800"/>
                    </a:p>
                  </a:txBody>
                  <a:tcPr marL="91425" marR="91425" marT="91425" marB="91425"/>
                </a:tc>
                <a:tc>
                  <a:txBody>
                    <a:bodyPr/>
                    <a:lstStyle/>
                    <a:p>
                      <a:pPr marL="0" lvl="0" indent="0" algn="l" rtl="0">
                        <a:spcBef>
                          <a:spcPts val="0"/>
                        </a:spcBef>
                        <a:spcAft>
                          <a:spcPts val="0"/>
                        </a:spcAft>
                        <a:buNone/>
                      </a:pPr>
                      <a:r>
                        <a:rPr lang="en" sz="800"/>
                        <a:t>DEVELOPER</a:t>
                      </a:r>
                      <a:endParaRPr sz="800"/>
                    </a:p>
                  </a:txBody>
                  <a:tcPr marL="91425" marR="91425" marT="91425" marB="91425"/>
                </a:tc>
              </a:tr>
              <a:tr h="398000">
                <a:tc>
                  <a:txBody>
                    <a:bodyPr/>
                    <a:lstStyle/>
                    <a:p>
                      <a:pPr marL="0" lvl="0" indent="0" algn="l" rtl="0">
                        <a:spcBef>
                          <a:spcPts val="0"/>
                        </a:spcBef>
                        <a:spcAft>
                          <a:spcPts val="0"/>
                        </a:spcAft>
                        <a:buNone/>
                      </a:pPr>
                      <a:r>
                        <a:rPr lang="en" sz="800"/>
                        <a:t>101</a:t>
                      </a:r>
                      <a:endParaRPr sz="800"/>
                    </a:p>
                  </a:txBody>
                  <a:tcPr marL="91425" marR="91425" marT="91425" marB="91425"/>
                </a:tc>
                <a:tc>
                  <a:txBody>
                    <a:bodyPr/>
                    <a:lstStyle/>
                    <a:p>
                      <a:pPr marL="0" lvl="0" indent="0" algn="l" rtl="0">
                        <a:spcBef>
                          <a:spcPts val="0"/>
                        </a:spcBef>
                        <a:spcAft>
                          <a:spcPts val="0"/>
                        </a:spcAft>
                        <a:buNone/>
                      </a:pPr>
                      <a:r>
                        <a:rPr lang="en" sz="800"/>
                        <a:t>UI/UX</a:t>
                      </a:r>
                      <a:endParaRPr sz="800"/>
                    </a:p>
                  </a:txBody>
                  <a:tcPr marL="91425" marR="91425" marT="91425" marB="91425"/>
                </a:tc>
              </a:tr>
            </a:tbl>
          </a:graphicData>
        </a:graphic>
      </p:graphicFrame>
      <p:sp>
        <p:nvSpPr>
          <p:cNvPr id="172" name="Google Shape;172;p30"/>
          <p:cNvSpPr txBox="1"/>
          <p:nvPr/>
        </p:nvSpPr>
        <p:spPr>
          <a:xfrm>
            <a:off x="1943325" y="952250"/>
            <a:ext cx="1624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EMPLOYEE</a:t>
            </a:r>
            <a:endParaRPr sz="1000" b="1"/>
          </a:p>
        </p:txBody>
      </p:sp>
      <p:sp>
        <p:nvSpPr>
          <p:cNvPr id="173" name="Google Shape;173;p30"/>
          <p:cNvSpPr txBox="1"/>
          <p:nvPr/>
        </p:nvSpPr>
        <p:spPr>
          <a:xfrm>
            <a:off x="6658825" y="952250"/>
            <a:ext cx="1624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DEPARTMENT</a:t>
            </a:r>
            <a:endParaRPr sz="10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graphicFrame>
        <p:nvGraphicFramePr>
          <p:cNvPr id="178" name="Google Shape;178;p31"/>
          <p:cNvGraphicFramePr/>
          <p:nvPr/>
        </p:nvGraphicFramePr>
        <p:xfrm>
          <a:off x="362075" y="1257213"/>
          <a:ext cx="3000000" cy="3000000"/>
        </p:xfrm>
        <a:graphic>
          <a:graphicData uri="http://schemas.openxmlformats.org/drawingml/2006/table">
            <a:tbl>
              <a:tblPr>
                <a:noFill/>
                <a:tableStyleId>{B0022C12-FA5D-48E0-9C74-3FE2A016D904}</a:tableStyleId>
              </a:tblPr>
              <a:tblGrid>
                <a:gridCol w="418750"/>
                <a:gridCol w="602775"/>
                <a:gridCol w="918275"/>
                <a:gridCol w="631525"/>
                <a:gridCol w="792925"/>
                <a:gridCol w="787475"/>
                <a:gridCol w="716125"/>
                <a:gridCol w="828150"/>
              </a:tblGrid>
              <a:tr h="381000">
                <a:tc>
                  <a:txBody>
                    <a:bodyPr/>
                    <a:lstStyle/>
                    <a:p>
                      <a:pPr marL="0" lvl="0" indent="0" algn="l" rtl="0">
                        <a:spcBef>
                          <a:spcPts val="0"/>
                        </a:spcBef>
                        <a:spcAft>
                          <a:spcPts val="0"/>
                        </a:spcAft>
                        <a:buNone/>
                      </a:pPr>
                      <a:r>
                        <a:rPr lang="en" sz="800" b="1"/>
                        <a:t>ID</a:t>
                      </a:r>
                      <a:endParaRPr sz="800" b="1"/>
                    </a:p>
                  </a:txBody>
                  <a:tcPr marL="91425" marR="91425" marT="91425" marB="91425">
                    <a:solidFill>
                      <a:schemeClr val="lt2"/>
                    </a:solidFill>
                  </a:tcPr>
                </a:tc>
                <a:tc>
                  <a:txBody>
                    <a:bodyPr/>
                    <a:lstStyle/>
                    <a:p>
                      <a:pPr marL="0" lvl="0" indent="0" algn="l" rtl="0">
                        <a:spcBef>
                          <a:spcPts val="0"/>
                        </a:spcBef>
                        <a:spcAft>
                          <a:spcPts val="0"/>
                        </a:spcAft>
                        <a:buNone/>
                      </a:pPr>
                      <a:r>
                        <a:rPr lang="en" sz="800" b="1"/>
                        <a:t>NAME</a:t>
                      </a:r>
                      <a:endParaRPr sz="800" b="1"/>
                    </a:p>
                  </a:txBody>
                  <a:tcPr marL="91425" marR="91425" marT="91425" marB="91425">
                    <a:solidFill>
                      <a:schemeClr val="lt2"/>
                    </a:solidFill>
                  </a:tcPr>
                </a:tc>
                <a:tc>
                  <a:txBody>
                    <a:bodyPr/>
                    <a:lstStyle/>
                    <a:p>
                      <a:pPr marL="0" lvl="0" indent="0" algn="l" rtl="0">
                        <a:spcBef>
                          <a:spcPts val="0"/>
                        </a:spcBef>
                        <a:spcAft>
                          <a:spcPts val="0"/>
                        </a:spcAft>
                        <a:buNone/>
                      </a:pPr>
                      <a:r>
                        <a:rPr lang="en" sz="800" b="1"/>
                        <a:t>DESIGNATION</a:t>
                      </a:r>
                      <a:endParaRPr sz="800" b="1"/>
                    </a:p>
                  </a:txBody>
                  <a:tcPr marL="91425" marR="91425" marT="91425" marB="91425">
                    <a:solidFill>
                      <a:schemeClr val="lt2"/>
                    </a:solidFill>
                  </a:tcPr>
                </a:tc>
                <a:tc>
                  <a:txBody>
                    <a:bodyPr/>
                    <a:lstStyle/>
                    <a:p>
                      <a:pPr marL="0" lvl="0" indent="0" algn="l" rtl="0">
                        <a:spcBef>
                          <a:spcPts val="0"/>
                        </a:spcBef>
                        <a:spcAft>
                          <a:spcPts val="0"/>
                        </a:spcAft>
                        <a:buNone/>
                      </a:pPr>
                      <a:r>
                        <a:rPr lang="en" sz="800" b="1"/>
                        <a:t>DEPTID</a:t>
                      </a:r>
                      <a:endParaRPr sz="800" b="1"/>
                    </a:p>
                  </a:txBody>
                  <a:tcPr marL="91425" marR="91425" marT="91425" marB="91425">
                    <a:solidFill>
                      <a:schemeClr val="lt2"/>
                    </a:solidFill>
                  </a:tcPr>
                </a:tc>
                <a:tc>
                  <a:txBody>
                    <a:bodyPr/>
                    <a:lstStyle/>
                    <a:p>
                      <a:pPr marL="0" lvl="0" indent="0" algn="l" rtl="0">
                        <a:spcBef>
                          <a:spcPts val="0"/>
                        </a:spcBef>
                        <a:spcAft>
                          <a:spcPts val="0"/>
                        </a:spcAft>
                        <a:buNone/>
                      </a:pPr>
                      <a:r>
                        <a:rPr lang="en" sz="800" b="1"/>
                        <a:t>MOBILE1</a:t>
                      </a:r>
                      <a:endParaRPr sz="800" b="1"/>
                    </a:p>
                  </a:txBody>
                  <a:tcPr marL="91425" marR="91425" marT="91425" marB="91425">
                    <a:solidFill>
                      <a:schemeClr val="lt2"/>
                    </a:solidFill>
                  </a:tcPr>
                </a:tc>
                <a:tc>
                  <a:txBody>
                    <a:bodyPr/>
                    <a:lstStyle/>
                    <a:p>
                      <a:pPr marL="0" lvl="0" indent="0" algn="l" rtl="0">
                        <a:spcBef>
                          <a:spcPts val="0"/>
                        </a:spcBef>
                        <a:spcAft>
                          <a:spcPts val="0"/>
                        </a:spcAft>
                        <a:buNone/>
                      </a:pPr>
                      <a:r>
                        <a:rPr lang="en" sz="800" b="1"/>
                        <a:t>MOBILE2</a:t>
                      </a:r>
                      <a:endParaRPr sz="800" b="1"/>
                    </a:p>
                  </a:txBody>
                  <a:tcPr marL="91425" marR="91425" marT="91425" marB="91425">
                    <a:solidFill>
                      <a:schemeClr val="lt2"/>
                    </a:solidFill>
                  </a:tcPr>
                </a:tc>
                <a:tc>
                  <a:txBody>
                    <a:bodyPr/>
                    <a:lstStyle/>
                    <a:p>
                      <a:pPr marL="0" lvl="0" indent="0" algn="l" rtl="0">
                        <a:spcBef>
                          <a:spcPts val="0"/>
                        </a:spcBef>
                        <a:spcAft>
                          <a:spcPts val="0"/>
                        </a:spcAft>
                        <a:buNone/>
                      </a:pPr>
                      <a:r>
                        <a:rPr lang="en" sz="800" b="1"/>
                        <a:t>STREET ADDRESS</a:t>
                      </a:r>
                      <a:endParaRPr sz="800" b="1"/>
                    </a:p>
                  </a:txBody>
                  <a:tcPr marL="91425" marR="91425" marT="91425" marB="91425">
                    <a:solidFill>
                      <a:schemeClr val="lt2"/>
                    </a:solidFill>
                  </a:tcPr>
                </a:tc>
                <a:tc>
                  <a:txBody>
                    <a:bodyPr/>
                    <a:lstStyle/>
                    <a:p>
                      <a:pPr marL="0" lvl="0" indent="0" algn="l" rtl="0">
                        <a:spcBef>
                          <a:spcPts val="0"/>
                        </a:spcBef>
                        <a:spcAft>
                          <a:spcPts val="0"/>
                        </a:spcAft>
                        <a:buNone/>
                      </a:pPr>
                      <a:r>
                        <a:rPr lang="en" sz="800" b="1"/>
                        <a:t>ADDRESSID</a:t>
                      </a:r>
                      <a:endParaRPr sz="800" b="1"/>
                    </a:p>
                  </a:txBody>
                  <a:tcPr marL="91425" marR="91425" marT="91425" marB="91425">
                    <a:solidFill>
                      <a:schemeClr val="lt2"/>
                    </a:solidFill>
                  </a:tcPr>
                </a:tc>
              </a:tr>
              <a:tr h="381000">
                <a:tc>
                  <a:txBody>
                    <a:bodyPr/>
                    <a:lstStyle/>
                    <a:p>
                      <a:pPr marL="0" lvl="0" indent="0" algn="l" rtl="0">
                        <a:spcBef>
                          <a:spcPts val="0"/>
                        </a:spcBef>
                        <a:spcAft>
                          <a:spcPts val="0"/>
                        </a:spcAft>
                        <a:buNone/>
                      </a:pPr>
                      <a:r>
                        <a:rPr lang="en" sz="800"/>
                        <a:t>1</a:t>
                      </a:r>
                      <a:endParaRPr sz="8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JOHN</a:t>
                      </a:r>
                      <a:endParaRPr sz="8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DEVELOPER</a:t>
                      </a:r>
                      <a:endParaRPr sz="8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100</a:t>
                      </a:r>
                      <a:endParaRPr sz="8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chemeClr val="dk1"/>
                          </a:solidFill>
                        </a:rPr>
                        <a:t>9865741236</a:t>
                      </a:r>
                      <a:endParaRPr sz="8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6325478962</a:t>
                      </a:r>
                      <a:endParaRPr sz="8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800">
                          <a:solidFill>
                            <a:srgbClr val="333333"/>
                          </a:solidFill>
                        </a:rPr>
                        <a:t>234 Hinton Rd</a:t>
                      </a:r>
                      <a:endParaRPr sz="800">
                        <a:solidFill>
                          <a:srgbClr val="333333"/>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rgbClr val="333333"/>
                          </a:solidFill>
                        </a:rPr>
                        <a:t>1</a:t>
                      </a:r>
                      <a:endParaRPr sz="800">
                        <a:solidFill>
                          <a:srgbClr val="111111"/>
                        </a:solidFill>
                      </a:endParaRPr>
                    </a:p>
                  </a:txBody>
                  <a:tcPr marL="91425" marR="91425" marT="91425" marB="91425">
                    <a:lnB w="9525" cap="flat" cmpd="sng">
                      <a:solidFill>
                        <a:srgbClr val="9E9E9E"/>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800"/>
                        <a:t>2</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JAMIE</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DESIGNER</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101</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800">
                          <a:solidFill>
                            <a:schemeClr val="dk1"/>
                          </a:solidFill>
                        </a:rPr>
                        <a:t>7893245698</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null</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800">
                          <a:solidFill>
                            <a:srgbClr val="333333"/>
                          </a:solidFill>
                        </a:rPr>
                        <a:t>214 Doorley Rd</a:t>
                      </a:r>
                      <a:endParaRPr sz="800">
                        <a:solidFill>
                          <a:srgbClr val="33333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rgbClr val="333333"/>
                          </a:solidFill>
                        </a:rPr>
                        <a:t>2</a:t>
                      </a:r>
                      <a:endParaRPr sz="800">
                        <a:solidFill>
                          <a:srgbClr val="33333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800"/>
                        <a:t>3</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JACK</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DEVELOPER</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100</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chemeClr val="dk1"/>
                          </a:solidFill>
                        </a:rPr>
                        <a:t>5647896523</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9856741236</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800">
                          <a:solidFill>
                            <a:srgbClr val="333333"/>
                          </a:solidFill>
                        </a:rPr>
                        <a:t>236 Hinton Rd</a:t>
                      </a:r>
                      <a:endParaRPr sz="800">
                        <a:solidFill>
                          <a:srgbClr val="33333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rgbClr val="333333"/>
                          </a:solidFill>
                        </a:rPr>
                        <a:t>1</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
        <p:nvSpPr>
          <p:cNvPr id="179" name="Google Shape;179;p31"/>
          <p:cNvSpPr txBox="1"/>
          <p:nvPr/>
        </p:nvSpPr>
        <p:spPr>
          <a:xfrm>
            <a:off x="1496975" y="434300"/>
            <a:ext cx="5763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THIRD NORMAL FORM (3NF)</a:t>
            </a:r>
            <a:endParaRPr b="1"/>
          </a:p>
        </p:txBody>
      </p:sp>
      <p:graphicFrame>
        <p:nvGraphicFramePr>
          <p:cNvPr id="180" name="Google Shape;180;p31"/>
          <p:cNvGraphicFramePr/>
          <p:nvPr/>
        </p:nvGraphicFramePr>
        <p:xfrm>
          <a:off x="6166050" y="1260100"/>
          <a:ext cx="3000000" cy="3000000"/>
        </p:xfrm>
        <a:graphic>
          <a:graphicData uri="http://schemas.openxmlformats.org/drawingml/2006/table">
            <a:tbl>
              <a:tblPr>
                <a:noFill/>
                <a:tableStyleId>{B0022C12-FA5D-48E0-9C74-3FE2A016D904}</a:tableStyleId>
              </a:tblPr>
              <a:tblGrid>
                <a:gridCol w="1356475"/>
                <a:gridCol w="1356475"/>
              </a:tblGrid>
              <a:tr h="398000">
                <a:tc>
                  <a:txBody>
                    <a:bodyPr/>
                    <a:lstStyle/>
                    <a:p>
                      <a:pPr marL="0" lvl="0" indent="0" algn="l" rtl="0">
                        <a:spcBef>
                          <a:spcPts val="0"/>
                        </a:spcBef>
                        <a:spcAft>
                          <a:spcPts val="0"/>
                        </a:spcAft>
                        <a:buNone/>
                      </a:pPr>
                      <a:r>
                        <a:rPr lang="en" sz="800" b="1"/>
                        <a:t>DEPTID</a:t>
                      </a:r>
                      <a:endParaRPr sz="800" b="1"/>
                    </a:p>
                  </a:txBody>
                  <a:tcPr marL="91425" marR="91425" marT="91425" marB="91425">
                    <a:solidFill>
                      <a:schemeClr val="lt2"/>
                    </a:solidFill>
                  </a:tcPr>
                </a:tc>
                <a:tc>
                  <a:txBody>
                    <a:bodyPr/>
                    <a:lstStyle/>
                    <a:p>
                      <a:pPr marL="0" lvl="0" indent="0" algn="l" rtl="0">
                        <a:spcBef>
                          <a:spcPts val="0"/>
                        </a:spcBef>
                        <a:spcAft>
                          <a:spcPts val="0"/>
                        </a:spcAft>
                        <a:buNone/>
                      </a:pPr>
                      <a:r>
                        <a:rPr lang="en" sz="800" b="1"/>
                        <a:t>DEPTNAME</a:t>
                      </a:r>
                      <a:endParaRPr sz="800" b="1"/>
                    </a:p>
                  </a:txBody>
                  <a:tcPr marL="91425" marR="91425" marT="91425" marB="91425">
                    <a:solidFill>
                      <a:schemeClr val="lt2"/>
                    </a:solidFill>
                  </a:tcPr>
                </a:tc>
              </a:tr>
              <a:tr h="398000">
                <a:tc>
                  <a:txBody>
                    <a:bodyPr/>
                    <a:lstStyle/>
                    <a:p>
                      <a:pPr marL="0" lvl="0" indent="0" algn="l" rtl="0">
                        <a:spcBef>
                          <a:spcPts val="0"/>
                        </a:spcBef>
                        <a:spcAft>
                          <a:spcPts val="0"/>
                        </a:spcAft>
                        <a:buNone/>
                      </a:pPr>
                      <a:r>
                        <a:rPr lang="en" sz="800"/>
                        <a:t>100</a:t>
                      </a:r>
                      <a:endParaRPr sz="800"/>
                    </a:p>
                  </a:txBody>
                  <a:tcPr marL="91425" marR="91425" marT="91425" marB="91425"/>
                </a:tc>
                <a:tc>
                  <a:txBody>
                    <a:bodyPr/>
                    <a:lstStyle/>
                    <a:p>
                      <a:pPr marL="0" lvl="0" indent="0" algn="l" rtl="0">
                        <a:spcBef>
                          <a:spcPts val="0"/>
                        </a:spcBef>
                        <a:spcAft>
                          <a:spcPts val="0"/>
                        </a:spcAft>
                        <a:buNone/>
                      </a:pPr>
                      <a:r>
                        <a:rPr lang="en" sz="800"/>
                        <a:t>DEVELOPER</a:t>
                      </a:r>
                      <a:endParaRPr sz="800"/>
                    </a:p>
                  </a:txBody>
                  <a:tcPr marL="91425" marR="91425" marT="91425" marB="91425"/>
                </a:tc>
              </a:tr>
              <a:tr h="398000">
                <a:tc>
                  <a:txBody>
                    <a:bodyPr/>
                    <a:lstStyle/>
                    <a:p>
                      <a:pPr marL="0" lvl="0" indent="0" algn="l" rtl="0">
                        <a:spcBef>
                          <a:spcPts val="0"/>
                        </a:spcBef>
                        <a:spcAft>
                          <a:spcPts val="0"/>
                        </a:spcAft>
                        <a:buNone/>
                      </a:pPr>
                      <a:r>
                        <a:rPr lang="en" sz="800"/>
                        <a:t>101</a:t>
                      </a:r>
                      <a:endParaRPr sz="800"/>
                    </a:p>
                  </a:txBody>
                  <a:tcPr marL="91425" marR="91425" marT="91425" marB="91425"/>
                </a:tc>
                <a:tc>
                  <a:txBody>
                    <a:bodyPr/>
                    <a:lstStyle/>
                    <a:p>
                      <a:pPr marL="0" lvl="0" indent="0" algn="l" rtl="0">
                        <a:spcBef>
                          <a:spcPts val="0"/>
                        </a:spcBef>
                        <a:spcAft>
                          <a:spcPts val="0"/>
                        </a:spcAft>
                        <a:buNone/>
                      </a:pPr>
                      <a:r>
                        <a:rPr lang="en" sz="800"/>
                        <a:t>UI/UX</a:t>
                      </a:r>
                      <a:endParaRPr sz="800"/>
                    </a:p>
                  </a:txBody>
                  <a:tcPr marL="91425" marR="91425" marT="91425" marB="91425"/>
                </a:tc>
              </a:tr>
            </a:tbl>
          </a:graphicData>
        </a:graphic>
      </p:graphicFrame>
      <p:sp>
        <p:nvSpPr>
          <p:cNvPr id="181" name="Google Shape;181;p31"/>
          <p:cNvSpPr txBox="1"/>
          <p:nvPr/>
        </p:nvSpPr>
        <p:spPr>
          <a:xfrm>
            <a:off x="1943325" y="834500"/>
            <a:ext cx="1624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EMPLOYEE</a:t>
            </a:r>
            <a:endParaRPr sz="1000" b="1"/>
          </a:p>
        </p:txBody>
      </p:sp>
      <p:sp>
        <p:nvSpPr>
          <p:cNvPr id="182" name="Google Shape;182;p31"/>
          <p:cNvSpPr txBox="1"/>
          <p:nvPr/>
        </p:nvSpPr>
        <p:spPr>
          <a:xfrm>
            <a:off x="6710275" y="877950"/>
            <a:ext cx="1624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DEPARTMENT</a:t>
            </a:r>
            <a:endParaRPr sz="1000" b="1"/>
          </a:p>
        </p:txBody>
      </p:sp>
      <p:graphicFrame>
        <p:nvGraphicFramePr>
          <p:cNvPr id="183" name="Google Shape;183;p31"/>
          <p:cNvGraphicFramePr/>
          <p:nvPr/>
        </p:nvGraphicFramePr>
        <p:xfrm>
          <a:off x="1785400" y="3493925"/>
          <a:ext cx="3000000" cy="3000000"/>
        </p:xfrm>
        <a:graphic>
          <a:graphicData uri="http://schemas.openxmlformats.org/drawingml/2006/table">
            <a:tbl>
              <a:tblPr>
                <a:noFill/>
                <a:tableStyleId>{B0022C12-FA5D-48E0-9C74-3FE2A016D904}</a:tableStyleId>
              </a:tblPr>
              <a:tblGrid>
                <a:gridCol w="819350"/>
                <a:gridCol w="819350"/>
                <a:gridCol w="948775"/>
                <a:gridCol w="689900"/>
              </a:tblGrid>
              <a:tr h="398000">
                <a:tc>
                  <a:txBody>
                    <a:bodyPr/>
                    <a:lstStyle/>
                    <a:p>
                      <a:pPr marL="0" lvl="0" indent="0" algn="l" rtl="0">
                        <a:spcBef>
                          <a:spcPts val="0"/>
                        </a:spcBef>
                        <a:spcAft>
                          <a:spcPts val="0"/>
                        </a:spcAft>
                        <a:buNone/>
                      </a:pPr>
                      <a:r>
                        <a:rPr lang="en" sz="800" b="1"/>
                        <a:t>ADDRESSID</a:t>
                      </a:r>
                      <a:endParaRPr sz="800" b="1"/>
                    </a:p>
                  </a:txBody>
                  <a:tcPr marL="91425" marR="91425" marT="91425" marB="91425">
                    <a:lnR w="9525" cap="flat" cmpd="sng">
                      <a:solidFill>
                        <a:srgbClr val="9E9E9E"/>
                      </a:solidFill>
                      <a:prstDash val="solid"/>
                      <a:round/>
                      <a:headEnd type="none" w="sm" len="sm"/>
                      <a:tailEnd type="none" w="sm" len="sm"/>
                    </a:lnR>
                    <a:solidFill>
                      <a:schemeClr val="lt2"/>
                    </a:solidFill>
                  </a:tcPr>
                </a:tc>
                <a:tc>
                  <a:txBody>
                    <a:bodyPr/>
                    <a:lstStyle/>
                    <a:p>
                      <a:pPr marL="0" lvl="0" indent="0" algn="l" rtl="0">
                        <a:spcBef>
                          <a:spcPts val="0"/>
                        </a:spcBef>
                        <a:spcAft>
                          <a:spcPts val="0"/>
                        </a:spcAft>
                        <a:buNone/>
                      </a:pPr>
                      <a:r>
                        <a:rPr lang="en" sz="800" b="1"/>
                        <a:t>CITY</a:t>
                      </a:r>
                      <a:endParaRPr sz="8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 sz="800" b="1"/>
                        <a:t>STATE</a:t>
                      </a:r>
                      <a:endParaRPr sz="800" b="1"/>
                    </a:p>
                  </a:txBody>
                  <a:tcPr marL="91425" marR="91425" marT="91425" marB="91425">
                    <a:lnL w="9525" cap="flat" cmpd="sng">
                      <a:solidFill>
                        <a:srgbClr val="9E9E9E"/>
                      </a:solidFill>
                      <a:prstDash val="solid"/>
                      <a:round/>
                      <a:headEnd type="none" w="sm" len="sm"/>
                      <a:tailEnd type="none" w="sm" len="sm"/>
                    </a:lnL>
                    <a:solidFill>
                      <a:schemeClr val="lt2"/>
                    </a:solidFill>
                  </a:tcPr>
                </a:tc>
                <a:tc>
                  <a:txBody>
                    <a:bodyPr/>
                    <a:lstStyle/>
                    <a:p>
                      <a:pPr marL="0" lvl="0" indent="0" algn="l" rtl="0">
                        <a:spcBef>
                          <a:spcPts val="0"/>
                        </a:spcBef>
                        <a:spcAft>
                          <a:spcPts val="0"/>
                        </a:spcAft>
                        <a:buNone/>
                      </a:pPr>
                      <a:r>
                        <a:rPr lang="en" sz="800" b="1"/>
                        <a:t>PINCODE</a:t>
                      </a:r>
                      <a:endParaRPr sz="800" b="1"/>
                    </a:p>
                  </a:txBody>
                  <a:tcPr marL="91425" marR="91425" marT="91425" marB="91425">
                    <a:solidFill>
                      <a:schemeClr val="lt2"/>
                    </a:solidFill>
                  </a:tcPr>
                </a:tc>
              </a:tr>
              <a:tr h="398000">
                <a:tc>
                  <a:txBody>
                    <a:bodyPr/>
                    <a:lstStyle/>
                    <a:p>
                      <a:pPr marL="0" lvl="0" indent="0" algn="l" rtl="0">
                        <a:spcBef>
                          <a:spcPts val="0"/>
                        </a:spcBef>
                        <a:spcAft>
                          <a:spcPts val="0"/>
                        </a:spcAft>
                        <a:buNone/>
                      </a:pPr>
                      <a:r>
                        <a:rPr lang="en" sz="800"/>
                        <a:t>1</a:t>
                      </a:r>
                      <a:endParaRPr sz="80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sz="800"/>
                        <a:t>Mannford</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800">
                          <a:solidFill>
                            <a:srgbClr val="333333"/>
                          </a:solidFill>
                        </a:rPr>
                        <a:t>Oklahoma(OK)</a:t>
                      </a:r>
                      <a:endParaRPr sz="8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800"/>
                        <a:t>74044</a:t>
                      </a:r>
                      <a:endParaRPr sz="800"/>
                    </a:p>
                  </a:txBody>
                  <a:tcPr marL="91425" marR="91425" marT="91425" marB="91425"/>
                </a:tc>
              </a:tr>
              <a:tr h="398000">
                <a:tc>
                  <a:txBody>
                    <a:bodyPr/>
                    <a:lstStyle/>
                    <a:p>
                      <a:pPr marL="0" lvl="0" indent="0" algn="l" rtl="0">
                        <a:spcBef>
                          <a:spcPts val="0"/>
                        </a:spcBef>
                        <a:spcAft>
                          <a:spcPts val="0"/>
                        </a:spcAft>
                        <a:buNone/>
                      </a:pPr>
                      <a:r>
                        <a:rPr lang="en" sz="800"/>
                        <a:t>2</a:t>
                      </a:r>
                      <a:endParaRPr sz="80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sz="800"/>
                        <a:t>Sidney</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800">
                          <a:solidFill>
                            <a:srgbClr val="333333"/>
                          </a:solidFill>
                        </a:rPr>
                        <a:t>Ohio(OH)</a:t>
                      </a:r>
                      <a:endParaRPr sz="8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800"/>
                        <a:t>45365</a:t>
                      </a:r>
                      <a:endParaRPr sz="800"/>
                    </a:p>
                  </a:txBody>
                  <a:tcPr marL="91425" marR="91425" marT="91425" marB="91425"/>
                </a:tc>
              </a:tr>
            </a:tbl>
          </a:graphicData>
        </a:graphic>
      </p:graphicFrame>
      <p:sp>
        <p:nvSpPr>
          <p:cNvPr id="184" name="Google Shape;184;p31"/>
          <p:cNvSpPr txBox="1"/>
          <p:nvPr/>
        </p:nvSpPr>
        <p:spPr>
          <a:xfrm>
            <a:off x="2611838" y="3047913"/>
            <a:ext cx="1624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ADDRESS</a:t>
            </a:r>
            <a:endParaRPr sz="1000"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2"/>
          <p:cNvSpPr txBox="1"/>
          <p:nvPr/>
        </p:nvSpPr>
        <p:spPr>
          <a:xfrm>
            <a:off x="1883300" y="1945325"/>
            <a:ext cx="5763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END OF SESSIONS 14.03.2023 TO 17.03.2023</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485525" y="327725"/>
            <a:ext cx="8276126" cy="4673149"/>
          </a:xfrm>
          <a:prstGeom prst="rect">
            <a:avLst/>
          </a:prstGeom>
          <a:noFill/>
          <a:ln>
            <a:noFill/>
          </a:ln>
        </p:spPr>
      </p:pic>
      <p:sp>
        <p:nvSpPr>
          <p:cNvPr id="68" name="Google Shape;68;p15"/>
          <p:cNvSpPr txBox="1"/>
          <p:nvPr/>
        </p:nvSpPr>
        <p:spPr>
          <a:xfrm>
            <a:off x="5282075" y="3898325"/>
            <a:ext cx="8799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body" idx="1"/>
          </p:nvPr>
        </p:nvSpPr>
        <p:spPr>
          <a:xfrm>
            <a:off x="261125" y="22800"/>
            <a:ext cx="3786900" cy="5097900"/>
          </a:xfrm>
          <a:prstGeom prst="rect">
            <a:avLst/>
          </a:prstGeom>
          <a:solidFill>
            <a:schemeClr val="lt2"/>
          </a:solidFill>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358"/>
              <a:buFont typeface="Arial"/>
              <a:buNone/>
            </a:pPr>
            <a:r>
              <a:rPr lang="en" sz="885">
                <a:solidFill>
                  <a:schemeClr val="dk1"/>
                </a:solidFill>
              </a:rPr>
              <a:t> create table types</a:t>
            </a:r>
            <a:endParaRPr sz="885">
              <a:solidFill>
                <a:schemeClr val="dk1"/>
              </a:solidFill>
            </a:endParaRPr>
          </a:p>
          <a:p>
            <a:pPr marL="0" lvl="0" indent="0" algn="l" rtl="0">
              <a:lnSpc>
                <a:spcPct val="95000"/>
              </a:lnSpc>
              <a:spcBef>
                <a:spcPts val="1200"/>
              </a:spcBef>
              <a:spcAft>
                <a:spcPts val="0"/>
              </a:spcAft>
              <a:buClr>
                <a:schemeClr val="dk1"/>
              </a:buClr>
              <a:buSzPts val="358"/>
              <a:buFont typeface="Arial"/>
              <a:buNone/>
            </a:pPr>
            <a:r>
              <a:rPr lang="en" sz="885">
                <a:solidFill>
                  <a:schemeClr val="dk1"/>
                </a:solidFill>
              </a:rPr>
              <a:t> (</a:t>
            </a:r>
            <a:endParaRPr sz="885">
              <a:solidFill>
                <a:schemeClr val="dk1"/>
              </a:solidFill>
            </a:endParaRPr>
          </a:p>
          <a:p>
            <a:pPr marL="0" lvl="0" indent="0" algn="l" rtl="0">
              <a:lnSpc>
                <a:spcPct val="95000"/>
              </a:lnSpc>
              <a:spcBef>
                <a:spcPts val="1200"/>
              </a:spcBef>
              <a:spcAft>
                <a:spcPts val="0"/>
              </a:spcAft>
              <a:buClr>
                <a:schemeClr val="dk1"/>
              </a:buClr>
              <a:buSzPts val="358"/>
              <a:buFont typeface="Arial"/>
              <a:buNone/>
            </a:pPr>
            <a:r>
              <a:rPr lang="en" sz="885">
                <a:solidFill>
                  <a:schemeClr val="dk1"/>
                </a:solidFill>
              </a:rPr>
              <a:t>	bigint_col bigint,</a:t>
            </a:r>
            <a:endParaRPr sz="885">
              <a:solidFill>
                <a:schemeClr val="dk1"/>
              </a:solidFill>
            </a:endParaRPr>
          </a:p>
          <a:p>
            <a:pPr marL="0" lvl="0" indent="0" algn="l" rtl="0">
              <a:lnSpc>
                <a:spcPct val="95000"/>
              </a:lnSpc>
              <a:spcBef>
                <a:spcPts val="1200"/>
              </a:spcBef>
              <a:spcAft>
                <a:spcPts val="0"/>
              </a:spcAft>
              <a:buClr>
                <a:schemeClr val="dk1"/>
              </a:buClr>
              <a:buSzPts val="358"/>
              <a:buFont typeface="Arial"/>
              <a:buNone/>
            </a:pPr>
            <a:r>
              <a:rPr lang="en" sz="885">
                <a:solidFill>
                  <a:schemeClr val="dk1"/>
                </a:solidFill>
              </a:rPr>
              <a:t>	int_col INT,</a:t>
            </a:r>
            <a:endParaRPr sz="885">
              <a:solidFill>
                <a:schemeClr val="dk1"/>
              </a:solidFill>
            </a:endParaRPr>
          </a:p>
          <a:p>
            <a:pPr marL="0" lvl="0" indent="0" algn="l" rtl="0">
              <a:lnSpc>
                <a:spcPct val="95000"/>
              </a:lnSpc>
              <a:spcBef>
                <a:spcPts val="1200"/>
              </a:spcBef>
              <a:spcAft>
                <a:spcPts val="0"/>
              </a:spcAft>
              <a:buClr>
                <a:schemeClr val="dk1"/>
              </a:buClr>
              <a:buSzPts val="358"/>
              <a:buFont typeface="Arial"/>
              <a:buNone/>
            </a:pPr>
            <a:r>
              <a:rPr lang="en" sz="885">
                <a:solidFill>
                  <a:schemeClr val="dk1"/>
                </a:solidFill>
              </a:rPr>
              <a:t>	smallint_col SMALLINT,</a:t>
            </a:r>
            <a:endParaRPr sz="885">
              <a:solidFill>
                <a:schemeClr val="dk1"/>
              </a:solidFill>
            </a:endParaRPr>
          </a:p>
          <a:p>
            <a:pPr marL="0" lvl="0" indent="0" algn="l" rtl="0">
              <a:lnSpc>
                <a:spcPct val="95000"/>
              </a:lnSpc>
              <a:spcBef>
                <a:spcPts val="1200"/>
              </a:spcBef>
              <a:spcAft>
                <a:spcPts val="0"/>
              </a:spcAft>
              <a:buClr>
                <a:schemeClr val="dk1"/>
              </a:buClr>
              <a:buSzPts val="358"/>
              <a:buFont typeface="Arial"/>
              <a:buNone/>
            </a:pPr>
            <a:r>
              <a:rPr lang="en" sz="885">
                <a:solidFill>
                  <a:schemeClr val="dk1"/>
                </a:solidFill>
              </a:rPr>
              <a:t>	tinyint_col tinyint,</a:t>
            </a:r>
            <a:endParaRPr sz="885">
              <a:solidFill>
                <a:schemeClr val="dk1"/>
              </a:solidFill>
            </a:endParaRPr>
          </a:p>
          <a:p>
            <a:pPr marL="0" lvl="0" indent="0" algn="l" rtl="0">
              <a:lnSpc>
                <a:spcPct val="95000"/>
              </a:lnSpc>
              <a:spcBef>
                <a:spcPts val="1200"/>
              </a:spcBef>
              <a:spcAft>
                <a:spcPts val="0"/>
              </a:spcAft>
              <a:buClr>
                <a:schemeClr val="dk1"/>
              </a:buClr>
              <a:buSzPts val="358"/>
              <a:buFont typeface="Arial"/>
              <a:buNone/>
            </a:pPr>
            <a:r>
              <a:rPr lang="en" sz="885">
                <a:solidFill>
                  <a:schemeClr val="dk1"/>
                </a:solidFill>
              </a:rPr>
              <a:t>	dec_col DECIMAL (4, 2),</a:t>
            </a:r>
            <a:endParaRPr sz="885">
              <a:solidFill>
                <a:schemeClr val="dk1"/>
              </a:solidFill>
            </a:endParaRPr>
          </a:p>
          <a:p>
            <a:pPr marL="0" lvl="0" indent="0" algn="l" rtl="0">
              <a:lnSpc>
                <a:spcPct val="95000"/>
              </a:lnSpc>
              <a:spcBef>
                <a:spcPts val="1200"/>
              </a:spcBef>
              <a:spcAft>
                <a:spcPts val="0"/>
              </a:spcAft>
              <a:buClr>
                <a:schemeClr val="dk1"/>
              </a:buClr>
              <a:buSzPts val="358"/>
              <a:buFont typeface="Arial"/>
              <a:buNone/>
            </a:pPr>
            <a:r>
              <a:rPr lang="en" sz="885">
                <a:solidFill>
                  <a:schemeClr val="dk1"/>
                </a:solidFill>
              </a:rPr>
              <a:t>       	num_col NUMERIC (4, 2),</a:t>
            </a:r>
            <a:endParaRPr sz="885">
              <a:solidFill>
                <a:schemeClr val="dk1"/>
              </a:solidFill>
            </a:endParaRPr>
          </a:p>
          <a:p>
            <a:pPr marL="0" lvl="0" indent="0" algn="l" rtl="0">
              <a:lnSpc>
                <a:spcPct val="95000"/>
              </a:lnSpc>
              <a:spcBef>
                <a:spcPts val="1200"/>
              </a:spcBef>
              <a:spcAft>
                <a:spcPts val="0"/>
              </a:spcAft>
              <a:buClr>
                <a:schemeClr val="dk1"/>
              </a:buClr>
              <a:buSzPts val="358"/>
              <a:buFont typeface="Arial"/>
              <a:buNone/>
            </a:pPr>
            <a:r>
              <a:rPr lang="en" sz="885">
                <a:solidFill>
                  <a:schemeClr val="dk1"/>
                </a:solidFill>
              </a:rPr>
              <a:t>	bit_col BIT,</a:t>
            </a:r>
            <a:endParaRPr sz="885">
              <a:solidFill>
                <a:schemeClr val="dk1"/>
              </a:solidFill>
            </a:endParaRPr>
          </a:p>
          <a:p>
            <a:pPr marL="0" lvl="0" indent="0" algn="l" rtl="0">
              <a:lnSpc>
                <a:spcPct val="95000"/>
              </a:lnSpc>
              <a:spcBef>
                <a:spcPts val="1200"/>
              </a:spcBef>
              <a:spcAft>
                <a:spcPts val="0"/>
              </a:spcAft>
              <a:buClr>
                <a:schemeClr val="dk1"/>
              </a:buClr>
              <a:buSzPts val="358"/>
              <a:buFont typeface="Arial"/>
              <a:buNone/>
            </a:pPr>
            <a:r>
              <a:rPr lang="en" sz="885">
                <a:solidFill>
                  <a:schemeClr val="dk1"/>
                </a:solidFill>
              </a:rPr>
              <a:t>	val CHAR(3),</a:t>
            </a:r>
            <a:endParaRPr sz="885">
              <a:solidFill>
                <a:schemeClr val="dk1"/>
              </a:solidFill>
            </a:endParaRPr>
          </a:p>
          <a:p>
            <a:pPr marL="0" lvl="0" indent="0" algn="l" rtl="0">
              <a:lnSpc>
                <a:spcPct val="95000"/>
              </a:lnSpc>
              <a:spcBef>
                <a:spcPts val="1200"/>
              </a:spcBef>
              <a:spcAft>
                <a:spcPts val="0"/>
              </a:spcAft>
              <a:buClr>
                <a:schemeClr val="dk1"/>
              </a:buClr>
              <a:buSzPts val="358"/>
              <a:buFont typeface="Arial"/>
              <a:buNone/>
            </a:pPr>
            <a:r>
              <a:rPr lang="en" sz="885">
                <a:solidFill>
                  <a:schemeClr val="dk1"/>
                </a:solidFill>
              </a:rPr>
              <a:t>	val1 NCHAR(1) NOT NULL,</a:t>
            </a:r>
            <a:endParaRPr sz="885">
              <a:solidFill>
                <a:schemeClr val="dk1"/>
              </a:solidFill>
            </a:endParaRPr>
          </a:p>
          <a:p>
            <a:pPr marL="0" lvl="0" indent="0" algn="l" rtl="0">
              <a:lnSpc>
                <a:spcPct val="95000"/>
              </a:lnSpc>
              <a:spcBef>
                <a:spcPts val="1200"/>
              </a:spcBef>
              <a:spcAft>
                <a:spcPts val="0"/>
              </a:spcAft>
              <a:buClr>
                <a:schemeClr val="dk1"/>
              </a:buClr>
              <a:buSzPts val="358"/>
              <a:buFont typeface="Arial"/>
              <a:buNone/>
            </a:pPr>
            <a:r>
              <a:rPr lang="en" sz="885">
                <a:solidFill>
                  <a:schemeClr val="dk1"/>
                </a:solidFill>
              </a:rPr>
              <a:t>	val2 VARCHAR(10) NOT NULL,</a:t>
            </a:r>
            <a:endParaRPr sz="885">
              <a:solidFill>
                <a:schemeClr val="dk1"/>
              </a:solidFill>
            </a:endParaRPr>
          </a:p>
          <a:p>
            <a:pPr marL="0" lvl="0" indent="0" algn="l" rtl="0">
              <a:lnSpc>
                <a:spcPct val="95000"/>
              </a:lnSpc>
              <a:spcBef>
                <a:spcPts val="1200"/>
              </a:spcBef>
              <a:spcAft>
                <a:spcPts val="0"/>
              </a:spcAft>
              <a:buClr>
                <a:schemeClr val="dk1"/>
              </a:buClr>
              <a:buSzPts val="358"/>
              <a:buFont typeface="Arial"/>
              <a:buNone/>
            </a:pPr>
            <a:r>
              <a:rPr lang="en" sz="885">
                <a:solidFill>
                  <a:schemeClr val="dk1"/>
                </a:solidFill>
              </a:rPr>
              <a:t>	val3 NVARCHAR(20) NOT NULL,</a:t>
            </a:r>
            <a:endParaRPr sz="885">
              <a:solidFill>
                <a:schemeClr val="dk1"/>
              </a:solidFill>
            </a:endParaRPr>
          </a:p>
          <a:p>
            <a:pPr marL="0" lvl="0" indent="0" algn="l" rtl="0">
              <a:lnSpc>
                <a:spcPct val="95000"/>
              </a:lnSpc>
              <a:spcBef>
                <a:spcPts val="1200"/>
              </a:spcBef>
              <a:spcAft>
                <a:spcPts val="0"/>
              </a:spcAft>
              <a:buClr>
                <a:schemeClr val="dk1"/>
              </a:buClr>
              <a:buSzPts val="358"/>
              <a:buFont typeface="Arial"/>
              <a:buNone/>
            </a:pPr>
            <a:r>
              <a:rPr lang="en" sz="885">
                <a:solidFill>
                  <a:schemeClr val="dk1"/>
                </a:solidFill>
              </a:rPr>
              <a:t>	created_at DATETIME2,</a:t>
            </a:r>
            <a:endParaRPr sz="885">
              <a:solidFill>
                <a:schemeClr val="dk1"/>
              </a:solidFill>
            </a:endParaRPr>
          </a:p>
          <a:p>
            <a:pPr marL="0" lvl="0" indent="0" algn="l" rtl="0">
              <a:lnSpc>
                <a:spcPct val="95000"/>
              </a:lnSpc>
              <a:spcBef>
                <a:spcPts val="1200"/>
              </a:spcBef>
              <a:spcAft>
                <a:spcPts val="0"/>
              </a:spcAft>
              <a:buClr>
                <a:schemeClr val="dk1"/>
              </a:buClr>
              <a:buSzPts val="358"/>
              <a:buFont typeface="Arial"/>
              <a:buNone/>
            </a:pPr>
            <a:r>
              <a:rPr lang="en" sz="885">
                <a:solidFill>
                  <a:schemeClr val="dk1"/>
                </a:solidFill>
              </a:rPr>
              <a:t>	dob DATE NOT NULL,</a:t>
            </a:r>
            <a:endParaRPr sz="885">
              <a:solidFill>
                <a:schemeClr val="dk1"/>
              </a:solidFill>
            </a:endParaRPr>
          </a:p>
          <a:p>
            <a:pPr marL="0" lvl="0" indent="0" algn="l" rtl="0">
              <a:lnSpc>
                <a:spcPct val="95000"/>
              </a:lnSpc>
              <a:spcBef>
                <a:spcPts val="1200"/>
              </a:spcBef>
              <a:spcAft>
                <a:spcPts val="0"/>
              </a:spcAft>
              <a:buClr>
                <a:schemeClr val="dk1"/>
              </a:buClr>
              <a:buSzPts val="358"/>
              <a:buFont typeface="Arial"/>
              <a:buNone/>
            </a:pPr>
            <a:r>
              <a:rPr lang="en" sz="885">
                <a:solidFill>
                  <a:schemeClr val="dk1"/>
                </a:solidFill>
              </a:rPr>
              <a:t>	login TIME (0) NOT NULL,</a:t>
            </a:r>
            <a:endParaRPr sz="885">
              <a:solidFill>
                <a:schemeClr val="dk1"/>
              </a:solidFill>
            </a:endParaRPr>
          </a:p>
          <a:p>
            <a:pPr marL="0" lvl="0" indent="0" algn="l" rtl="0">
              <a:lnSpc>
                <a:spcPct val="95000"/>
              </a:lnSpc>
              <a:spcBef>
                <a:spcPts val="1200"/>
              </a:spcBef>
              <a:spcAft>
                <a:spcPts val="0"/>
              </a:spcAft>
              <a:buClr>
                <a:schemeClr val="dk1"/>
              </a:buClr>
              <a:buSzPts val="358"/>
              <a:buFont typeface="Arial"/>
              <a:buNone/>
            </a:pPr>
            <a:r>
              <a:rPr lang="en" sz="885">
                <a:solidFill>
                  <a:schemeClr val="dk1"/>
                </a:solidFill>
              </a:rPr>
              <a:t>	modified_on DATETIMEOFFSET NOT NULL</a:t>
            </a:r>
            <a:endParaRPr sz="885">
              <a:solidFill>
                <a:schemeClr val="dk1"/>
              </a:solidFill>
            </a:endParaRPr>
          </a:p>
          <a:p>
            <a:pPr marL="0" lvl="0" indent="0" algn="l" rtl="0">
              <a:lnSpc>
                <a:spcPct val="95000"/>
              </a:lnSpc>
              <a:spcBef>
                <a:spcPts val="1200"/>
              </a:spcBef>
              <a:spcAft>
                <a:spcPts val="0"/>
              </a:spcAft>
              <a:buClr>
                <a:schemeClr val="dk1"/>
              </a:buClr>
              <a:buSzPts val="358"/>
              <a:buFont typeface="Arial"/>
              <a:buNone/>
            </a:pPr>
            <a:r>
              <a:rPr lang="en" sz="885">
                <a:solidFill>
                  <a:schemeClr val="dk1"/>
                </a:solidFill>
              </a:rPr>
              <a:t>)</a:t>
            </a:r>
            <a:endParaRPr sz="885">
              <a:solidFill>
                <a:schemeClr val="dk1"/>
              </a:solidFill>
            </a:endParaRPr>
          </a:p>
          <a:p>
            <a:pPr marL="0" lvl="0" indent="0" algn="l" rtl="0">
              <a:lnSpc>
                <a:spcPct val="95000"/>
              </a:lnSpc>
              <a:spcBef>
                <a:spcPts val="1200"/>
              </a:spcBef>
              <a:spcAft>
                <a:spcPts val="1200"/>
              </a:spcAft>
              <a:buSzPts val="358"/>
              <a:buNone/>
            </a:pPr>
            <a:endParaRPr sz="885">
              <a:solidFill>
                <a:schemeClr val="dk1"/>
              </a:solidFill>
            </a:endParaRPr>
          </a:p>
        </p:txBody>
      </p:sp>
      <p:sp>
        <p:nvSpPr>
          <p:cNvPr id="74" name="Google Shape;74;p16"/>
          <p:cNvSpPr txBox="1"/>
          <p:nvPr/>
        </p:nvSpPr>
        <p:spPr>
          <a:xfrm>
            <a:off x="4410175" y="616950"/>
            <a:ext cx="3859800" cy="39096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rPr>
              <a:t>insert into types values</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 sz="1200">
                <a:solidFill>
                  <a:schemeClr val="dk1"/>
                </a:solidFill>
              </a:rPr>
              <a:t>(</a:t>
            </a:r>
            <a:endParaRPr sz="1200">
              <a:solidFill>
                <a:schemeClr val="dk1"/>
              </a:solidFill>
            </a:endParaRPr>
          </a:p>
          <a:p>
            <a:pPr marL="457200" lvl="0" indent="457200" algn="l" rtl="0">
              <a:spcBef>
                <a:spcPts val="0"/>
              </a:spcBef>
              <a:spcAft>
                <a:spcPts val="0"/>
              </a:spcAft>
              <a:buClr>
                <a:schemeClr val="dk1"/>
              </a:buClr>
              <a:buSzPts val="1100"/>
              <a:buFont typeface="Arial"/>
              <a:buNone/>
            </a:pPr>
            <a:r>
              <a:rPr lang="en" sz="1200">
                <a:solidFill>
                  <a:schemeClr val="dk1"/>
                </a:solidFill>
              </a:rPr>
              <a:t>9223372036854775807,</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		2147483647,</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		32767,</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		255,</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		10.05, </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		20.05,</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		1,</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		'a',</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		N'あ',</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		'Hello',</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		(N'ありがとうございました'),</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		getdate(),</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		'2000-01-31',</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		'11:30:30',</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		'2019-02-28 01:45:00.0000000 -08:00'</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a:t>
            </a:r>
            <a:endParaRPr sz="1200">
              <a:solidFill>
                <a:schemeClr val="dk1"/>
              </a:solidFill>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1703" y="206256"/>
            <a:ext cx="8520600" cy="4390120"/>
          </a:xfrm>
        </p:spPr>
        <p:txBody>
          <a:bodyPr>
            <a:normAutofit fontScale="92500" lnSpcReduction="10000"/>
          </a:bodyPr>
          <a:lstStyle/>
          <a:p>
            <a:r>
              <a:rPr lang="en-US" sz="1400" b="1" dirty="0" smtClean="0"/>
              <a:t>CHAR – </a:t>
            </a:r>
          </a:p>
          <a:p>
            <a:r>
              <a:rPr lang="en-US" sz="1400" dirty="0"/>
              <a:t>To store </a:t>
            </a:r>
            <a:r>
              <a:rPr lang="en-US" sz="1400" dirty="0" smtClean="0"/>
              <a:t>fixed-length character </a:t>
            </a:r>
            <a:r>
              <a:rPr lang="en-US" sz="1400" dirty="0"/>
              <a:t>string data in the database, length ranges from 1 to </a:t>
            </a:r>
            <a:r>
              <a:rPr lang="en-US" sz="1400" dirty="0" smtClean="0"/>
              <a:t>8,000</a:t>
            </a:r>
            <a:r>
              <a:rPr lang="en-US" sz="1400" dirty="0"/>
              <a:t>.  </a:t>
            </a:r>
          </a:p>
          <a:p>
            <a:r>
              <a:rPr lang="en-US" sz="1400" dirty="0"/>
              <a:t>The storage size of a </a:t>
            </a:r>
            <a:r>
              <a:rPr lang="en-US" sz="1400" dirty="0" smtClean="0"/>
              <a:t>CHAR</a:t>
            </a:r>
            <a:r>
              <a:rPr lang="en-US" sz="1400" dirty="0"/>
              <a:t> value is </a:t>
            </a:r>
            <a:r>
              <a:rPr lang="en-US" sz="1400" dirty="0" smtClean="0"/>
              <a:t>n </a:t>
            </a:r>
            <a:r>
              <a:rPr lang="en-US" sz="1400" dirty="0"/>
              <a:t>bytes. (Size is </a:t>
            </a:r>
            <a:r>
              <a:rPr lang="en-US" sz="1400" dirty="0" smtClean="0"/>
              <a:t>1 </a:t>
            </a:r>
            <a:r>
              <a:rPr lang="en-US" sz="1400" dirty="0"/>
              <a:t>bytes for a character)</a:t>
            </a:r>
          </a:p>
          <a:p>
            <a:endParaRPr lang="en-US" sz="1400" b="1" dirty="0" smtClean="0"/>
          </a:p>
          <a:p>
            <a:r>
              <a:rPr lang="en-US" sz="1400" b="1" dirty="0" smtClean="0"/>
              <a:t>NCHAR – National Character </a:t>
            </a:r>
          </a:p>
          <a:p>
            <a:r>
              <a:rPr lang="en-US" sz="1050" dirty="0" smtClean="0"/>
              <a:t>To </a:t>
            </a:r>
            <a:r>
              <a:rPr lang="en-US" sz="1050" dirty="0"/>
              <a:t>store fixed-length, Unicode character string data in the </a:t>
            </a:r>
            <a:r>
              <a:rPr lang="en-US" sz="1050" dirty="0" smtClean="0"/>
              <a:t>database, length ranges </a:t>
            </a:r>
            <a:r>
              <a:rPr lang="en-US" sz="1050" dirty="0"/>
              <a:t>from 1 to </a:t>
            </a:r>
            <a:r>
              <a:rPr lang="en-US" sz="1050" dirty="0" smtClean="0"/>
              <a:t>4,000 – (</a:t>
            </a:r>
            <a:r>
              <a:rPr lang="en-IN" sz="1050" dirty="0"/>
              <a:t>For UTF-16 </a:t>
            </a:r>
            <a:r>
              <a:rPr lang="en-IN" sz="1050" dirty="0" smtClean="0"/>
              <a:t>encoding)</a:t>
            </a:r>
            <a:r>
              <a:rPr lang="en-US" sz="1050" dirty="0" smtClean="0"/>
              <a:t>  </a:t>
            </a:r>
          </a:p>
          <a:p>
            <a:r>
              <a:rPr lang="en-US" sz="1050" dirty="0"/>
              <a:t>The storage size of a NCHAR value is two times n bytes</a:t>
            </a:r>
            <a:r>
              <a:rPr lang="en-US" sz="1050" dirty="0" smtClean="0"/>
              <a:t>. (Size is 2 bytes for a character)</a:t>
            </a:r>
          </a:p>
          <a:p>
            <a:endParaRPr lang="en-US" b="1" dirty="0" smtClean="0"/>
          </a:p>
          <a:p>
            <a:endParaRPr lang="en-US" b="1" dirty="0"/>
          </a:p>
          <a:p>
            <a:endParaRPr lang="en-US" b="1" dirty="0" smtClean="0"/>
          </a:p>
          <a:p>
            <a:r>
              <a:rPr lang="en-US" b="1" dirty="0" smtClean="0"/>
              <a:t>NVARCHAR  [ </a:t>
            </a:r>
            <a:r>
              <a:rPr lang="en-US" b="1" dirty="0"/>
              <a:t>( </a:t>
            </a:r>
            <a:r>
              <a:rPr lang="en-US" b="1" i="1" dirty="0"/>
              <a:t>n</a:t>
            </a:r>
            <a:r>
              <a:rPr lang="en-US" b="1" dirty="0"/>
              <a:t> | max ) ]</a:t>
            </a:r>
          </a:p>
          <a:p>
            <a:r>
              <a:rPr lang="en-US" dirty="0"/>
              <a:t>Variable-size string data. </a:t>
            </a:r>
            <a:r>
              <a:rPr lang="en-US" i="1" dirty="0"/>
              <a:t>n</a:t>
            </a:r>
            <a:r>
              <a:rPr lang="en-US" dirty="0"/>
              <a:t> defines the string size in byte-pairs, and can be a value from 1 through 4,000. </a:t>
            </a:r>
            <a:r>
              <a:rPr lang="en-US" b="1" dirty="0"/>
              <a:t>max</a:t>
            </a:r>
            <a:r>
              <a:rPr lang="en-US" dirty="0"/>
              <a:t> indicates that the maximum storage size is 2^31-1 characters (2 GB). The storage size is two times </a:t>
            </a:r>
            <a:r>
              <a:rPr lang="en-US" i="1" dirty="0"/>
              <a:t>n</a:t>
            </a:r>
            <a:r>
              <a:rPr lang="en-US" dirty="0"/>
              <a:t> bytes + 2 bytes. For </a:t>
            </a:r>
            <a:r>
              <a:rPr lang="en-US" dirty="0">
                <a:hlinkClick r:id="rId2"/>
              </a:rPr>
              <a:t>UCS-2</a:t>
            </a:r>
            <a:r>
              <a:rPr lang="en-US" dirty="0"/>
              <a:t> encoding, the storage size is two times </a:t>
            </a:r>
            <a:r>
              <a:rPr lang="en-US" i="1" dirty="0"/>
              <a:t>n</a:t>
            </a:r>
            <a:r>
              <a:rPr lang="en-US" dirty="0"/>
              <a:t> bytes + 2 bytes and the number of characters that can be stored is also </a:t>
            </a:r>
            <a:r>
              <a:rPr lang="en-US" i="1" dirty="0"/>
              <a:t>n</a:t>
            </a:r>
            <a:r>
              <a:rPr lang="en-US" dirty="0"/>
              <a:t>. For UTF-16 encoding, the storage size is still two times </a:t>
            </a:r>
            <a:r>
              <a:rPr lang="en-US" i="1" dirty="0"/>
              <a:t>n</a:t>
            </a:r>
            <a:r>
              <a:rPr lang="en-US" dirty="0"/>
              <a:t> bytes + 2 bytes</a:t>
            </a:r>
          </a:p>
          <a:p>
            <a:endParaRPr lang="en-US" dirty="0" smtClean="0"/>
          </a:p>
          <a:p>
            <a:endParaRPr lang="en-US" dirty="0"/>
          </a:p>
          <a:p>
            <a:endParaRPr lang="en-US" dirty="0" smtClean="0"/>
          </a:p>
          <a:p>
            <a:endParaRPr lang="en-IN" dirty="0"/>
          </a:p>
        </p:txBody>
      </p:sp>
      <p:sp>
        <p:nvSpPr>
          <p:cNvPr id="6" name="Rectangle 3"/>
          <p:cNvSpPr>
            <a:spLocks noChangeArrowheads="1"/>
          </p:cNvSpPr>
          <p:nvPr/>
        </p:nvSpPr>
        <p:spPr bwMode="auto">
          <a:xfrm>
            <a:off x="1006094" y="1792406"/>
            <a:ext cx="5917220" cy="667493"/>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 tIns="-4761" rIns="-4761" bIns="-476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CREATE TABLE </a:t>
            </a:r>
            <a:r>
              <a:rPr kumimoji="0" lang="en-US" altLang="en-US" sz="1000" b="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sql_server_nchar</a:t>
            </a:r>
            <a:r>
              <a:rPr kumimoji="0" lang="en-US" altLang="en-US" sz="10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 ( </a:t>
            </a:r>
            <a:r>
              <a:rPr lang="en-US" altLang="en-US" sz="1000" dirty="0" err="1" smtClean="0">
                <a:solidFill>
                  <a:schemeClr val="bg1"/>
                </a:solidFill>
                <a:latin typeface="Courier New" panose="02070309020205020404" pitchFamily="49" charset="0"/>
                <a:cs typeface="Courier New" panose="02070309020205020404" pitchFamily="49" charset="0"/>
              </a:rPr>
              <a:t>NCharV</a:t>
            </a:r>
            <a:r>
              <a:rPr kumimoji="0" lang="en-US" altLang="en-US" sz="1000" b="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al</a:t>
            </a:r>
            <a:r>
              <a:rPr kumimoji="0" lang="en-US" altLang="en-US" sz="10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 NCHAR(1) NOT NULL ); </a:t>
            </a:r>
            <a:endParaRPr kumimoji="0" lang="en-US" altLang="en-US" sz="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bg1"/>
                </a:solidFill>
                <a:effectLst/>
                <a:latin typeface="-apple-system"/>
              </a:rPr>
              <a:t>The following insert statement inserts the character a (あ) in Japanese into the </a:t>
            </a:r>
            <a:r>
              <a:rPr kumimoji="0" lang="en-US" altLang="en-US" sz="1000" b="0" i="0" u="none" strike="noStrike" cap="none" normalizeH="0" baseline="0" dirty="0" smtClean="0">
                <a:ln>
                  <a:noFill/>
                </a:ln>
                <a:solidFill>
                  <a:schemeClr val="bg1"/>
                </a:solidFill>
                <a:effectLst/>
                <a:latin typeface="var(--font-family-code)"/>
              </a:rPr>
              <a:t>NCHAR</a:t>
            </a:r>
            <a:r>
              <a:rPr kumimoji="0" lang="en-US" altLang="en-US" sz="1200" b="0" i="0" u="none" strike="noStrike" cap="none" normalizeH="0" baseline="0" dirty="0" smtClean="0">
                <a:ln>
                  <a:noFill/>
                </a:ln>
                <a:solidFill>
                  <a:schemeClr val="bg1"/>
                </a:solidFill>
                <a:effectLst/>
                <a:latin typeface="-apple-system"/>
              </a:rPr>
              <a:t> column:</a:t>
            </a:r>
            <a:endParaRPr kumimoji="0" lang="en-US" altLang="en-US" sz="10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INSERT INTO </a:t>
            </a:r>
            <a:r>
              <a:rPr kumimoji="0" lang="en-US" altLang="en-US" sz="1000" b="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test.sql_server_nchar</a:t>
            </a:r>
            <a:r>
              <a:rPr kumimoji="0" lang="en-US" altLang="en-US" sz="10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val</a:t>
            </a:r>
            <a:r>
              <a:rPr kumimoji="0" lang="en-US" altLang="en-US" sz="10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 VALUES (</a:t>
            </a:r>
            <a:r>
              <a:rPr kumimoji="0" lang="en-US" altLang="en-US" sz="1000" b="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N'あ</a:t>
            </a:r>
            <a:r>
              <a:rPr kumimoji="0" lang="en-US" altLang="en-US" sz="10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t>
            </a:r>
            <a:r>
              <a:rPr kumimoji="0" lang="en-US" altLang="en-US" sz="600" b="0" i="0" u="none" strike="noStrike" cap="none" normalizeH="0" baseline="0" dirty="0" smtClean="0">
                <a:ln>
                  <a:noFill/>
                </a:ln>
                <a:solidFill>
                  <a:schemeClr val="bg1"/>
                </a:solidFill>
                <a:effectLst/>
              </a:rPr>
              <a:t> </a:t>
            </a:r>
            <a:endParaRPr kumimoji="0" lang="en-US" altLang="en-US" sz="1800" b="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57270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Text Placeholder 2"/>
          <p:cNvSpPr>
            <a:spLocks noGrp="1"/>
          </p:cNvSpPr>
          <p:nvPr>
            <p:ph type="body" idx="1"/>
          </p:nvPr>
        </p:nvSpPr>
        <p:spPr/>
        <p:txBody>
          <a:bodyPr>
            <a:normAutofit fontScale="92500" lnSpcReduction="20000"/>
          </a:bodyPr>
          <a:lstStyle/>
          <a:p>
            <a:pPr marL="114300" indent="0">
              <a:buNone/>
            </a:pPr>
            <a:r>
              <a:rPr lang="en-US" dirty="0"/>
              <a:t>VARCHAR vs. NVARCHAR</a:t>
            </a:r>
          </a:p>
          <a:p>
            <a:pPr marL="114300" indent="0">
              <a:buNone/>
            </a:pPr>
            <a:r>
              <a:rPr lang="en-US" dirty="0"/>
              <a:t>VARCHAR	NVARCHAR</a:t>
            </a:r>
          </a:p>
          <a:p>
            <a:pPr marL="114300" indent="0">
              <a:buNone/>
            </a:pPr>
            <a:r>
              <a:rPr lang="en-US" dirty="0"/>
              <a:t>Character Data Type	Variable-length, non-Unicode characters	Variable-length, both Unicode and non-Unicode characters such as Japanese, Korean, and Chinese.</a:t>
            </a:r>
          </a:p>
          <a:p>
            <a:pPr marL="114300" indent="0">
              <a:buNone/>
            </a:pPr>
            <a:r>
              <a:rPr lang="en-US" dirty="0"/>
              <a:t>Maximum Length	Up to 8,000 characters	Up to 4,000 characters</a:t>
            </a:r>
          </a:p>
          <a:p>
            <a:pPr marL="114300" indent="0">
              <a:buNone/>
            </a:pPr>
            <a:r>
              <a:rPr lang="en-US" dirty="0"/>
              <a:t>Character Size	Takes up 1 byte per character	Takes up 2 bytes per Unicode/Non-Unicode character</a:t>
            </a:r>
          </a:p>
          <a:p>
            <a:pPr marL="114300" indent="0">
              <a:buNone/>
            </a:pPr>
            <a:r>
              <a:rPr lang="en-US" dirty="0"/>
              <a:t>Storage Size	Actual Length (in bytes)	2 times Actual Length (in bytes)</a:t>
            </a:r>
          </a:p>
          <a:p>
            <a:pPr marL="114300" indent="0">
              <a:buNone/>
            </a:pPr>
            <a:r>
              <a:rPr lang="en-US" dirty="0"/>
              <a:t>Usage	Used when data length is variable or variable length columns and if actual data is always way less than capacity	Due to storage only, used only if you need Unicode support such as the Japanese Kanji or Korean Hangul characters.</a:t>
            </a:r>
            <a:endParaRPr lang="en-IN" dirty="0"/>
          </a:p>
        </p:txBody>
      </p:sp>
    </p:spTree>
    <p:extLst>
      <p:ext uri="{BB962C8B-B14F-4D97-AF65-F5344CB8AC3E}">
        <p14:creationId xmlns:p14="http://schemas.microsoft.com/office/powerpoint/2010/main" val="4119616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23753"/>
            <a:ext cx="8520600" cy="343760"/>
          </a:xfrm>
        </p:spPr>
        <p:txBody>
          <a:bodyPr>
            <a:noAutofit/>
          </a:bodyPr>
          <a:lstStyle/>
          <a:p>
            <a:pPr algn="ctr"/>
            <a:r>
              <a:rPr lang="en-US" altLang="en-US" sz="1600" b="1" dirty="0">
                <a:solidFill>
                  <a:srgbClr val="61738E"/>
                </a:solidFill>
                <a:latin typeface="Mongolian Baiti" panose="03000500000000000000" pitchFamily="66" charset="0"/>
                <a:cs typeface="Mongolian Baiti" panose="03000500000000000000" pitchFamily="66" charset="0"/>
              </a:rPr>
              <a:t>DROP, DELETE and TRUNCATE commands</a:t>
            </a:r>
            <a:endParaRPr lang="en-IN" sz="1600" b="1" dirty="0">
              <a:latin typeface="Mongolian Baiti" panose="03000500000000000000" pitchFamily="66" charset="0"/>
              <a:cs typeface="Mongolian Baiti" panose="03000500000000000000" pitchFamily="66" charset="0"/>
            </a:endParaRPr>
          </a:p>
        </p:txBody>
      </p:sp>
      <p:sp>
        <p:nvSpPr>
          <p:cNvPr id="3" name="Text Placeholder 2"/>
          <p:cNvSpPr>
            <a:spLocks noGrp="1"/>
          </p:cNvSpPr>
          <p:nvPr>
            <p:ph type="body" idx="1"/>
          </p:nvPr>
        </p:nvSpPr>
        <p:spPr>
          <a:xfrm>
            <a:off x="311700" y="653144"/>
            <a:ext cx="8520600" cy="4393244"/>
          </a:xfrm>
        </p:spPr>
        <p:txBody>
          <a:bodyPr/>
          <a:lstStyle/>
          <a:p>
            <a:pPr marL="11430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194147328"/>
              </p:ext>
            </p:extLst>
          </p:nvPr>
        </p:nvGraphicFramePr>
        <p:xfrm>
          <a:off x="481264" y="783770"/>
          <a:ext cx="8250224" cy="4223013"/>
        </p:xfrm>
        <a:graphic>
          <a:graphicData uri="http://schemas.openxmlformats.org/drawingml/2006/table">
            <a:tbl>
              <a:tblPr/>
              <a:tblGrid>
                <a:gridCol w="2062556"/>
                <a:gridCol w="2062556"/>
                <a:gridCol w="2062556"/>
                <a:gridCol w="2062556"/>
              </a:tblGrid>
              <a:tr h="146406">
                <a:tc>
                  <a:txBody>
                    <a:bodyPr/>
                    <a:lstStyle/>
                    <a:p>
                      <a:pPr algn="ctr"/>
                      <a:endParaRPr lang="en-IN" sz="900" dirty="0">
                        <a:effectLst/>
                      </a:endParaRP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dirty="0">
                          <a:effectLst/>
                        </a:rPr>
                        <a:t>DELETE Command</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a:effectLst/>
                        </a:rPr>
                        <a:t>DROP Command</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a:effectLst/>
                        </a:rPr>
                        <a:t>TRUNCATE Command</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259">
                <a:tc>
                  <a:txBody>
                    <a:bodyPr/>
                    <a:lstStyle/>
                    <a:p>
                      <a:pPr algn="ctr"/>
                      <a:r>
                        <a:rPr lang="en-IN" sz="900" dirty="0">
                          <a:effectLst/>
                        </a:rPr>
                        <a:t>Language</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dirty="0">
                          <a:effectLst/>
                        </a:rPr>
                        <a:t>The DELETE command is Data Manipulation Language Command.</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a:effectLst/>
                        </a:rPr>
                        <a:t>The DROP command is Data Definition Language Command.</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a:effectLst/>
                        </a:rPr>
                        <a:t>The TRUNCATE command is a Data Definition Language Command.</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112">
                <a:tc>
                  <a:txBody>
                    <a:bodyPr/>
                    <a:lstStyle/>
                    <a:p>
                      <a:pPr algn="ctr"/>
                      <a:r>
                        <a:rPr lang="en-IN" sz="900" dirty="0">
                          <a:effectLst/>
                        </a:rPr>
                        <a:t>Use</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dirty="0">
                          <a:effectLst/>
                        </a:rPr>
                        <a:t>The DELETE command deletes one or more existing records from the table in the database.</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a:effectLst/>
                        </a:rPr>
                        <a:t>The DROP Command drops the complete table from the database.</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a:effectLst/>
                        </a:rPr>
                        <a:t>The TRUNCATE Command deletes all the rows from the existing table, leaving the row with the column names.</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7828">
                <a:tc>
                  <a:txBody>
                    <a:bodyPr/>
                    <a:lstStyle/>
                    <a:p>
                      <a:pPr algn="ctr"/>
                      <a:r>
                        <a:rPr lang="en-IN" sz="900" dirty="0">
                          <a:effectLst/>
                        </a:rPr>
                        <a:t>Transition</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dirty="0">
                          <a:effectLst/>
                        </a:rPr>
                        <a:t>We can restore any deleted row or multiple rows from the database using the ROLLBACK command.</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a:effectLst/>
                        </a:rPr>
                        <a:t>We cannot get the complete table deleted from the database using the ROLLBACK command.</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a:effectLst/>
                        </a:rPr>
                        <a:t>We cannot restore all the deleted rows from the database using the ROLLBACK command.</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7544">
                <a:tc>
                  <a:txBody>
                    <a:bodyPr/>
                    <a:lstStyle/>
                    <a:p>
                      <a:pPr algn="ctr"/>
                      <a:r>
                        <a:rPr lang="en-IN" sz="900">
                          <a:effectLst/>
                        </a:rPr>
                        <a:t>Memory Space</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dirty="0">
                          <a:effectLst/>
                        </a:rPr>
                        <a:t>The DELETE command does not free the allocated space of the table from memory.</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a:effectLst/>
                        </a:rPr>
                        <a:t>The DROP command removes the space allocated for the table from memory.</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a:effectLst/>
                        </a:rPr>
                        <a:t>The TRUNCATE command does not free the space allocated for the table from memory.</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0389">
                <a:tc>
                  <a:txBody>
                    <a:bodyPr/>
                    <a:lstStyle/>
                    <a:p>
                      <a:pPr algn="ctr"/>
                      <a:r>
                        <a:rPr lang="en-IN" sz="900">
                          <a:effectLst/>
                        </a:rPr>
                        <a:t>Performance Speed</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dirty="0">
                          <a:effectLst/>
                        </a:rPr>
                        <a:t>The DELETE command performs slower than the DROP command and TRUNCATE command as it deletes one or more rows based on a specific condition.</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dirty="0">
                          <a:effectLst/>
                        </a:rPr>
                        <a:t>The DROP Command has faster performance than DELETE Command but not as compared to the Truncate Command because the DROP command deletes the table from the database after deleting the rows.</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a:effectLst/>
                        </a:rPr>
                        <a:t>The TRUNCATE command works faster than the DROP command and DELETE command because it deletes all the records from the table without any condition.</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7544">
                <a:tc>
                  <a:txBody>
                    <a:bodyPr/>
                    <a:lstStyle/>
                    <a:p>
                      <a:pPr algn="ctr"/>
                      <a:r>
                        <a:rPr lang="en-IN" sz="900">
                          <a:effectLst/>
                        </a:rPr>
                        <a:t>Integrity Constraints</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a:effectLst/>
                        </a:rPr>
                        <a:t>The Integrity Constraints remain the same in the DELETE command.</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dirty="0">
                          <a:effectLst/>
                        </a:rPr>
                        <a:t>The Integrity Constraints get removed for the DROP command.</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dirty="0">
                          <a:effectLst/>
                        </a:rPr>
                        <a:t>The Integrity Constraints will not get removed from the TRUNCATE command.</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8681">
                <a:tc>
                  <a:txBody>
                    <a:bodyPr/>
                    <a:lstStyle/>
                    <a:p>
                      <a:pPr algn="ctr"/>
                      <a:r>
                        <a:rPr lang="en-IN" sz="900" dirty="0">
                          <a:effectLst/>
                        </a:rPr>
                        <a:t>Permission</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a:effectLst/>
                        </a:rPr>
                        <a:t>DELETE permission is required to delete the rows of the table.</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a:effectLst/>
                        </a:rPr>
                        <a:t>We need ALTER permission on the schema to which the table belongs and CONTROL permission on the table to use the DROP command.</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dirty="0">
                          <a:effectLst/>
                        </a:rPr>
                        <a:t>We need table ALTER permission to use the TRUNCATE command.</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975">
                <a:tc>
                  <a:txBody>
                    <a:bodyPr/>
                    <a:lstStyle/>
                    <a:p>
                      <a:pPr algn="ctr"/>
                      <a:r>
                        <a:rPr lang="en-IN" sz="900">
                          <a:effectLst/>
                        </a:rPr>
                        <a:t>Syntax</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a:effectLst/>
                        </a:rPr>
                        <a:t>DELETE FROM table_name WHERE condition;</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a:effectLst/>
                        </a:rPr>
                        <a:t>DROP TABLE table_name;</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900" dirty="0">
                          <a:effectLst/>
                        </a:rPr>
                        <a:t>TRUNCATE TABLE </a:t>
                      </a:r>
                      <a:r>
                        <a:rPr lang="en-IN" sz="900" dirty="0" err="1">
                          <a:effectLst/>
                        </a:rPr>
                        <a:t>table_name</a:t>
                      </a:r>
                      <a:r>
                        <a:rPr lang="en-IN" sz="900" dirty="0">
                          <a:effectLst/>
                        </a:rPr>
                        <a:t>;</a:t>
                      </a:r>
                    </a:p>
                  </a:txBody>
                  <a:tcPr marL="21577" marR="21577" marT="10788" marB="10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860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75008"/>
            <a:ext cx="8520600" cy="4293867"/>
          </a:xfrm>
        </p:spPr>
        <p:txBody>
          <a:bodyPr>
            <a:normAutofit fontScale="77500" lnSpcReduction="20000"/>
          </a:bodyPr>
          <a:lstStyle/>
          <a:p>
            <a:r>
              <a:rPr lang="en-US" dirty="0"/>
              <a:t> | SQL Server    MySQL   Postgres    DB2</a:t>
            </a:r>
          </a:p>
          <a:p>
            <a:r>
              <a:rPr lang="en-US" dirty="0"/>
              <a:t>---------------------------------------------------</a:t>
            </a:r>
          </a:p>
          <a:p>
            <a:r>
              <a:rPr lang="en-US" dirty="0" err="1"/>
              <a:t>tinyint</a:t>
            </a:r>
            <a:r>
              <a:rPr lang="en-US" dirty="0"/>
              <a:t>      |     X           </a:t>
            </a:r>
            <a:r>
              <a:rPr lang="en-US" dirty="0" err="1"/>
              <a:t>X</a:t>
            </a:r>
            <a:r>
              <a:rPr lang="en-US" dirty="0"/>
              <a:t>                </a:t>
            </a:r>
          </a:p>
          <a:p>
            <a:r>
              <a:rPr lang="en-US" dirty="0" err="1"/>
              <a:t>smallint</a:t>
            </a:r>
            <a:r>
              <a:rPr lang="en-US" dirty="0"/>
              <a:t>     |     X           </a:t>
            </a:r>
            <a:r>
              <a:rPr lang="en-US" dirty="0" err="1"/>
              <a:t>X</a:t>
            </a:r>
            <a:r>
              <a:rPr lang="en-US" dirty="0"/>
              <a:t>         </a:t>
            </a:r>
            <a:r>
              <a:rPr lang="en-US" dirty="0" err="1"/>
              <a:t>X</a:t>
            </a:r>
            <a:r>
              <a:rPr lang="en-US" dirty="0"/>
              <a:t>        </a:t>
            </a:r>
            <a:r>
              <a:rPr lang="en-US" dirty="0" err="1"/>
              <a:t>X</a:t>
            </a:r>
            <a:endParaRPr lang="en-US" dirty="0"/>
          </a:p>
          <a:p>
            <a:r>
              <a:rPr lang="en-US" dirty="0" err="1"/>
              <a:t>mediumint</a:t>
            </a:r>
            <a:r>
              <a:rPr lang="en-US" dirty="0"/>
              <a:t>    |                 X</a:t>
            </a:r>
          </a:p>
          <a:p>
            <a:r>
              <a:rPr lang="en-US" dirty="0" err="1"/>
              <a:t>int</a:t>
            </a:r>
            <a:r>
              <a:rPr lang="en-US" dirty="0"/>
              <a:t>/integer  |     X           </a:t>
            </a:r>
            <a:r>
              <a:rPr lang="en-US" dirty="0" err="1"/>
              <a:t>X</a:t>
            </a:r>
            <a:r>
              <a:rPr lang="en-US" dirty="0"/>
              <a:t>         </a:t>
            </a:r>
            <a:r>
              <a:rPr lang="en-US" dirty="0" err="1"/>
              <a:t>X</a:t>
            </a:r>
            <a:r>
              <a:rPr lang="en-US" dirty="0"/>
              <a:t>        </a:t>
            </a:r>
            <a:r>
              <a:rPr lang="en-US" dirty="0" err="1"/>
              <a:t>X</a:t>
            </a:r>
            <a:r>
              <a:rPr lang="en-US" dirty="0"/>
              <a:t> </a:t>
            </a:r>
          </a:p>
          <a:p>
            <a:r>
              <a:rPr lang="en-US" dirty="0" err="1"/>
              <a:t>bigint</a:t>
            </a:r>
            <a:r>
              <a:rPr lang="en-US" dirty="0"/>
              <a:t>       |     X           </a:t>
            </a:r>
            <a:r>
              <a:rPr lang="en-US" dirty="0" err="1"/>
              <a:t>X</a:t>
            </a:r>
            <a:r>
              <a:rPr lang="en-US" dirty="0"/>
              <a:t>         </a:t>
            </a:r>
            <a:r>
              <a:rPr lang="en-US" dirty="0" err="1"/>
              <a:t>X</a:t>
            </a:r>
            <a:r>
              <a:rPr lang="en-US" dirty="0"/>
              <a:t>        </a:t>
            </a:r>
            <a:r>
              <a:rPr lang="en-US" dirty="0" err="1"/>
              <a:t>X</a:t>
            </a:r>
            <a:endParaRPr lang="en-US" dirty="0"/>
          </a:p>
          <a:p>
            <a:r>
              <a:rPr lang="en-US" dirty="0"/>
              <a:t>And they support the same value ranges (with one exception below) and all have the same storage requirements:</a:t>
            </a:r>
          </a:p>
          <a:p>
            <a:endParaRPr lang="en-US" dirty="0"/>
          </a:p>
          <a:p>
            <a:r>
              <a:rPr lang="en-US" dirty="0"/>
              <a:t>            | Bytes    Range (signed)                               Range (unsigned)</a:t>
            </a:r>
          </a:p>
          <a:p>
            <a:r>
              <a:rPr lang="en-US" dirty="0"/>
              <a:t>--------------------------------------------------------------------------------------------</a:t>
            </a:r>
          </a:p>
          <a:p>
            <a:r>
              <a:rPr lang="en-US" dirty="0" err="1"/>
              <a:t>tinyint</a:t>
            </a:r>
            <a:r>
              <a:rPr lang="en-US" dirty="0"/>
              <a:t>     | 1 byte   -128 to 127                                  0 to 255</a:t>
            </a:r>
          </a:p>
          <a:p>
            <a:r>
              <a:rPr lang="en-US" dirty="0" err="1"/>
              <a:t>smallint</a:t>
            </a:r>
            <a:r>
              <a:rPr lang="en-US" dirty="0"/>
              <a:t>    | 2 bytes  -32768 to 32767                              0 to 65535</a:t>
            </a:r>
          </a:p>
          <a:p>
            <a:r>
              <a:rPr lang="en-US" dirty="0" err="1"/>
              <a:t>mediumint</a:t>
            </a:r>
            <a:r>
              <a:rPr lang="en-US" dirty="0"/>
              <a:t>   | 3 bytes  -8388608 to 8388607                          0 to 16777215</a:t>
            </a:r>
          </a:p>
          <a:p>
            <a:r>
              <a:rPr lang="en-US" dirty="0" err="1"/>
              <a:t>int</a:t>
            </a:r>
            <a:r>
              <a:rPr lang="en-US" dirty="0"/>
              <a:t>/integer | 4 bytes  -2147483648 to 2147483647                    0 to 4294967295</a:t>
            </a:r>
          </a:p>
          <a:p>
            <a:r>
              <a:rPr lang="en-US" dirty="0" err="1"/>
              <a:t>bigint</a:t>
            </a:r>
            <a:r>
              <a:rPr lang="en-US" dirty="0"/>
              <a:t>      | 8 bytes  -9223372036854775808 to 9223372036854775807  0 to 18446744073709551615 </a:t>
            </a:r>
          </a:p>
          <a:p>
            <a:r>
              <a:rPr lang="en-US" dirty="0"/>
              <a:t>The "unsigned" types are only available in MySQL, and the rest just use the signed ranges, with one notable exception: </a:t>
            </a:r>
            <a:r>
              <a:rPr lang="en-US" dirty="0" err="1"/>
              <a:t>tinyint</a:t>
            </a:r>
            <a:r>
              <a:rPr lang="en-US" dirty="0"/>
              <a:t> in SQL Server is unsigned and has a value range of 0 to 255</a:t>
            </a:r>
            <a:endParaRPr lang="en-IN" dirty="0"/>
          </a:p>
        </p:txBody>
      </p:sp>
    </p:spTree>
    <p:extLst>
      <p:ext uri="{BB962C8B-B14F-4D97-AF65-F5344CB8AC3E}">
        <p14:creationId xmlns:p14="http://schemas.microsoft.com/office/powerpoint/2010/main" val="158983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Text Placeholder 2"/>
          <p:cNvSpPr>
            <a:spLocks noGrp="1"/>
          </p:cNvSpPr>
          <p:nvPr>
            <p:ph type="body" idx="1"/>
          </p:nvPr>
        </p:nvSpPr>
        <p:spPr/>
        <p:txBody>
          <a:bodyPr/>
          <a:lstStyle/>
          <a:p>
            <a:endParaRPr lang="en-IN" dirty="0"/>
          </a:p>
        </p:txBody>
      </p:sp>
      <p:graphicFrame>
        <p:nvGraphicFramePr>
          <p:cNvPr id="4" name="Table 3"/>
          <p:cNvGraphicFramePr>
            <a:graphicFrameLocks noGrp="1"/>
          </p:cNvGraphicFramePr>
          <p:nvPr/>
        </p:nvGraphicFramePr>
        <p:xfrm>
          <a:off x="3146611" y="1152526"/>
          <a:ext cx="2850777" cy="3416298"/>
        </p:xfrm>
        <a:graphic>
          <a:graphicData uri="http://schemas.openxmlformats.org/drawingml/2006/table">
            <a:tbl>
              <a:tblPr/>
              <a:tblGrid>
                <a:gridCol w="950259"/>
                <a:gridCol w="950259"/>
                <a:gridCol w="950259"/>
              </a:tblGrid>
              <a:tr h="137201">
                <a:tc>
                  <a:txBody>
                    <a:bodyPr/>
                    <a:lstStyle/>
                    <a:p>
                      <a:pPr algn="l" fontAlgn="b"/>
                      <a:r>
                        <a:rPr lang="en-IN" sz="600" b="0">
                          <a:solidFill>
                            <a:srgbClr val="FFFFFF"/>
                          </a:solidFill>
                          <a:effectLst/>
                        </a:rPr>
                        <a:t>Property</a:t>
                      </a:r>
                    </a:p>
                  </a:txBody>
                  <a:tcPr marL="41160" marR="41160" marT="20580" marB="20580"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IN" sz="600" b="0">
                          <a:solidFill>
                            <a:srgbClr val="FFFFFF"/>
                          </a:solidFill>
                          <a:effectLst/>
                        </a:rPr>
                        <a:t>DateTime</a:t>
                      </a:r>
                    </a:p>
                  </a:txBody>
                  <a:tcPr marL="41160" marR="41160" marT="20580" marB="20580"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IN" sz="600" b="0">
                          <a:solidFill>
                            <a:srgbClr val="FFFFFF"/>
                          </a:solidFill>
                          <a:effectLst/>
                        </a:rPr>
                        <a:t>DateTime2</a:t>
                      </a:r>
                    </a:p>
                  </a:txBody>
                  <a:tcPr marL="41160" marR="41160" marT="20580" marB="20580"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r>
              <a:tr h="329282">
                <a:tc>
                  <a:txBody>
                    <a:bodyPr/>
                    <a:lstStyle/>
                    <a:p>
                      <a:pPr fontAlgn="t"/>
                      <a:r>
                        <a:rPr lang="en-IN" sz="600">
                          <a:solidFill>
                            <a:srgbClr val="414141"/>
                          </a:solidFill>
                          <a:effectLst/>
                        </a:rPr>
                        <a:t>Syntax</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sz="600">
                          <a:solidFill>
                            <a:srgbClr val="414141"/>
                          </a:solidFill>
                          <a:effectLst/>
                        </a:rPr>
                        <a:t>DateTime</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600">
                          <a:solidFill>
                            <a:srgbClr val="414141"/>
                          </a:solidFill>
                          <a:effectLst/>
                        </a:rPr>
                        <a:t>DateTime2[ ( n )] where n is fractional seconds precision from 0 to 7</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r>
              <a:tr h="233241">
                <a:tc>
                  <a:txBody>
                    <a:bodyPr/>
                    <a:lstStyle/>
                    <a:p>
                      <a:pPr fontAlgn="t"/>
                      <a:r>
                        <a:rPr lang="en-IN" sz="600">
                          <a:solidFill>
                            <a:srgbClr val="414141"/>
                          </a:solidFill>
                          <a:effectLst/>
                        </a:rPr>
                        <a:t>Format</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sz="600">
                          <a:solidFill>
                            <a:srgbClr val="414141"/>
                          </a:solidFill>
                          <a:effectLst/>
                        </a:rPr>
                        <a:t>YYYY-MM-DD hh:mm:ss.nnn</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sz="600">
                          <a:solidFill>
                            <a:srgbClr val="414141"/>
                          </a:solidFill>
                          <a:effectLst/>
                        </a:rPr>
                        <a:t>YYYY-MM-DD hh:mm:ss[.n]</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r>
              <a:tr h="329282">
                <a:tc>
                  <a:txBody>
                    <a:bodyPr/>
                    <a:lstStyle/>
                    <a:p>
                      <a:pPr fontAlgn="t"/>
                      <a:r>
                        <a:rPr lang="en-IN" sz="600">
                          <a:solidFill>
                            <a:srgbClr val="414141"/>
                          </a:solidFill>
                          <a:effectLst/>
                        </a:rPr>
                        <a:t>Date range</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600">
                          <a:solidFill>
                            <a:srgbClr val="414141"/>
                          </a:solidFill>
                          <a:effectLst/>
                        </a:rPr>
                        <a:t>January 1, 1753, through December 31, 9999</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sz="600">
                          <a:solidFill>
                            <a:srgbClr val="414141"/>
                          </a:solidFill>
                          <a:effectLst/>
                        </a:rPr>
                        <a:t>through 9999-12-31</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r>
              <a:tr h="233241">
                <a:tc>
                  <a:txBody>
                    <a:bodyPr/>
                    <a:lstStyle/>
                    <a:p>
                      <a:pPr fontAlgn="t"/>
                      <a:r>
                        <a:rPr lang="en-IN" sz="600">
                          <a:solidFill>
                            <a:srgbClr val="414141"/>
                          </a:solidFill>
                          <a:effectLst/>
                        </a:rPr>
                        <a:t>Time range</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sz="600">
                          <a:solidFill>
                            <a:srgbClr val="414141"/>
                          </a:solidFill>
                          <a:effectLst/>
                        </a:rPr>
                        <a:t>00:00:00 through 23:59:59.997</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sz="600">
                          <a:solidFill>
                            <a:srgbClr val="414141"/>
                          </a:solidFill>
                          <a:effectLst/>
                        </a:rPr>
                        <a:t>00:00:00 through 23:59:59.9999999</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r>
              <a:tr h="329282">
                <a:tc>
                  <a:txBody>
                    <a:bodyPr/>
                    <a:lstStyle/>
                    <a:p>
                      <a:pPr fontAlgn="t"/>
                      <a:r>
                        <a:rPr lang="en-IN" sz="600">
                          <a:solidFill>
                            <a:srgbClr val="414141"/>
                          </a:solidFill>
                          <a:effectLst/>
                        </a:rPr>
                        <a:t>Usage</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sz="600">
                          <a:solidFill>
                            <a:srgbClr val="414141"/>
                          </a:solidFill>
                          <a:effectLst/>
                        </a:rPr>
                        <a:t>DECLARE @MyDatetime datetime</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sz="600">
                          <a:solidFill>
                            <a:srgbClr val="414141"/>
                          </a:solidFill>
                          <a:effectLst/>
                        </a:rPr>
                        <a:t>DECLARE @MyDatetime2 datetime2(7)</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r>
              <a:tr h="425322">
                <a:tc>
                  <a:txBody>
                    <a:bodyPr/>
                    <a:lstStyle/>
                    <a:p>
                      <a:pPr fontAlgn="t"/>
                      <a:r>
                        <a:rPr lang="en-IN" sz="600">
                          <a:solidFill>
                            <a:srgbClr val="414141"/>
                          </a:solidFill>
                          <a:effectLst/>
                        </a:rPr>
                        <a:t>Fractional seconds range</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600">
                          <a:solidFill>
                            <a:srgbClr val="414141"/>
                          </a:solidFill>
                          <a:effectLst/>
                        </a:rPr>
                        <a:t>Zero to three digits, ranging from 0 to 999 represents the fractional seconds.</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600">
                          <a:solidFill>
                            <a:srgbClr val="414141"/>
                          </a:solidFill>
                          <a:effectLst/>
                        </a:rPr>
                        <a:t>Zero- to seven-digit number from 0 to 9999999 represents the fractional seconds</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r>
              <a:tr h="329282">
                <a:tc>
                  <a:txBody>
                    <a:bodyPr/>
                    <a:lstStyle/>
                    <a:p>
                      <a:pPr fontAlgn="t"/>
                      <a:r>
                        <a:rPr lang="en-IN" sz="600">
                          <a:solidFill>
                            <a:srgbClr val="414141"/>
                          </a:solidFill>
                          <a:effectLst/>
                        </a:rPr>
                        <a:t>Accuracy</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600">
                          <a:solidFill>
                            <a:srgbClr val="414141"/>
                          </a:solidFill>
                          <a:effectLst/>
                        </a:rPr>
                        <a:t>Rounded to increments of .000, .003, or .007 seconds</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sz="600">
                          <a:solidFill>
                            <a:srgbClr val="414141"/>
                          </a:solidFill>
                          <a:effectLst/>
                        </a:rPr>
                        <a:t>100 nanoseconds</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r>
              <a:tr h="137201">
                <a:tc>
                  <a:txBody>
                    <a:bodyPr/>
                    <a:lstStyle/>
                    <a:p>
                      <a:pPr fontAlgn="t"/>
                      <a:r>
                        <a:rPr lang="en-IN" sz="600">
                          <a:solidFill>
                            <a:srgbClr val="414141"/>
                          </a:solidFill>
                          <a:effectLst/>
                        </a:rPr>
                        <a:t>Default value</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sz="600">
                          <a:solidFill>
                            <a:srgbClr val="414141"/>
                          </a:solidFill>
                          <a:effectLst/>
                        </a:rPr>
                        <a:t>1900-01-01 00:00:00</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sz="600">
                          <a:solidFill>
                            <a:srgbClr val="414141"/>
                          </a:solidFill>
                          <a:effectLst/>
                        </a:rPr>
                        <a:t>1900-01-01 00:00:00</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r>
              <a:tr h="233241">
                <a:tc>
                  <a:txBody>
                    <a:bodyPr/>
                    <a:lstStyle/>
                    <a:p>
                      <a:pPr fontAlgn="t"/>
                      <a:r>
                        <a:rPr lang="en-IN" sz="600">
                          <a:solidFill>
                            <a:srgbClr val="414141"/>
                          </a:solidFill>
                          <a:effectLst/>
                        </a:rPr>
                        <a:t>Character length</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600">
                          <a:solidFill>
                            <a:srgbClr val="414141"/>
                          </a:solidFill>
                          <a:effectLst/>
                        </a:rPr>
                        <a:t>19 positions minimum to 23 maximum</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600">
                          <a:solidFill>
                            <a:srgbClr val="414141"/>
                          </a:solidFill>
                          <a:effectLst/>
                        </a:rPr>
                        <a:t>19 positions minimum to 27 maximum</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r>
              <a:tr h="233241">
                <a:tc>
                  <a:txBody>
                    <a:bodyPr/>
                    <a:lstStyle/>
                    <a:p>
                      <a:pPr fontAlgn="t"/>
                      <a:r>
                        <a:rPr lang="en-IN" sz="600">
                          <a:solidFill>
                            <a:srgbClr val="414141"/>
                          </a:solidFill>
                          <a:effectLst/>
                        </a:rPr>
                        <a:t>User-defined fractional second precision</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sz="600">
                          <a:solidFill>
                            <a:srgbClr val="414141"/>
                          </a:solidFill>
                          <a:effectLst/>
                        </a:rPr>
                        <a:t>No</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sz="600">
                          <a:solidFill>
                            <a:srgbClr val="414141"/>
                          </a:solidFill>
                          <a:effectLst/>
                        </a:rPr>
                        <a:t>Yes</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r>
              <a:tr h="233241">
                <a:tc>
                  <a:txBody>
                    <a:bodyPr/>
                    <a:lstStyle/>
                    <a:p>
                      <a:pPr fontAlgn="t"/>
                      <a:r>
                        <a:rPr lang="en-IN" sz="600">
                          <a:solidFill>
                            <a:srgbClr val="414141"/>
                          </a:solidFill>
                          <a:effectLst/>
                        </a:rPr>
                        <a:t>Storage size</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sz="600">
                          <a:solidFill>
                            <a:srgbClr val="414141"/>
                          </a:solidFill>
                          <a:effectLst/>
                        </a:rPr>
                        <a:t>8 bytes</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600">
                          <a:solidFill>
                            <a:srgbClr val="414141"/>
                          </a:solidFill>
                          <a:effectLst/>
                        </a:rPr>
                        <a:t>6 bytes for precision less than 3.</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r>
              <a:tr h="233241">
                <a:tc>
                  <a:txBody>
                    <a:bodyPr/>
                    <a:lstStyle/>
                    <a:p>
                      <a:pPr fontAlgn="t"/>
                      <a:r>
                        <a:rPr lang="en-IN" sz="600">
                          <a:solidFill>
                            <a:srgbClr val="414141"/>
                          </a:solidFill>
                          <a:effectLst/>
                        </a:rPr>
                        <a:t>ANSI and ISO 8601 compliance</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sz="600">
                          <a:solidFill>
                            <a:srgbClr val="414141"/>
                          </a:solidFill>
                          <a:effectLst/>
                        </a:rPr>
                        <a:t>No</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sz="600" dirty="0">
                          <a:solidFill>
                            <a:srgbClr val="414141"/>
                          </a:solidFill>
                          <a:effectLst/>
                        </a:rPr>
                        <a:t>Yes</a:t>
                      </a:r>
                    </a:p>
                  </a:txBody>
                  <a:tcPr marL="41160" marR="41160" marT="20580" marB="2058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56760089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1730</TotalTime>
  <Words>2755</Words>
  <Application>Microsoft Office PowerPoint</Application>
  <PresentationFormat>On-screen Show (16:9)</PresentationFormat>
  <Paragraphs>620</Paragraphs>
  <Slides>26</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Times New Roman</vt:lpstr>
      <vt:lpstr>Roboto</vt:lpstr>
      <vt:lpstr>var(--font-family-code)</vt:lpstr>
      <vt:lpstr>Arial</vt:lpstr>
      <vt:lpstr>Mongolian Baiti</vt:lpstr>
      <vt:lpstr>Courier New</vt:lpstr>
      <vt:lpstr>-apple-system</vt:lpstr>
      <vt:lpstr>Simple Light</vt:lpstr>
      <vt:lpstr>MS SQL SERVER</vt:lpstr>
      <vt:lpstr>Types of SQL Statements   SQL statements are categorized into the types of statements,  which are DML (DATA MANIPULATION LANGUAGE) DDL (DATA DEFINITION LANGUAGE) DCL (DATA CONTROL LANGUAGE) TCL (TRANSACTION CONTROL LANGUAGE) DQL (DATA QUERY LANGUAGE) </vt:lpstr>
      <vt:lpstr>PowerPoint Presentation</vt:lpstr>
      <vt:lpstr>PowerPoint Presentation</vt:lpstr>
      <vt:lpstr>PowerPoint Presentation</vt:lpstr>
      <vt:lpstr>PowerPoint Presentation</vt:lpstr>
      <vt:lpstr>DROP, DELETE and TRUNCATE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FOR NORMALIZATION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SQL SERVER</dc:title>
  <cp:lastModifiedBy>Microsoft account</cp:lastModifiedBy>
  <cp:revision>10</cp:revision>
  <dcterms:modified xsi:type="dcterms:W3CDTF">2023-03-29T12:52:50Z</dcterms:modified>
</cp:coreProperties>
</file>