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72" autoAdjust="0"/>
    <p:restoredTop sz="94660"/>
  </p:normalViewPr>
  <p:slideViewPr>
    <p:cSldViewPr snapToGrid="0">
      <p:cViewPr varScale="1">
        <p:scale>
          <a:sx n="47" d="100"/>
          <a:sy n="47" d="100"/>
        </p:scale>
        <p:origin x="1046" y="43"/>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Slide Image Placeholder 1"/>
          <p:cNvSpPr>
            <a:spLocks noChangeAspect="1" noRot="1" noGrp="1"/>
          </p:cNvSpPr>
          <p:nvPr>
            <p:ph type="sldImg"/>
          </p:nvPr>
        </p:nvSpPr>
        <p:spPr/>
      </p:sp>
      <p:sp>
        <p:nvSpPr>
          <p:cNvPr id="1048611" name="Notes Placeholder 2"/>
          <p:cNvSpPr>
            <a:spLocks noGrp="1"/>
          </p:cNvSpPr>
          <p:nvPr>
            <p:ph type="body" idx="1"/>
          </p:nvPr>
        </p:nvSpPr>
        <p:spPr/>
        <p:txBody>
          <a:bodyPr/>
          <a:p>
            <a:endParaRPr dirty="0" lang="en-IN"/>
          </a:p>
        </p:txBody>
      </p:sp>
      <p:sp>
        <p:nvSpPr>
          <p:cNvPr id="1048612" name="Slide Number Placeholder 3"/>
          <p:cNvSpPr>
            <a:spLocks noGrp="1"/>
          </p:cNvSpPr>
          <p:nvPr>
            <p:ph type="sldNum" sz="quarter" idx="5"/>
          </p:nvPr>
        </p:nvSpPr>
        <p:spPr/>
        <p:txBody>
          <a:bodyPr/>
          <a:p>
            <a:fld id="{17E254F1-4415-47BF-9E91-C5D4B9A33350}"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p>
            <a:r>
              <a:rPr lang="en-US"/>
              <a:t>Click to edit Master title style</a:t>
            </a:r>
          </a:p>
        </p:txBody>
      </p:sp>
      <p:sp>
        <p:nvSpPr>
          <p:cNvPr id="1048639"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41" name="Footer Placeholder 4"/>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5"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30"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1"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1" name="Title 1"/>
          <p:cNvSpPr>
            <a:spLocks noGrp="1"/>
          </p:cNvSpPr>
          <p:nvPr>
            <p:ph type="title"/>
          </p:nvPr>
        </p:nvSpPr>
        <p:spPr>
          <a:xfrm>
            <a:off x="581192" y="702156"/>
            <a:ext cx="11029616" cy="530296"/>
          </a:xfrm>
        </p:spPr>
        <p:txBody>
          <a:bodyPr/>
          <a:p>
            <a:r>
              <a:rPr lang="en-US"/>
              <a:t>Click to edit Master title style</a:t>
            </a:r>
          </a:p>
        </p:txBody>
      </p:sp>
      <p:sp>
        <p:nvSpPr>
          <p:cNvPr id="1048592"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5"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7" name="Footer Placeholder 8"/>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9" name="Title 1"/>
          <p:cNvSpPr>
            <a:spLocks noGrp="1"/>
          </p:cNvSpPr>
          <p:nvPr>
            <p:ph type="title"/>
          </p:nvPr>
        </p:nvSpPr>
        <p:spPr>
          <a:xfrm>
            <a:off x="581193" y="729658"/>
            <a:ext cx="11029616" cy="492855"/>
          </a:xfrm>
        </p:spPr>
        <p:txBody>
          <a:bodyPr/>
          <a:p>
            <a:r>
              <a:rPr lang="en-US"/>
              <a:t>Click to edit Master title style</a:t>
            </a:r>
          </a:p>
        </p:txBody>
      </p:sp>
      <p:sp>
        <p:nvSpPr>
          <p:cNvPr id="1048650"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3" name="Footer Placeholder 5"/>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p>
            <a:r>
              <a:rPr lang="en-US"/>
              <a:t>Click to edit Master title style</a:t>
            </a:r>
          </a:p>
        </p:txBody>
      </p:sp>
      <p:sp>
        <p:nvSpPr>
          <p:cNvPr id="1048656"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9"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61" name="Footer Placeholder 7"/>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8" name="Title 1"/>
          <p:cNvSpPr>
            <a:spLocks noGrp="1"/>
          </p:cNvSpPr>
          <p:nvPr>
            <p:ph type="title"/>
          </p:nvPr>
        </p:nvSpPr>
        <p:spPr>
          <a:xfrm>
            <a:off x="575894" y="729658"/>
            <a:ext cx="11029616" cy="592246"/>
          </a:xfrm>
        </p:spPr>
        <p:txBody>
          <a:bodyPr/>
          <a:p>
            <a:r>
              <a:rPr lang="en-US"/>
              <a:t>Click to edit Master title style</a:t>
            </a:r>
          </a:p>
        </p:txBody>
      </p:sp>
      <p:sp>
        <p:nvSpPr>
          <p:cNvPr id="1048619"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20" name="Footer Placeholder 3"/>
          <p:cNvSpPr>
            <a:spLocks noGrp="1"/>
          </p:cNvSpPr>
          <p:nvPr>
            <p:ph type="ftr" sz="quarter" idx="11"/>
          </p:nvPr>
        </p:nvSpPr>
        <p:spPr>
          <a:xfrm>
            <a:off x="581192" y="6423914"/>
            <a:ext cx="6917210" cy="365125"/>
          </a:xfrm>
          <a:prstGeom prst="rect"/>
        </p:spPr>
        <p:txBody>
          <a:bodyPr/>
          <a:p>
            <a:endParaRPr lang="en-US"/>
          </a:p>
        </p:txBody>
      </p:sp>
      <p:sp>
        <p:nvSpPr>
          <p:cNvPr id="104862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63"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4" name="Footer Placeholder 2"/>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0"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71" name="Footer Placeholder 9"/>
          <p:cNvSpPr>
            <a:spLocks noGrp="1"/>
          </p:cNvSpPr>
          <p:nvPr>
            <p:ph type="ftr" sz="quarter" idx="11"/>
          </p:nvPr>
        </p:nvSpPr>
        <p:spPr>
          <a:xfrm>
            <a:off x="581192" y="6452590"/>
            <a:ext cx="6917210" cy="365125"/>
          </a:xfrm>
          <a:prstGeom prst="rect"/>
        </p:spPr>
        <p:txBody>
          <a:bodyPr/>
          <a:p>
            <a:endParaRPr lang="en-US"/>
          </a:p>
        </p:txBody>
      </p:sp>
      <p:sp>
        <p:nvSpPr>
          <p:cNvPr id="104867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3"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5"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6"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 TargetMode="External"/><Relationship Id="rId2" Type="http://schemas.openxmlformats.org/officeDocument/2006/relationships/hyperlink" Target="https://github.com/" TargetMode="External"/><Relationship Id="rId3" Type="http://schemas.openxmlformats.org/officeDocument/2006/relationships/hyperlink" Target="https://youtu.be/GsfT2sv_zCo?si=7oSQDYeac-0jdexA" TargetMode="Externa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424543" y="1563750"/>
            <a:ext cx="13024484" cy="1196774"/>
          </a:xfrm>
        </p:spPr>
        <p:txBody>
          <a:bodyPr>
            <a:normAutofit/>
          </a:bodyPr>
          <a:p>
            <a:pPr algn="ctr"/>
            <a:r>
              <a:rPr b="1" dirty="0" lang="en-US">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3"/>
          <p:cNvSpPr txBox="1"/>
          <p:nvPr/>
        </p:nvSpPr>
        <p:spPr>
          <a:xfrm>
            <a:off x="3117529" y="4586365"/>
            <a:ext cx="7980183" cy="1310640"/>
          </a:xfrm>
          <a:prstGeom prst="rect"/>
          <a:noFill/>
        </p:spPr>
        <p:txBody>
          <a:bodyPr anchor="t" bIns="45720" lIns="91440" rIns="91440" rtlCol="0" tIns="45720" wrap="square">
            <a:spAutoFit/>
          </a:bodyPr>
          <a:p>
            <a:r>
              <a:rPr b="1" dirty="0" sz="2000" lang="en-US">
                <a:solidFill>
                  <a:schemeClr val="accent1">
                    <a:lumMod val="75000"/>
                  </a:schemeClr>
                </a:solidFill>
                <a:latin typeface="Arial" panose="020B0604020202020204" pitchFamily="34" charset="0"/>
                <a:cs typeface="Arial" panose="020B0604020202020204" pitchFamily="34" charset="0"/>
              </a:rPr>
              <a:t>Presented By:</a:t>
            </a:r>
            <a:r>
              <a:rPr b="1" dirty="0" sz="2000" lang="en-US">
                <a:solidFill>
                  <a:schemeClr val="accent1">
                    <a:lumMod val="75000"/>
                  </a:schemeClr>
                </a:solidFill>
                <a:latin typeface="Arial" panose="020B0604020202020204" pitchFamily="34" charset="0"/>
                <a:cs typeface="Arial" panose="020B0604020202020204" pitchFamily="34" charset="0"/>
              </a:rPr>
              <a:t> </a:t>
            </a:r>
            <a:endParaRPr altLang="en-US" lang="zh-CN"/>
          </a:p>
          <a:p>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T</a:t>
            </a:r>
            <a:r>
              <a:rPr altLang="en-US" b="1" dirty="0" sz="2000" lang="en-US">
                <a:solidFill>
                  <a:schemeClr val="accent1">
                    <a:lumMod val="75000"/>
                  </a:schemeClr>
                </a:solidFill>
                <a:latin typeface="Arial" panose="020B0604020202020204" pitchFamily="34" charset="0"/>
                <a:cs typeface="Arial" panose="020B0604020202020204" pitchFamily="34" charset="0"/>
              </a:rPr>
              <a:t>H</a:t>
            </a:r>
            <a:r>
              <a:rPr altLang="en-US" b="1" dirty="0" sz="2000" lang="en-US">
                <a:solidFill>
                  <a:schemeClr val="accent1">
                    <a:lumMod val="75000"/>
                  </a:schemeClr>
                </a:solidFill>
                <a:latin typeface="Arial" panose="020B0604020202020204" pitchFamily="34" charset="0"/>
                <a:cs typeface="Arial" panose="020B0604020202020204" pitchFamily="34" charset="0"/>
              </a:rPr>
              <a:t>A</a:t>
            </a:r>
            <a:r>
              <a:rPr altLang="en-US" b="1" dirty="0" sz="2000" lang="en-US">
                <a:solidFill>
                  <a:schemeClr val="accent1">
                    <a:lumMod val="75000"/>
                  </a:schemeClr>
                </a:solidFill>
                <a:latin typeface="Arial" panose="020B0604020202020204" pitchFamily="34" charset="0"/>
                <a:cs typeface="Arial" panose="020B0604020202020204" pitchFamily="34" charset="0"/>
              </a:rPr>
              <a:t>N</a:t>
            </a:r>
            <a:r>
              <a:rPr altLang="en-US" b="1" dirty="0" sz="2000" lang="en-US">
                <a:solidFill>
                  <a:schemeClr val="accent1">
                    <a:lumMod val="75000"/>
                  </a:schemeClr>
                </a:solidFill>
                <a:latin typeface="Arial" panose="020B0604020202020204" pitchFamily="34" charset="0"/>
                <a:cs typeface="Arial" panose="020B0604020202020204" pitchFamily="34" charset="0"/>
              </a:rPr>
              <a:t>G</a:t>
            </a:r>
            <a:r>
              <a:rPr altLang="en-US" b="1" dirty="0" sz="2000" lang="en-US">
                <a:solidFill>
                  <a:schemeClr val="accent1">
                    <a:lumMod val="75000"/>
                  </a:schemeClr>
                </a:solidFill>
                <a:latin typeface="Arial" panose="020B0604020202020204" pitchFamily="34" charset="0"/>
                <a:cs typeface="Arial" panose="020B0604020202020204" pitchFamily="34" charset="0"/>
              </a:rPr>
              <a:t>A</a:t>
            </a:r>
            <a:r>
              <a:rPr altLang="en-US" b="1" dirty="0" sz="2000" lang="en-US">
                <a:solidFill>
                  <a:schemeClr val="accent1">
                    <a:lumMod val="75000"/>
                  </a:schemeClr>
                </a:solidFill>
                <a:latin typeface="Arial" panose="020B0604020202020204" pitchFamily="34" charset="0"/>
                <a:cs typeface="Arial" panose="020B0604020202020204" pitchFamily="34" charset="0"/>
              </a:rPr>
              <a:t>P</a:t>
            </a:r>
            <a:r>
              <a:rPr altLang="en-US" b="1" dirty="0" sz="2000" lang="en-US">
                <a:solidFill>
                  <a:schemeClr val="accent1">
                    <a:lumMod val="75000"/>
                  </a:schemeClr>
                </a:solidFill>
                <a:latin typeface="Arial" panose="020B0604020202020204" pitchFamily="34" charset="0"/>
                <a:cs typeface="Arial" panose="020B0604020202020204" pitchFamily="34" charset="0"/>
              </a:rPr>
              <a:t>A</a:t>
            </a:r>
            <a:r>
              <a:rPr altLang="en-US" b="1" dirty="0" sz="2000" lang="en-US">
                <a:solidFill>
                  <a:schemeClr val="accent1">
                    <a:lumMod val="75000"/>
                  </a:schemeClr>
                </a:solidFill>
                <a:latin typeface="Arial" panose="020B0604020202020204" pitchFamily="34" charset="0"/>
                <a:cs typeface="Arial" panose="020B0604020202020204" pitchFamily="34" charset="0"/>
              </a:rPr>
              <a:t>N</a:t>
            </a:r>
            <a:r>
              <a:rPr altLang="en-US" b="1" dirty="0" sz="2000" lang="en-US">
                <a:solidFill>
                  <a:schemeClr val="accent1">
                    <a:lumMod val="75000"/>
                  </a:schemeClr>
                </a:solidFill>
                <a:latin typeface="Arial" panose="020B0604020202020204" pitchFamily="34" charset="0"/>
                <a:cs typeface="Arial" panose="020B0604020202020204" pitchFamily="34" charset="0"/>
              </a:rPr>
              <a:t>D</a:t>
            </a:r>
            <a:r>
              <a:rPr altLang="en-US" b="1" dirty="0" sz="2000" lang="en-US">
                <a:solidFill>
                  <a:schemeClr val="accent1">
                    <a:lumMod val="75000"/>
                  </a:schemeClr>
                </a:solidFill>
                <a:latin typeface="Arial" panose="020B0604020202020204" pitchFamily="34" charset="0"/>
                <a:cs typeface="Arial" panose="020B0604020202020204" pitchFamily="34" charset="0"/>
              </a:rPr>
              <a:t>I</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 </a:t>
            </a:r>
            <a:r>
              <a:rPr altLang="en-US" b="1" dirty="0" sz="2000" lang="en-US">
                <a:solidFill>
                  <a:schemeClr val="accent1">
                    <a:lumMod val="75000"/>
                  </a:schemeClr>
                </a:solidFill>
                <a:latin typeface="Arial" panose="020B0604020202020204" pitchFamily="34" charset="0"/>
                <a:cs typeface="Arial" panose="020B0604020202020204" pitchFamily="34" charset="0"/>
              </a:rPr>
              <a:t>A</a:t>
            </a:r>
            <a:endParaRPr altLang="en-US" lang="zh-CN"/>
          </a:p>
          <a:p>
            <a:r>
              <a:rPr b="1" dirty="0" sz="2000" lang="en-US">
                <a:solidFill>
                  <a:schemeClr val="accent1">
                    <a:lumMod val="75000"/>
                  </a:schemeClr>
                </a:solidFill>
                <a:latin typeface="Arial" panose="020B0604020202020204"/>
                <a:cs typeface="Arial" panose="020B0604020202020204"/>
              </a:rPr>
              <a:t>GRACE COLLEGE OF ENGINEERING </a:t>
            </a:r>
          </a:p>
          <a:p>
            <a:r>
              <a:rPr b="1" dirty="0" sz="2000" lang="en-US">
                <a:solidFill>
                  <a:schemeClr val="accent1">
                    <a:lumMod val="75000"/>
                  </a:schemeClr>
                </a:solidFill>
                <a:latin typeface="Arial" panose="020B0604020202020204"/>
                <a:cs typeface="Arial" panose="020B0604020202020204"/>
              </a:rPr>
              <a:t>M</a:t>
            </a:r>
            <a:r>
              <a:rPr b="1" dirty="0" sz="2000" lang="en-US">
                <a:solidFill>
                  <a:schemeClr val="accent1">
                    <a:lumMod val="75000"/>
                  </a:schemeClr>
                </a:solidFill>
                <a:latin typeface="Arial" panose="020B0604020202020204"/>
                <a:cs typeface="Arial" panose="020B0604020202020204"/>
              </a:rPr>
              <a:t>E</a:t>
            </a:r>
            <a:r>
              <a:rPr b="1" dirty="0" sz="2000" lang="en-US">
                <a:solidFill>
                  <a:schemeClr val="accent1">
                    <a:lumMod val="75000"/>
                  </a:schemeClr>
                </a:solidFill>
                <a:latin typeface="Arial" panose="020B0604020202020204"/>
                <a:cs typeface="Arial" panose="020B0604020202020204"/>
              </a:rPr>
              <a:t>C</a:t>
            </a:r>
            <a:r>
              <a:rPr b="1" dirty="0" sz="2000" lang="en-US">
                <a:solidFill>
                  <a:schemeClr val="accent1">
                    <a:lumMod val="75000"/>
                  </a:schemeClr>
                </a:solidFill>
                <a:latin typeface="Arial" panose="020B0604020202020204"/>
                <a:cs typeface="Arial" panose="020B0604020202020204"/>
              </a:rPr>
              <a:t>H</a:t>
            </a:r>
            <a:r>
              <a:rPr b="1" dirty="0" sz="2000" lang="en-US">
                <a:solidFill>
                  <a:schemeClr val="accent1">
                    <a:lumMod val="75000"/>
                  </a:schemeClr>
                </a:solidFill>
                <a:latin typeface="Arial" panose="020B0604020202020204"/>
                <a:cs typeface="Arial" panose="020B0604020202020204"/>
              </a:rPr>
              <a:t>A</a:t>
            </a:r>
            <a:r>
              <a:rPr b="1" dirty="0" sz="2000" lang="en-US">
                <a:solidFill>
                  <a:schemeClr val="accent1">
                    <a:lumMod val="75000"/>
                  </a:schemeClr>
                </a:solidFill>
                <a:latin typeface="Arial" panose="020B0604020202020204"/>
                <a:cs typeface="Arial" panose="020B0604020202020204"/>
              </a:rPr>
              <a:t>N</a:t>
            </a:r>
            <a:r>
              <a:rPr b="1" dirty="0" sz="2000" lang="en-US">
                <a:solidFill>
                  <a:schemeClr val="accent1">
                    <a:lumMod val="75000"/>
                  </a:schemeClr>
                </a:solidFill>
                <a:latin typeface="Arial" panose="020B0604020202020204"/>
                <a:cs typeface="Arial" panose="020B0604020202020204"/>
              </a:rPr>
              <a:t>I</a:t>
            </a:r>
            <a:r>
              <a:rPr b="1" dirty="0" sz="2000" lang="en-US">
                <a:solidFill>
                  <a:schemeClr val="accent1">
                    <a:lumMod val="75000"/>
                  </a:schemeClr>
                </a:solidFill>
                <a:latin typeface="Arial" panose="020B0604020202020204"/>
                <a:cs typeface="Arial" panose="020B0604020202020204"/>
              </a:rPr>
              <a:t>C</a:t>
            </a:r>
            <a:r>
              <a:rPr b="1" dirty="0" sz="2000" lang="en-US">
                <a:solidFill>
                  <a:schemeClr val="accent1">
                    <a:lumMod val="75000"/>
                  </a:schemeClr>
                </a:solidFill>
                <a:latin typeface="Arial" panose="020B0604020202020204"/>
                <a:cs typeface="Arial" panose="020B0604020202020204"/>
              </a:rPr>
              <a:t>A</a:t>
            </a:r>
            <a:r>
              <a:rPr b="1" dirty="0" sz="2000" lang="en-US">
                <a:solidFill>
                  <a:schemeClr val="accent1">
                    <a:lumMod val="75000"/>
                  </a:schemeClr>
                </a:solidFill>
                <a:latin typeface="Arial" panose="020B0604020202020204"/>
                <a:cs typeface="Arial" panose="020B0604020202020204"/>
              </a:rPr>
              <a:t>L</a:t>
            </a:r>
            <a:r>
              <a:rPr b="1" dirty="0" sz="2000" lang="en-US">
                <a:solidFill>
                  <a:schemeClr val="accent1">
                    <a:lumMod val="75000"/>
                  </a:schemeClr>
                </a:solidFill>
                <a:latin typeface="Arial" panose="020B0604020202020204"/>
                <a:cs typeface="Arial" panose="020B0604020202020204"/>
              </a:rPr>
              <a:t> </a:t>
            </a:r>
            <a:r>
              <a:rPr b="1" dirty="0" sz="2000" lang="en-US">
                <a:solidFill>
                  <a:schemeClr val="accent1">
                    <a:lumMod val="75000"/>
                  </a:schemeClr>
                </a:solidFill>
                <a:latin typeface="Arial" panose="020B0604020202020204"/>
                <a:cs typeface="Arial" panose="020B0604020202020204"/>
              </a:rPr>
              <a:t>DEPARTMENT</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7" name="Content Placeholder 1"/>
          <p:cNvSpPr>
            <a:spLocks noGrp="1"/>
          </p:cNvSpPr>
          <p:nvPr>
            <p:ph idx="1"/>
          </p:nvPr>
        </p:nvSpPr>
        <p:spPr/>
        <p:txBody>
          <a:bodyPr>
            <a:normAutofit/>
          </a:bodyPr>
          <a:p>
            <a:pPr indent="-305435" marL="305435"/>
            <a:r>
              <a:rPr dirty="0" sz="2400" lang="en-IN">
                <a:hlinkClick r:id="rId1"/>
              </a:rPr>
              <a:t>https://www.kaggle.com/</a:t>
            </a:r>
            <a:endParaRPr dirty="0" sz="2400" lang="en-IN"/>
          </a:p>
          <a:p>
            <a:pPr indent="-305435" marL="305435"/>
            <a:r>
              <a:rPr dirty="0" sz="2400" lang="en-IN">
                <a:hlinkClick r:id="rId2"/>
              </a:rPr>
              <a:t>https://github.com/</a:t>
            </a:r>
            <a:endParaRPr dirty="0" sz="2400" lang="en-IN"/>
          </a:p>
          <a:p>
            <a:pPr indent="-305435" marL="305435"/>
            <a:r>
              <a:rPr dirty="0" sz="2400" lang="en-IN">
                <a:hlinkClick r:id="rId3"/>
              </a:rPr>
              <a:t>https://youtu.be/GsfT2sv_zCo?si=7oSQDYeac-0jdexA</a:t>
            </a:r>
            <a:endParaRPr dirty="0" sz="2400" lang="en-IN"/>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2"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haroni" panose="02010803020104030203" pitchFamily="2" charset="-79"/>
                <a:ea typeface="+mn-lt"/>
                <a:cs typeface="Aharoni" panose="02010803020104030203" pitchFamily="2" charset="-79"/>
              </a:rPr>
              <a:t>Problem Statement </a:t>
            </a:r>
          </a:p>
          <a:p>
            <a:pPr indent="-305435" marL="305435"/>
            <a:r>
              <a:rPr b="1" dirty="0" sz="2000" lang="en-US">
                <a:latin typeface="Aharoni" panose="02010803020104030203" pitchFamily="2" charset="-79"/>
                <a:ea typeface="+mn-lt"/>
                <a:cs typeface="Aharoni" panose="02010803020104030203" pitchFamily="2" charset="-79"/>
              </a:rPr>
              <a:t>Proposed System/Solution</a:t>
            </a:r>
            <a:endParaRPr dirty="0" sz="2000" lang="en-US">
              <a:latin typeface="Aharoni" panose="02010803020104030203" pitchFamily="2" charset="-79"/>
              <a:cs typeface="Aharoni" panose="02010803020104030203" pitchFamily="2" charset="-79"/>
            </a:endParaRPr>
          </a:p>
          <a:p>
            <a:pPr indent="-305435" marL="305435"/>
            <a:r>
              <a:rPr b="1" dirty="0" sz="2000" lang="en-US">
                <a:latin typeface="Aharoni" panose="02010803020104030203" pitchFamily="2" charset="-79"/>
                <a:ea typeface="+mn-lt"/>
                <a:cs typeface="Aharoni" panose="02010803020104030203" pitchFamily="2" charset="-79"/>
              </a:rPr>
              <a:t>System Development Approach</a:t>
            </a:r>
            <a:endParaRPr dirty="0" sz="2000" lang="en-US">
              <a:latin typeface="Aharoni" panose="02010803020104030203" pitchFamily="2" charset="-79"/>
              <a:ea typeface="+mn-lt"/>
              <a:cs typeface="Aharoni" panose="02010803020104030203" pitchFamily="2" charset="-79"/>
            </a:endParaRPr>
          </a:p>
          <a:p>
            <a:pPr indent="-305435" marL="305435"/>
            <a:r>
              <a:rPr b="1" dirty="0" sz="2000" lang="en-US">
                <a:latin typeface="Aharoni" panose="02010803020104030203" pitchFamily="2" charset="-79"/>
                <a:ea typeface="+mn-lt"/>
                <a:cs typeface="Aharoni" panose="02010803020104030203" pitchFamily="2" charset="-79"/>
              </a:rPr>
              <a:t>Algorithm &amp; Deployment  </a:t>
            </a:r>
            <a:endParaRPr dirty="0" sz="2000" lang="en-US">
              <a:latin typeface="Aharoni" panose="02010803020104030203" pitchFamily="2" charset="-79"/>
              <a:cs typeface="Aharoni" panose="02010803020104030203" pitchFamily="2" charset="-79"/>
            </a:endParaRPr>
          </a:p>
          <a:p>
            <a:pPr indent="-305435" marL="305435"/>
            <a:r>
              <a:rPr b="1" dirty="0" sz="2000" lang="en-US">
                <a:latin typeface="Aharoni" panose="02010803020104030203" pitchFamily="2" charset="-79"/>
                <a:ea typeface="+mn-lt"/>
                <a:cs typeface="Aharoni" panose="02010803020104030203" pitchFamily="2" charset="-79"/>
              </a:rPr>
              <a:t>Result </a:t>
            </a:r>
          </a:p>
          <a:p>
            <a:pPr indent="-305435" marL="305435"/>
            <a:r>
              <a:rPr b="1" dirty="0" sz="2000" lang="en-US">
                <a:latin typeface="Aharoni" panose="02010803020104030203" pitchFamily="2" charset="-79"/>
                <a:ea typeface="+mn-lt"/>
                <a:cs typeface="Aharoni" panose="02010803020104030203" pitchFamily="2" charset="-79"/>
              </a:rPr>
              <a:t>Conclusion</a:t>
            </a:r>
            <a:endParaRPr dirty="0" sz="2000" lang="en-US">
              <a:latin typeface="Aharoni" panose="02010803020104030203" pitchFamily="2" charset="-79"/>
              <a:cs typeface="Aharoni" panose="02010803020104030203" pitchFamily="2" charset="-79"/>
            </a:endParaRPr>
          </a:p>
          <a:p>
            <a:pPr indent="-305435" marL="305435"/>
            <a:r>
              <a:rPr b="1" dirty="0" sz="2000" lang="en-US">
                <a:latin typeface="Aharoni" panose="02010803020104030203" pitchFamily="2" charset="-79"/>
                <a:ea typeface="+mn-lt"/>
                <a:cs typeface="Aharoni" panose="02010803020104030203" pitchFamily="2" charset="-79"/>
              </a:rPr>
              <a:t>Future Scope</a:t>
            </a:r>
          </a:p>
          <a:p>
            <a:pPr indent="-305435" marL="305435"/>
            <a:r>
              <a:rPr b="1" dirty="0" sz="2000" lang="en-US">
                <a:latin typeface="Aharoni" panose="02010803020104030203" pitchFamily="2" charset="-79"/>
                <a:ea typeface="+mn-lt"/>
                <a:cs typeface="Aharoni" panose="02010803020104030203" pitchFamily="2" charset="-79"/>
              </a:rPr>
              <a:t>References</a:t>
            </a:r>
            <a:endParaRPr dirty="0" sz="2000" lang="en-US">
              <a:latin typeface="Aharoni" panose="02010803020104030203" pitchFamily="2" charset="-79"/>
              <a:cs typeface="Aharoni" panose="02010803020104030203" pitchFamily="2" charset="-79"/>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7" name="Rectangle 1"/>
          <p:cNvSpPr>
            <a:spLocks noGrp="1" noChangeArrowheads="1"/>
          </p:cNvSpPr>
          <p:nvPr>
            <p:ph idx="1"/>
          </p:nvPr>
        </p:nvSpPr>
        <p:spPr bwMode="auto">
          <a:xfrm>
            <a:off x="581192" y="1600655"/>
            <a:ext cx="10687671" cy="2217675"/>
          </a:xfrm>
          <a:prstGeom prst="rect"/>
          <a:noFill/>
          <a:ln>
            <a:noFill/>
          </a:ln>
          <a:effectLst/>
        </p:spPr>
        <p:txBody>
          <a:bodyPr anchor="ctr" anchorCtr="0" bIns="0" compatLnSpc="1" lIns="0" numCol="1" rIns="0" tIns="198375"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b="0" dirty="0" sz="2000" i="0" lang="en-US">
                <a:solidFill>
                  <a:srgbClr val="0D0D0D"/>
                </a:solidFill>
                <a:effectLst/>
                <a:latin typeface="Aharoni" panose="02010803020104030203" pitchFamily="2" charset="-79"/>
                <a:cs typeface="Aharoni" panose="02010803020104030203" pitchFamily="2" charset="-79"/>
              </a:rPr>
              <a:t>The Fandango movie rating system has been under scrutiny for potential discrepancies compared to other rating platforms like IMDb and Rotten Tomatoes. This project aims to analyze the extent of the rating differences and identify potential factors contributing to these disparities.</a:t>
            </a:r>
            <a:endParaRPr altLang="en-US" baseline="0" b="0" cap="none" dirty="0" sz="2000" i="0" kumimoji="0" lang="en-US" normalizeH="0" strike="noStrike" u="none">
              <a:ln>
                <a:noFill/>
              </a:ln>
              <a:solidFill>
                <a:schemeClr val="tx1"/>
              </a:solidFill>
              <a:effectLst/>
              <a:latin typeface="Aharoni" panose="02010803020104030203" pitchFamily="2" charset="-79"/>
              <a:cs typeface="Aharoni" panose="02010803020104030203" pitchFamily="2" charset="-79"/>
            </a:endParaRP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rgbClr val="000000"/>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599"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endParaRPr dirty="0" lang="en-IN"/>
          </a:p>
        </p:txBody>
      </p:sp>
      <p:sp>
        <p:nvSpPr>
          <p:cNvPr id="1048600" name="TextBox 2"/>
          <p:cNvSpPr txBox="1"/>
          <p:nvPr/>
        </p:nvSpPr>
        <p:spPr>
          <a:xfrm>
            <a:off x="832756" y="1951672"/>
            <a:ext cx="9960429" cy="1938992"/>
          </a:xfrm>
          <a:prstGeom prst="rect"/>
          <a:noFill/>
        </p:spPr>
        <p:txBody>
          <a:bodyPr rtlCol="0" wrap="square">
            <a:spAutoFit/>
          </a:bodyPr>
          <a:p>
            <a:r>
              <a:rPr dirty="0" sz="2000" lang="en-US">
                <a:latin typeface="Aharoni" panose="02010803020104030203" pitchFamily="2" charset="-79"/>
                <a:cs typeface="Aharoni" panose="02010803020104030203" pitchFamily="2" charset="-79"/>
              </a:rPr>
              <a:t>To address the problem statement of analyzing discrepancies in movie ratings between Fandango and other platforms like IMDb and Rotten Tomatoes, we propose the development of a comprehensive analysis system using Python. This system will enable us to collect, clean, and analyze movie ratings data from multiple sources, allowing for a thorough investigation into the accuracy and transparency of Fandango's rating system.</a:t>
            </a:r>
            <a:endParaRPr dirty="0" sz="2000" lang="en-IN">
              <a:latin typeface="Aharoni" panose="02010803020104030203" pitchFamily="2" charset="-79"/>
              <a:cs typeface="Aharoni" panose="02010803020104030203"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a:xfrm>
            <a:off x="466892" y="1092338"/>
            <a:ext cx="11029615" cy="4673324"/>
          </a:xfrm>
        </p:spPr>
        <p:txBody>
          <a:bodyPr/>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Objective Definition</a:t>
            </a:r>
            <a:r>
              <a:rPr b="0" dirty="0" sz="2000" i="0" lang="en-US">
                <a:solidFill>
                  <a:srgbClr val="0D0D0D"/>
                </a:solidFill>
                <a:effectLst/>
                <a:latin typeface="Aharoni" panose="02010803020104030203" pitchFamily="2" charset="-79"/>
                <a:cs typeface="Aharoni" panose="02010803020104030203" pitchFamily="2" charset="-79"/>
              </a:rPr>
              <a:t>: Clearly define project goals and objectives.</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Data Collection</a:t>
            </a:r>
            <a:r>
              <a:rPr b="0" dirty="0" sz="2000" i="0" lang="en-US">
                <a:solidFill>
                  <a:srgbClr val="0D0D0D"/>
                </a:solidFill>
                <a:effectLst/>
                <a:latin typeface="Aharoni" panose="02010803020104030203" pitchFamily="2" charset="-79"/>
                <a:cs typeface="Aharoni" panose="02010803020104030203" pitchFamily="2" charset="-79"/>
              </a:rPr>
              <a:t>: Gather movie rating data from Fandango and other sources.</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Data Preprocessing</a:t>
            </a:r>
            <a:r>
              <a:rPr b="0" dirty="0" sz="2000" i="0" lang="en-US">
                <a:solidFill>
                  <a:srgbClr val="0D0D0D"/>
                </a:solidFill>
                <a:effectLst/>
                <a:latin typeface="Aharoni" panose="02010803020104030203" pitchFamily="2" charset="-79"/>
                <a:cs typeface="Aharoni" panose="02010803020104030203" pitchFamily="2" charset="-79"/>
              </a:rPr>
              <a:t>: Clean and standardize the collected data.</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Exploratory Data Analysis (EDA)</a:t>
            </a:r>
            <a:r>
              <a:rPr b="0" dirty="0" sz="2000" i="0" lang="en-US">
                <a:solidFill>
                  <a:srgbClr val="0D0D0D"/>
                </a:solidFill>
                <a:effectLst/>
                <a:latin typeface="Aharoni" panose="02010803020104030203" pitchFamily="2" charset="-79"/>
                <a:cs typeface="Aharoni" panose="02010803020104030203" pitchFamily="2" charset="-79"/>
              </a:rPr>
              <a:t>: Explore data distribution and characteristics.</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Statistical Analysis</a:t>
            </a:r>
            <a:r>
              <a:rPr b="0" dirty="0" sz="2000" i="0" lang="en-US">
                <a:solidFill>
                  <a:srgbClr val="0D0D0D"/>
                </a:solidFill>
                <a:effectLst/>
                <a:latin typeface="Aharoni" panose="02010803020104030203" pitchFamily="2" charset="-79"/>
                <a:cs typeface="Aharoni" panose="02010803020104030203" pitchFamily="2" charset="-79"/>
              </a:rPr>
              <a:t>: Compare Fandango's ratings with other sources statistically.</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Time Series Analysis</a:t>
            </a:r>
            <a:r>
              <a:rPr b="0" dirty="0" sz="2000" i="0" lang="en-US">
                <a:solidFill>
                  <a:srgbClr val="0D0D0D"/>
                </a:solidFill>
                <a:effectLst/>
                <a:latin typeface="Aharoni" panose="02010803020104030203" pitchFamily="2" charset="-79"/>
                <a:cs typeface="Aharoni" panose="02010803020104030203" pitchFamily="2" charset="-79"/>
              </a:rPr>
              <a:t>: Analyze changes in Fandango's rating display practices over time.</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Sentiment Analysis</a:t>
            </a:r>
            <a:r>
              <a:rPr b="0" dirty="0" sz="2000" i="0" lang="en-US">
                <a:solidFill>
                  <a:srgbClr val="0D0D0D"/>
                </a:solidFill>
                <a:effectLst/>
                <a:latin typeface="Aharoni" panose="02010803020104030203" pitchFamily="2" charset="-79"/>
                <a:cs typeface="Aharoni" panose="02010803020104030203" pitchFamily="2" charset="-79"/>
              </a:rPr>
              <a:t>: Evaluate user sentiment towards Fandango's ratings.</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Insights and Recommendations</a:t>
            </a:r>
            <a:r>
              <a:rPr b="0" dirty="0" sz="2000" i="0" lang="en-US">
                <a:solidFill>
                  <a:srgbClr val="0D0D0D"/>
                </a:solidFill>
                <a:effectLst/>
                <a:latin typeface="Aharoni" panose="02010803020104030203" pitchFamily="2" charset="-79"/>
                <a:cs typeface="Aharoni" panose="02010803020104030203" pitchFamily="2" charset="-79"/>
              </a:rPr>
              <a:t>: Summarize findings and provide actionable insights.</a:t>
            </a: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dirty="0" sz="4400" lang="en-US">
                <a:solidFill>
                  <a:schemeClr val="accent1"/>
                </a:solidFill>
                <a:latin typeface="Arial" panose="020B0604020202020204"/>
                <a:ea typeface="+mj-lt"/>
                <a:cs typeface="Arial" panose="020B0604020202020204"/>
              </a:rPr>
              <a:t>Algorithm &amp; Deployment</a:t>
            </a:r>
            <a:endParaRPr dirty="0" lang="en-US"/>
          </a:p>
        </p:txBody>
      </p:sp>
      <p:sp>
        <p:nvSpPr>
          <p:cNvPr id="1048604" name="Content Placeholder 1"/>
          <p:cNvSpPr>
            <a:spLocks noGrp="1"/>
          </p:cNvSpPr>
          <p:nvPr>
            <p:ph idx="1"/>
          </p:nvPr>
        </p:nvSpPr>
        <p:spPr>
          <a:xfrm>
            <a:off x="581192" y="1482520"/>
            <a:ext cx="11029615" cy="4673324"/>
          </a:xfrm>
        </p:spPr>
        <p:txBody>
          <a:bodyPr>
            <a:normAutofit fontScale="76471" lnSpcReduction="20000"/>
          </a:bodyPr>
          <a:p>
            <a:pPr algn="l">
              <a:buFont typeface="Arial" panose="020B0604020202020204" pitchFamily="34" charset="0"/>
              <a:buChar char="•"/>
            </a:pPr>
            <a:r>
              <a:rPr b="1" dirty="0" sz="2900" i="0" lang="en-IN">
                <a:solidFill>
                  <a:srgbClr val="0D0D0D"/>
                </a:solidFill>
                <a:effectLst/>
                <a:latin typeface="Aharoni" panose="02010803020104030203" pitchFamily="2" charset="-79"/>
                <a:cs typeface="Aharoni" panose="02010803020104030203" pitchFamily="2" charset="-79"/>
              </a:rPr>
              <a:t>Algorithm</a:t>
            </a:r>
            <a:r>
              <a:rPr b="0" dirty="0" sz="2900" i="0" lang="en-IN">
                <a:solidFill>
                  <a:srgbClr val="0D0D0D"/>
                </a:solidFill>
                <a:effectLst/>
                <a:latin typeface="Aharoni" panose="02010803020104030203" pitchFamily="2" charset="-79"/>
                <a:cs typeface="Aharoni" panose="02010803020104030203" pitchFamily="2" charset="-79"/>
              </a:rPr>
              <a:t>:</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Utilize statistical methods like hypothesis testing or regression analysis to compare Fandango's ratings with those from other sources.</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For sentiment analysis, employ natural language processing (NLP) algorithms such as sentiment analysis using machine learning models like Naive Bayes, Support Vector Machines (SVM), or Recurrent Neural Networks (RNNs).</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Consider time series analysis algorithms like ARIMA or LSTM for examining temporal changes in Fandango's rating practices.</a:t>
            </a:r>
          </a:p>
          <a:p>
            <a:pPr algn="l">
              <a:buFont typeface="Arial" panose="020B0604020202020204" pitchFamily="34" charset="0"/>
              <a:buChar char="•"/>
            </a:pPr>
            <a:r>
              <a:rPr b="1" dirty="0" sz="2900" i="0" lang="en-IN">
                <a:solidFill>
                  <a:srgbClr val="0D0D0D"/>
                </a:solidFill>
                <a:effectLst/>
                <a:latin typeface="Aharoni" panose="02010803020104030203" pitchFamily="2" charset="-79"/>
                <a:cs typeface="Aharoni" panose="02010803020104030203" pitchFamily="2" charset="-79"/>
              </a:rPr>
              <a:t>Deployment</a:t>
            </a:r>
            <a:r>
              <a:rPr b="0" dirty="0" sz="2900" i="0" lang="en-IN">
                <a:solidFill>
                  <a:srgbClr val="0D0D0D"/>
                </a:solidFill>
                <a:effectLst/>
                <a:latin typeface="Aharoni" panose="02010803020104030203" pitchFamily="2" charset="-79"/>
                <a:cs typeface="Aharoni" panose="02010803020104030203" pitchFamily="2" charset="-79"/>
              </a:rPr>
              <a:t>:</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Develop the analysis using Python and relevant libraries such as Pandas, NumPy, Scikit-learn, and NLTK .</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Host the project on a cloud platform like AWS, Google Cloud Platform, or Microsoft Azure.</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Visualize results using libraries like Matplotlib, Seaborn, or </a:t>
            </a:r>
            <a:r>
              <a:rPr b="0" dirty="0" sz="2900" i="0" lang="en-IN" err="1">
                <a:solidFill>
                  <a:srgbClr val="0D0D0D"/>
                </a:solidFill>
                <a:effectLst/>
                <a:latin typeface="Aharoni" panose="02010803020104030203" pitchFamily="2" charset="-79"/>
                <a:cs typeface="Aharoni" panose="02010803020104030203" pitchFamily="2" charset="-79"/>
              </a:rPr>
              <a:t>Plotly</a:t>
            </a:r>
            <a:r>
              <a:rPr b="0" dirty="0" sz="2900" i="0" lang="en-IN">
                <a:solidFill>
                  <a:srgbClr val="0D0D0D"/>
                </a:solidFill>
                <a:effectLst/>
                <a:latin typeface="Aharoni" panose="02010803020104030203" pitchFamily="2" charset="-79"/>
                <a:cs typeface="Aharoni" panose="02010803020104030203" pitchFamily="2" charset="-79"/>
              </a:rPr>
              <a:t> for easy interpretation</a:t>
            </a: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Result</a:t>
            </a:r>
            <a:endParaRPr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424544" y="1518558"/>
            <a:ext cx="3494314" cy="1910442"/>
          </a:xfrm>
        </p:spPr>
      </p:pic>
      <p:pic>
        <p:nvPicPr>
          <p:cNvPr id="2097154" name="Picture 6"/>
          <p:cNvPicPr>
            <a:picLocks noChangeAspect="1"/>
          </p:cNvPicPr>
          <p:nvPr/>
        </p:nvPicPr>
        <p:blipFill>
          <a:blip xmlns:r="http://schemas.openxmlformats.org/officeDocument/2006/relationships" r:embed="rId2"/>
          <a:stretch>
            <a:fillRect/>
          </a:stretch>
        </p:blipFill>
        <p:spPr>
          <a:xfrm>
            <a:off x="4523015" y="1518558"/>
            <a:ext cx="3750129" cy="1910442"/>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8670471" y="1518559"/>
            <a:ext cx="3298372" cy="1910442"/>
          </a:xfrm>
          <a:prstGeom prst="rect"/>
        </p:spPr>
      </p:pic>
      <p:pic>
        <p:nvPicPr>
          <p:cNvPr id="2097156" name="Picture 10"/>
          <p:cNvPicPr>
            <a:picLocks noChangeAspect="1"/>
          </p:cNvPicPr>
          <p:nvPr/>
        </p:nvPicPr>
        <p:blipFill>
          <a:blip xmlns:r="http://schemas.openxmlformats.org/officeDocument/2006/relationships" r:embed="rId4"/>
          <a:stretch>
            <a:fillRect/>
          </a:stretch>
        </p:blipFill>
        <p:spPr>
          <a:xfrm>
            <a:off x="424545" y="4367479"/>
            <a:ext cx="3494313" cy="1910442"/>
          </a:xfrm>
          <a:prstGeom prst="rect"/>
        </p:spPr>
      </p:pic>
      <p:pic>
        <p:nvPicPr>
          <p:cNvPr id="2097157" name="Picture 12"/>
          <p:cNvPicPr>
            <a:picLocks noChangeAspect="1"/>
          </p:cNvPicPr>
          <p:nvPr/>
        </p:nvPicPr>
        <p:blipFill>
          <a:blip xmlns:r="http://schemas.openxmlformats.org/officeDocument/2006/relationships" r:embed="rId5"/>
          <a:stretch>
            <a:fillRect/>
          </a:stretch>
        </p:blipFill>
        <p:spPr>
          <a:xfrm>
            <a:off x="4523015" y="4367478"/>
            <a:ext cx="3750129" cy="1910442"/>
          </a:xfrm>
          <a:prstGeom prst="rect"/>
        </p:spPr>
      </p:pic>
      <p:pic>
        <p:nvPicPr>
          <p:cNvPr id="2097158" name="Picture 14"/>
          <p:cNvPicPr>
            <a:picLocks noChangeAspect="1"/>
          </p:cNvPicPr>
          <p:nvPr/>
        </p:nvPicPr>
        <p:blipFill>
          <a:blip xmlns:r="http://schemas.openxmlformats.org/officeDocument/2006/relationships" r:embed="rId6"/>
          <a:stretch>
            <a:fillRect/>
          </a:stretch>
        </p:blipFill>
        <p:spPr>
          <a:xfrm>
            <a:off x="8670471" y="4367478"/>
            <a:ext cx="3298372" cy="191044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07" name="Rectangle 1"/>
          <p:cNvSpPr>
            <a:spLocks noGrp="1" noChangeArrowheads="1"/>
          </p:cNvSpPr>
          <p:nvPr>
            <p:ph idx="1"/>
          </p:nvPr>
        </p:nvSpPr>
        <p:spPr bwMode="auto">
          <a:xfrm>
            <a:off x="581192" y="3177023"/>
            <a:ext cx="184731" cy="923330"/>
          </a:xfrm>
          <a:prstGeom prst="rect"/>
          <a:noFill/>
          <a:ln>
            <a:noFill/>
          </a:ln>
          <a:effectLst/>
        </p:spPr>
        <p:txBody>
          <a:bodyPr anchor="ctr" anchorCtr="0" bIns="45720" compatLnSpc="1" lIns="91440" numCol="1" rIns="91440" tIns="45720" vert="horz" wrap="non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rgbClr val="000000"/>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08" name="Rectangle 2"/>
          <p:cNvSpPr>
            <a:spLocks noChangeArrowheads="1"/>
          </p:cNvSpPr>
          <p:nvPr/>
        </p:nvSpPr>
        <p:spPr bwMode="auto">
          <a:xfrm>
            <a:off x="3014133" y="4358901"/>
            <a:ext cx="184731" cy="646331"/>
          </a:xfrm>
          <a:prstGeom prst="rect"/>
          <a:noFill/>
          <a:ln>
            <a:noFill/>
          </a:ln>
          <a:effectLst/>
        </p:spPr>
        <p:txBody>
          <a:bodyPr anchor="ctr" anchorCtr="0" bIns="45720" compatLnSpc="1" lIns="91440" numCol="1" rIns="91440" tIns="45720" vert="horz" wrap="non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rgbClr val="000000"/>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09" name="TextBox 1"/>
          <p:cNvSpPr txBox="1"/>
          <p:nvPr/>
        </p:nvSpPr>
        <p:spPr>
          <a:xfrm>
            <a:off x="765923" y="2220686"/>
            <a:ext cx="9896633" cy="2215991"/>
          </a:xfrm>
          <a:prstGeom prst="rect"/>
          <a:noFill/>
        </p:spPr>
        <p:txBody>
          <a:bodyPr rtlCol="0" wrap="square">
            <a:spAutoFit/>
          </a:bodyPr>
          <a:p>
            <a:pPr algn="l">
              <a:buFont typeface="+mj-lt"/>
              <a:buAutoNum type="arabicPeriod"/>
            </a:pPr>
            <a:r>
              <a:rPr b="0" dirty="0" sz="2000" i="0" lang="en-US">
                <a:solidFill>
                  <a:srgbClr val="0D0D0D"/>
                </a:solidFill>
                <a:effectLst/>
                <a:latin typeface="Aharoni" panose="02010803020104030203" pitchFamily="2" charset="-79"/>
                <a:cs typeface="Aharoni" panose="02010803020104030203" pitchFamily="2" charset="-79"/>
              </a:rPr>
              <a:t>Summarize the main findings of the analysis and discuss the implications for moviegoers and the movie industry.</a:t>
            </a:r>
          </a:p>
          <a:p>
            <a:pPr algn="l">
              <a:buFont typeface="+mj-lt"/>
              <a:buAutoNum type="arabicPeriod"/>
            </a:pPr>
            <a:r>
              <a:rPr b="0" dirty="0" sz="2000" i="0" lang="en-US">
                <a:solidFill>
                  <a:srgbClr val="0D0D0D"/>
                </a:solidFill>
                <a:effectLst/>
                <a:latin typeface="Aharoni" panose="02010803020104030203" pitchFamily="2" charset="-79"/>
                <a:cs typeface="Aharoni" panose="02010803020104030203" pitchFamily="2" charset="-79"/>
              </a:rPr>
              <a:t>Reflect on the potential reasons behind the rating discrepancies and their impact on consumer decision-making.</a:t>
            </a:r>
          </a:p>
          <a:p>
            <a:pPr algn="l">
              <a:buFont typeface="+mj-lt"/>
              <a:buAutoNum type="arabicPeriod"/>
            </a:pPr>
            <a:r>
              <a:rPr b="0" dirty="0" sz="2000" i="0" lang="en-US">
                <a:solidFill>
                  <a:srgbClr val="0D0D0D"/>
                </a:solidFill>
                <a:effectLst/>
                <a:latin typeface="Aharoni" panose="02010803020104030203" pitchFamily="2" charset="-79"/>
                <a:cs typeface="Aharoni" panose="02010803020104030203" pitchFamily="2" charset="-79"/>
              </a:rPr>
              <a:t>Highlight the importance of transparency and accuracy in movie rating systems.</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Content Placeholder 2"/>
          <p:cNvSpPr>
            <a:spLocks noGrp="1"/>
          </p:cNvSpPr>
          <p:nvPr>
            <p:ph idx="1"/>
          </p:nvPr>
        </p:nvSpPr>
        <p:spPr>
          <a:xfrm>
            <a:off x="581192" y="1665514"/>
            <a:ext cx="11029615" cy="4309836"/>
          </a:xfrm>
        </p:spPr>
        <p:txBody>
          <a:bodyPr/>
          <a:p>
            <a:pPr indent="0" marL="0">
              <a:buNone/>
            </a:pPr>
            <a:endParaRPr b="1" dirty="0" sz="2000" lang="en-US"/>
          </a:p>
          <a:p>
            <a:pPr indent="-305435" marL="305435"/>
            <a:endParaRPr dirty="0" lang="en-US"/>
          </a:p>
        </p:txBody>
      </p:sp>
      <p:sp>
        <p:nvSpPr>
          <p:cNvPr id="1048614"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p>
        </p:txBody>
      </p:sp>
      <p:sp>
        <p:nvSpPr>
          <p:cNvPr id="1048615" name="TextBox 3"/>
          <p:cNvSpPr txBox="1"/>
          <p:nvPr/>
        </p:nvSpPr>
        <p:spPr>
          <a:xfrm>
            <a:off x="698956" y="2352222"/>
            <a:ext cx="9130845" cy="2215991"/>
          </a:xfrm>
          <a:prstGeom prst="rect"/>
          <a:noFill/>
        </p:spPr>
        <p:txBody>
          <a:bodyPr rtlCol="0" wrap="square">
            <a:spAutoFit/>
          </a:bodyPr>
          <a:p>
            <a:pPr algn="l"/>
            <a:r>
              <a:rPr b="0" dirty="0" sz="2000" i="0" lang="en-US">
                <a:solidFill>
                  <a:srgbClr val="0D0D0D"/>
                </a:solidFill>
                <a:effectLst/>
                <a:latin typeface="Aharoni" panose="02010803020104030203" pitchFamily="2" charset="-79"/>
                <a:cs typeface="Aharoni" panose="02010803020104030203" pitchFamily="2" charset="-79"/>
              </a:rPr>
              <a:t>Explore additional factors that may contribute to rating differences, such as genre, release date, and promotional tactics.</a:t>
            </a:r>
          </a:p>
          <a:p>
            <a:pPr algn="l">
              <a:buFont typeface="+mj-lt"/>
              <a:buAutoNum type="arabicPeriod"/>
            </a:pPr>
            <a:r>
              <a:rPr b="0" dirty="0" sz="2000" i="0" lang="en-US">
                <a:solidFill>
                  <a:srgbClr val="0D0D0D"/>
                </a:solidFill>
                <a:effectLst/>
                <a:latin typeface="Aharoni" panose="02010803020104030203" pitchFamily="2" charset="-79"/>
                <a:cs typeface="Aharoni" panose="02010803020104030203" pitchFamily="2" charset="-79"/>
              </a:rPr>
              <a:t>Conduct sentiment analysis on user reviews to gain deeper insights into audience perceptions of movie ratings.</a:t>
            </a:r>
          </a:p>
          <a:p>
            <a:pPr algn="l">
              <a:buFont typeface="+mj-lt"/>
              <a:buAutoNum type="arabicPeriod"/>
            </a:pPr>
            <a:r>
              <a:rPr b="0" dirty="0" sz="2000" i="0" lang="en-US">
                <a:solidFill>
                  <a:srgbClr val="0D0D0D"/>
                </a:solidFill>
                <a:effectLst/>
                <a:latin typeface="Aharoni" panose="02010803020104030203" pitchFamily="2" charset="-79"/>
                <a:cs typeface="Aharoni" panose="02010803020104030203" pitchFamily="2" charset="-79"/>
              </a:rPr>
              <a:t>Investigate potential improvements to Fandango's rating system to enhance accuracy and credibility.</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Fandango Movie Rating Discrepancy Analysis using Python</dc:title>
  <dc:creator>Muruga Dharani</dc:creator>
  <cp:lastModifiedBy>Shanmuga Priya.M</cp:lastModifiedBy>
  <dcterms:created xsi:type="dcterms:W3CDTF">2024-04-03T03:51:24Z</dcterms:created>
  <dcterms:modified xsi:type="dcterms:W3CDTF">2024-04-05T04:04:33Z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5ebbf98fd25c421c87334165fbefea0a</vt:lpwstr>
  </property>
  <property fmtid="{D5CDD505-2E9C-101B-9397-08002B2CF9AE}" pid="4" name="KSOProductBuildVer">
    <vt:lpwstr>1033-12.2.0.13489</vt:lpwstr>
  </property>
</Properties>
</file>