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ocuments\employee_data_with_pivot_chart%20THANGARAJ.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pivotSource>
    <c:name>[employee_data_with_pivot_chart THANGARAJ.xlsx]Sheet1!PivotTable1</c:name>
    <c:fmtId val="7"/>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pivotFmt>
      <c:pivotFmt>
        <c:idx val="6"/>
      </c:pivotFmt>
      <c:pivotFmt>
        <c:idx val="7"/>
      </c:pivotFmt>
      <c:pivotFmt>
        <c:idx val="8"/>
      </c:pivotFmt>
      <c:pivotFmt>
        <c:idx val="9"/>
      </c:pivotFmt>
      <c:pivotFmt>
        <c:idx val="10"/>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s>
    <c:plotArea>
      <c:layout>
        <c:manualLayout>
          <c:layoutTarget val="inner"/>
          <c:xMode val="edge"/>
          <c:yMode val="edge"/>
          <c:x val="6.0879835672714822E-2"/>
          <c:y val="3.2628615876277661E-2"/>
          <c:w val="0.78770891903092488"/>
          <c:h val="0.91014805401472598"/>
        </c:manualLayout>
      </c:layout>
      <c:barChart>
        <c:barDir val="col"/>
        <c:grouping val="clustered"/>
        <c:varyColors val="0"/>
        <c:ser>
          <c:idx val="0"/>
          <c:order val="0"/>
          <c:tx>
            <c:strRef>
              <c:f>Sheet1!$B$3:$B$4</c:f>
              <c:strCache>
                <c:ptCount val="1"/>
                <c:pt idx="0">
                  <c:v>VERY 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ser>
        <c:ser>
          <c:idx val="1"/>
          <c:order val="1"/>
          <c:tx>
            <c:strRef>
              <c:f>Sheet1!$C$3:$C$4</c:f>
              <c:strCache>
                <c:ptCount val="1"/>
                <c:pt idx="0">
                  <c:v>POOR</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Sheet1!$E$3:$E$4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4"/>
          <c:order val="4"/>
          <c:tx>
            <c:strRef>
              <c:f>Sheet1!$F$3:$F$4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150"/>
        <c:axId val="43175424"/>
        <c:axId val="42951808"/>
      </c:barChart>
      <c:catAx>
        <c:axId val="43175424"/>
        <c:scaling>
          <c:orientation val="minMax"/>
        </c:scaling>
        <c:delete val="0"/>
        <c:axPos val="b"/>
        <c:majorTickMark val="out"/>
        <c:minorTickMark val="none"/>
        <c:tickLblPos val="nextTo"/>
        <c:crossAx val="42951808"/>
        <c:crosses val="autoZero"/>
        <c:auto val="1"/>
        <c:lblAlgn val="ctr"/>
        <c:lblOffset val="100"/>
        <c:noMultiLvlLbl val="0"/>
      </c:catAx>
      <c:valAx>
        <c:axId val="42951808"/>
        <c:scaling>
          <c:orientation val="minMax"/>
        </c:scaling>
        <c:delete val="0"/>
        <c:axPos val="l"/>
        <c:majorGridlines/>
        <c:numFmt formatCode="General" sourceLinked="1"/>
        <c:majorTickMark val="out"/>
        <c:minorTickMark val="none"/>
        <c:tickLblPos val="nextTo"/>
        <c:crossAx val="43175424"/>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_rels/data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Analysers</a:t>
          </a:r>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US"/>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US"/>
        </a:p>
      </dgm:t>
    </dgm:pt>
    <dgm:pt modelId="{167E1891-99AD-4EC8-88DC-85D2AAF94E02}" type="pres">
      <dgm:prSet presAssocID="{EDD9A223-2F0A-4413-BE34-FD859981F300}" presName="parentRect" presStyleLbl="alignNode1" presStyleIdx="0" presStyleCnt="12"/>
      <dgm:spPr/>
      <dgm:t>
        <a:bodyPr/>
        <a:lstStyle/>
        <a:p>
          <a:endParaRPr lang="en-US"/>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US"/>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US"/>
        </a:p>
      </dgm:t>
    </dgm:pt>
    <dgm:pt modelId="{1F515479-34B3-44DC-A4DA-5237A6289477}" type="pres">
      <dgm:prSet presAssocID="{443443C1-AEFD-45E3-A64E-2A39AD47760D}" presName="parentRect" presStyleLbl="alignNode1" presStyleIdx="1" presStyleCnt="12"/>
      <dgm:spPr/>
      <dgm:t>
        <a:bodyPr/>
        <a:lstStyle/>
        <a:p>
          <a:endParaRPr lang="en-US"/>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US"/>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US"/>
        </a:p>
      </dgm:t>
    </dgm:pt>
    <dgm:pt modelId="{4768535A-1C31-4E71-92F3-0E3BCD20D0BB}" type="pres">
      <dgm:prSet presAssocID="{7AE8DD64-F174-4670-A02C-8CF5B406F09C}" presName="parentRect" presStyleLbl="alignNode1" presStyleIdx="2" presStyleCnt="12"/>
      <dgm:spPr/>
      <dgm:t>
        <a:bodyPr/>
        <a:lstStyle/>
        <a:p>
          <a:endParaRPr lang="en-US"/>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US"/>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US"/>
        </a:p>
      </dgm:t>
    </dgm:pt>
    <dgm:pt modelId="{52A9D9C1-3D89-448E-97D6-4790B26C3C96}" type="pres">
      <dgm:prSet presAssocID="{B1F729F8-9083-4658-AF2B-EBF196F935E6}" presName="parentRect" presStyleLbl="alignNode1" presStyleIdx="3" presStyleCnt="12"/>
      <dgm:spPr/>
      <dgm:t>
        <a:bodyPr/>
        <a:lstStyle/>
        <a:p>
          <a:endParaRPr lang="en-US"/>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US"/>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US"/>
        </a:p>
      </dgm:t>
    </dgm:pt>
    <dgm:pt modelId="{83859383-BC55-4FB4-98A1-F7305767DE8C}" type="pres">
      <dgm:prSet presAssocID="{8B2495A1-93C1-4D89-B746-4B6D16D7E599}" presName="parentRect" presStyleLbl="alignNode1" presStyleIdx="4" presStyleCnt="12"/>
      <dgm:spPr/>
      <dgm:t>
        <a:bodyPr/>
        <a:lstStyle/>
        <a:p>
          <a:endParaRPr lang="en-US"/>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US"/>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US"/>
        </a:p>
      </dgm:t>
    </dgm:pt>
    <dgm:pt modelId="{72145CED-2BE1-42F8-9EFE-E4A666FF3023}" type="pres">
      <dgm:prSet presAssocID="{E89D1E16-7183-4B5E-AB59-988E72EBF273}" presName="parentRect" presStyleLbl="alignNode1" presStyleIdx="5" presStyleCnt="12"/>
      <dgm:spPr/>
      <dgm:t>
        <a:bodyPr/>
        <a:lstStyle/>
        <a:p>
          <a:endParaRPr lang="en-US"/>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US"/>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US"/>
        </a:p>
      </dgm:t>
    </dgm:pt>
    <dgm:pt modelId="{89B5095E-64F3-4CB5-8FAB-5885DD112FF6}" type="pres">
      <dgm:prSet presAssocID="{A0FF39A3-B3D8-464A-8FC9-8A27A1AA1FB3}" presName="parentRect" presStyleLbl="alignNode1" presStyleIdx="6" presStyleCnt="12"/>
      <dgm:spPr/>
      <dgm:t>
        <a:bodyPr/>
        <a:lstStyle/>
        <a:p>
          <a:endParaRPr lang="en-US"/>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US"/>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US"/>
        </a:p>
      </dgm:t>
    </dgm:pt>
    <dgm:pt modelId="{C9416A6F-CA96-45C2-83C7-833379E86DED}" type="pres">
      <dgm:prSet presAssocID="{B454D548-C211-4D0D-85C9-31B806A7ABDA}" presName="parentRect" presStyleLbl="alignNode1" presStyleIdx="7" presStyleCnt="12"/>
      <dgm:spPr/>
      <dgm:t>
        <a:bodyPr/>
        <a:lstStyle/>
        <a:p>
          <a:endParaRPr lang="en-US"/>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US"/>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US"/>
        </a:p>
      </dgm:t>
    </dgm:pt>
    <dgm:pt modelId="{0CB9F858-7C9A-490D-B659-433A844F3E1E}" type="pres">
      <dgm:prSet presAssocID="{4E5F6D89-8451-4B31-9143-4FDED5FFA6C3}" presName="parentRect" presStyleLbl="alignNode1" presStyleIdx="8" presStyleCnt="12"/>
      <dgm:spPr/>
      <dgm:t>
        <a:bodyPr/>
        <a:lstStyle/>
        <a:p>
          <a:endParaRPr lang="en-US"/>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US"/>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US"/>
        </a:p>
      </dgm:t>
    </dgm:pt>
    <dgm:pt modelId="{6D88DA7D-5E2D-4ABB-8688-E5E37EA8F27A}" type="pres">
      <dgm:prSet presAssocID="{3BCA344F-0010-41D2-AC77-B6234E856C04}" presName="parentRect" presStyleLbl="alignNode1" presStyleIdx="9" presStyleCnt="12"/>
      <dgm:spPr/>
      <dgm:t>
        <a:bodyPr/>
        <a:lstStyle/>
        <a:p>
          <a:endParaRPr lang="en-US"/>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US"/>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US"/>
        </a:p>
      </dgm:t>
    </dgm:pt>
    <dgm:pt modelId="{9D7C14D5-385C-4206-A987-772372B366A2}" type="pres">
      <dgm:prSet presAssocID="{7DCA8C9B-D974-455B-8204-12CD80D25753}" presName="parentRect" presStyleLbl="alignNode1" presStyleIdx="10" presStyleCnt="12"/>
      <dgm:spPr/>
      <dgm:t>
        <a:bodyPr/>
        <a:lstStyle/>
        <a:p>
          <a:endParaRPr lang="en-US"/>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US"/>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US"/>
        </a:p>
      </dgm:t>
    </dgm:pt>
    <dgm:pt modelId="{0807833F-DF35-4C69-BD78-81F4E36B9035}" type="pres">
      <dgm:prSet presAssocID="{5AFCABF3-D1DE-4130-B607-BF7E07067913}" presName="parentRect" presStyleLbl="alignNode1" presStyleIdx="11" presStyleCnt="12"/>
      <dgm:spPr/>
      <dgm:t>
        <a:bodyPr/>
        <a:lstStyle/>
        <a:p>
          <a:endParaRPr lang="en-US"/>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Data Analysers</a:t>
          </a:r>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lvl="0" algn="l" defTabSz="488950">
            <a:lnSpc>
              <a:spcPct val="90000"/>
            </a:lnSpc>
            <a:spcBef>
              <a:spcPct val="0"/>
            </a:spcBef>
            <a:spcAft>
              <a:spcPct val="35000"/>
            </a:spcAft>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143000" y="2808744"/>
            <a:ext cx="8924926" cy="2677656"/>
          </a:xfrm>
          <a:prstGeom prst="rect">
            <a:avLst/>
          </a:prstGeom>
          <a:noFill/>
        </p:spPr>
        <p:txBody>
          <a:bodyPr wrap="square" rtlCol="0">
            <a:spAutoFit/>
          </a:bodyPr>
          <a:lstStyle/>
          <a:p>
            <a:r>
              <a:rPr lang="en-US" sz="2400" b="1" dirty="0"/>
              <a:t>STUDENT NAME:</a:t>
            </a:r>
            <a:r>
              <a:rPr lang="en-US" sz="2400" dirty="0"/>
              <a:t> THANGARAJ J</a:t>
            </a:r>
          </a:p>
          <a:p>
            <a:r>
              <a:rPr lang="en-US" sz="2400" b="1" dirty="0"/>
              <a:t>ROLL NO: </a:t>
            </a:r>
            <a:r>
              <a:rPr lang="en-US" sz="2400" dirty="0"/>
              <a:t>D22BCOMGE093</a:t>
            </a:r>
          </a:p>
          <a:p>
            <a:r>
              <a:rPr lang="en-US" sz="2400" b="1" dirty="0"/>
              <a:t>REGISTER NUMBER: </a:t>
            </a:r>
            <a:r>
              <a:rPr lang="en-US" sz="2400" dirty="0"/>
              <a:t>312205556</a:t>
            </a:r>
          </a:p>
          <a:p>
            <a:r>
              <a:rPr lang="en-US" sz="2400" b="1" dirty="0"/>
              <a:t>NAAN MUDHALVAN ID:</a:t>
            </a:r>
            <a:r>
              <a:rPr lang="en-US" sz="2400" dirty="0"/>
              <a:t>1A228998E8D75FE8458452798B7F600E</a:t>
            </a:r>
          </a:p>
          <a:p>
            <a:r>
              <a:rPr lang="en-US" sz="2400" b="1" dirty="0"/>
              <a:t>DEPARTMENT: </a:t>
            </a:r>
            <a:r>
              <a:rPr lang="en-US" sz="2400" dirty="0"/>
              <a:t>B.COM </a:t>
            </a:r>
            <a:r>
              <a:rPr lang="en-US" sz="2400" dirty="0" smtClean="0"/>
              <a:t>(</a:t>
            </a:r>
            <a:r>
              <a:rPr lang="en-US" sz="2400" dirty="0" smtClean="0"/>
              <a:t>GENERAL</a:t>
            </a:r>
            <a:r>
              <a:rPr lang="en-US" sz="2400" dirty="0" smtClean="0"/>
              <a:t>)</a:t>
            </a:r>
            <a:endParaRPr lang="en-US" sz="2400" dirty="0"/>
          </a:p>
          <a:p>
            <a:r>
              <a:rPr lang="en-US" sz="2400" b="1" dirty="0"/>
              <a:t>COLLEGE:</a:t>
            </a:r>
            <a:r>
              <a:rPr lang="en-US" sz="2400" dirty="0"/>
              <a:t> SRI MUTHUKUMARAN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739775" y="2048845"/>
            <a:ext cx="817245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2533E895-62A2-4E74-9A60-310AD4131C39}"/>
              </a:ext>
            </a:extLst>
          </p:cNvPr>
          <p:cNvSpPr txBox="1"/>
          <p:nvPr/>
        </p:nvSpPr>
        <p:spPr>
          <a:xfrm>
            <a:off x="2533650" y="3429000"/>
            <a:ext cx="7143750"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analyse performance metrics (e.g., average scores, total hours worked). </a:t>
            </a:r>
            <a:r>
              <a:rPr lang="en-IN" sz="2800" i="1" dirty="0">
                <a:latin typeface="Times New Roman" panose="02020603050405020304" pitchFamily="18" charset="0"/>
                <a:cs typeface="Times New Roman" panose="02020603050405020304" pitchFamily="18" charset="0"/>
              </a:rPr>
              <a:t>Filters:</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1E403-7947-424E-E5D5-89986AB2298E}"/>
              </a:ext>
            </a:extLst>
          </p:cNvPr>
          <p:cNvSpPr>
            <a:spLocks noGrp="1"/>
          </p:cNvSpPr>
          <p:nvPr>
            <p:ph type="title"/>
          </p:nvPr>
        </p:nvSpPr>
        <p:spPr>
          <a:xfrm>
            <a:off x="755333" y="385444"/>
            <a:ext cx="2978468" cy="758190"/>
          </a:xfrm>
        </p:spPr>
        <p:txBody>
          <a:bodyPr/>
          <a:lstStyle/>
          <a:p>
            <a:r>
              <a:rPr lang="en-IN" u="sng" dirty="0" smtClean="0"/>
              <a:t>RESULTS:</a:t>
            </a:r>
            <a:endParaRPr lang="en-IN" u="sng" dirty="0"/>
          </a:p>
        </p:txBody>
      </p:sp>
      <p:sp>
        <p:nvSpPr>
          <p:cNvPr id="5" name="TextBox 4">
            <a:extLst>
              <a:ext uri="{FF2B5EF4-FFF2-40B4-BE49-F238E27FC236}">
                <a16:creationId xmlns:a16="http://schemas.microsoft.com/office/drawing/2014/main" xmlns="" id="{230ED085-AC30-B28D-B16F-1D3E3D2692D0}"/>
              </a:ext>
            </a:extLst>
          </p:cNvPr>
          <p:cNvSpPr txBox="1"/>
          <p:nvPr/>
        </p:nvSpPr>
        <p:spPr>
          <a:xfrm>
            <a:off x="4800600" y="990600"/>
            <a:ext cx="2019335" cy="523220"/>
          </a:xfrm>
          <a:prstGeom prst="rect">
            <a:avLst/>
          </a:prstGeom>
          <a:noFill/>
        </p:spPr>
        <p:txBody>
          <a:bodyPr wrap="none" rtlCol="0">
            <a:spAutoFit/>
          </a:bodyPr>
          <a:lstStyle/>
          <a:p>
            <a:r>
              <a:rPr lang="en-IN" sz="2800" u="sng" dirty="0"/>
              <a:t>PIVOT TABLE</a:t>
            </a:r>
          </a:p>
        </p:txBody>
      </p:sp>
      <p:graphicFrame>
        <p:nvGraphicFramePr>
          <p:cNvPr id="3" name="Table 2"/>
          <p:cNvGraphicFramePr>
            <a:graphicFrameLocks noGrp="1"/>
          </p:cNvGraphicFramePr>
          <p:nvPr>
            <p:extLst>
              <p:ext uri="{D42A27DB-BD31-4B8C-83A1-F6EECF244321}">
                <p14:modId xmlns:p14="http://schemas.microsoft.com/office/powerpoint/2010/main" val="1615608045"/>
              </p:ext>
            </p:extLst>
          </p:nvPr>
        </p:nvGraphicFramePr>
        <p:xfrm>
          <a:off x="1752600" y="1828799"/>
          <a:ext cx="7848599" cy="4419600"/>
        </p:xfrm>
        <a:graphic>
          <a:graphicData uri="http://schemas.openxmlformats.org/drawingml/2006/table">
            <a:tbl>
              <a:tblPr>
                <a:tableStyleId>{5C22544A-7EE6-4342-B048-85BDC9FD1C3A}</a:tableStyleId>
              </a:tblPr>
              <a:tblGrid>
                <a:gridCol w="1846730"/>
                <a:gridCol w="1552931"/>
                <a:gridCol w="690191"/>
                <a:gridCol w="839423"/>
                <a:gridCol w="764806"/>
                <a:gridCol w="1049279"/>
                <a:gridCol w="1105239"/>
              </a:tblGrid>
              <a:tr h="294640">
                <a:tc>
                  <a:txBody>
                    <a:bodyPr/>
                    <a:lstStyle/>
                    <a:p>
                      <a:pPr algn="l" fontAlgn="b"/>
                      <a:r>
                        <a:rPr lang="en-US" sz="1100" u="none" strike="noStrike" dirty="0">
                          <a:effectLst/>
                        </a:rPr>
                        <a:t>Gender Code</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(All)</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4640">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4640">
                <a:tc>
                  <a:txBody>
                    <a:bodyPr/>
                    <a:lstStyle/>
                    <a:p>
                      <a:pPr algn="l" fontAlgn="b"/>
                      <a:r>
                        <a:rPr lang="en-US" sz="1100" u="none" strike="noStrike">
                          <a:effectLst/>
                        </a:rPr>
                        <a:t>Count of First Name</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r>
              <a:tr h="294640">
                <a:tc>
                  <a:txBody>
                    <a:bodyPr/>
                    <a:lstStyle/>
                    <a:p>
                      <a:pPr algn="l" fontAlgn="b"/>
                      <a:r>
                        <a:rPr lang="en-US" sz="1100" u="none" strike="noStrike">
                          <a:effectLst/>
                        </a:rPr>
                        <a:t>Row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MEDIUM</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tr>
              <a:tr h="294640">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r>
              <a:tr h="294640">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145</a:t>
                      </a:r>
                      <a:endParaRPr lang="en-US" sz="1100" b="0" i="0" u="none" strike="noStrike">
                        <a:solidFill>
                          <a:srgbClr val="000000"/>
                        </a:solidFill>
                        <a:effectLst/>
                        <a:latin typeface="Calibri"/>
                      </a:endParaRPr>
                    </a:p>
                  </a:txBody>
                  <a:tcPr marL="9525" marR="9525" marT="9525" marB="0" anchor="b"/>
                </a:tc>
              </a:tr>
              <a:tr h="294640">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tr>
              <a:tr h="294640">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tr>
              <a:tr h="294640">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tr>
              <a:tr h="294640">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143</a:t>
                      </a:r>
                      <a:endParaRPr lang="en-US" sz="1100" b="0" i="0" u="none" strike="noStrike">
                        <a:solidFill>
                          <a:srgbClr val="000000"/>
                        </a:solidFill>
                        <a:effectLst/>
                        <a:latin typeface="Calibri"/>
                      </a:endParaRPr>
                    </a:p>
                  </a:txBody>
                  <a:tcPr marL="9525" marR="9525" marT="9525" marB="0" anchor="b"/>
                </a:tc>
              </a:tr>
              <a:tr h="294640">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tr>
              <a:tr h="294640">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167</a:t>
                      </a:r>
                      <a:endParaRPr lang="en-US" sz="1100" b="0" i="0" u="none" strike="noStrike">
                        <a:solidFill>
                          <a:srgbClr val="000000"/>
                        </a:solidFill>
                        <a:effectLst/>
                        <a:latin typeface="Calibri"/>
                      </a:endParaRPr>
                    </a:p>
                  </a:txBody>
                  <a:tcPr marL="9525" marR="9525" marT="9525" marB="0" anchor="b"/>
                </a:tc>
              </a:tr>
              <a:tr h="294640">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r>
              <a:tr h="294640">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156</a:t>
                      </a:r>
                      <a:endParaRPr lang="en-US" sz="1100" b="0" i="0" u="none" strike="noStrike">
                        <a:solidFill>
                          <a:srgbClr val="000000"/>
                        </a:solidFill>
                        <a:effectLst/>
                        <a:latin typeface="Calibri"/>
                      </a:endParaRPr>
                    </a:p>
                  </a:txBody>
                  <a:tcPr marL="9525" marR="9525" marT="9525" marB="0" anchor="b"/>
                </a:tc>
              </a:tr>
              <a:tr h="294640">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132</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266</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778</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220</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137</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dirty="0">
                          <a:effectLst/>
                        </a:rPr>
                        <a:t>1533</a:t>
                      </a:r>
                      <a:endParaRPr lang="en-US" sz="1100" b="1" i="0" u="none" strike="noStrike" dirty="0">
                        <a:solidFill>
                          <a:srgbClr val="FFFFFF"/>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07912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28601"/>
            <a:ext cx="2057400" cy="567463"/>
          </a:xfrm>
          <a:prstGeom prst="rect">
            <a:avLst/>
          </a:prstGeom>
        </p:spPr>
        <p:txBody>
          <a:bodyPr vert="horz" wrap="square" lIns="0" tIns="13335" rIns="0" bIns="0" rtlCol="0">
            <a:spAutoFit/>
          </a:bodyPr>
          <a:lstStyle/>
          <a:p>
            <a:pPr marL="12700">
              <a:lnSpc>
                <a:spcPct val="100000"/>
              </a:lnSpc>
              <a:spcBef>
                <a:spcPts val="105"/>
              </a:spcBef>
            </a:pPr>
            <a:r>
              <a:rPr sz="3600" u="sng" dirty="0" smtClean="0"/>
              <a:t>R</a:t>
            </a:r>
            <a:r>
              <a:rPr sz="3600" u="sng" spc="-40" dirty="0" smtClean="0"/>
              <a:t>E</a:t>
            </a:r>
            <a:r>
              <a:rPr sz="3600" u="sng" spc="15" dirty="0" smtClean="0"/>
              <a:t>S</a:t>
            </a:r>
            <a:r>
              <a:rPr sz="3600" u="sng" spc="-30" dirty="0" smtClean="0"/>
              <a:t>U</a:t>
            </a:r>
            <a:r>
              <a:rPr sz="3600" u="sng" spc="-405" dirty="0" smtClean="0"/>
              <a:t>L</a:t>
            </a:r>
            <a:r>
              <a:rPr sz="3600" u="sng" dirty="0" smtClean="0"/>
              <a:t>TS</a:t>
            </a:r>
            <a:r>
              <a:rPr lang="en-US" sz="3600" u="sng" dirty="0"/>
              <a:t>:</a:t>
            </a:r>
            <a:endParaRPr sz="36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166230613"/>
              </p:ext>
            </p:extLst>
          </p:nvPr>
        </p:nvGraphicFramePr>
        <p:xfrm>
          <a:off x="1219200" y="1391629"/>
          <a:ext cx="8763000" cy="504348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343400" y="611689"/>
            <a:ext cx="1752600" cy="461665"/>
          </a:xfrm>
          <a:prstGeom prst="rect">
            <a:avLst/>
          </a:prstGeom>
          <a:noFill/>
        </p:spPr>
        <p:txBody>
          <a:bodyPr wrap="square" rtlCol="0">
            <a:spAutoFit/>
          </a:bodyPr>
          <a:lstStyle/>
          <a:p>
            <a:r>
              <a:rPr lang="en-US" sz="2400" u="sng" dirty="0" smtClean="0"/>
              <a:t>BAR CHART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4893647"/>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767559" y="279185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304800" y="1905506"/>
            <a:ext cx="7945280"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Leading to better targeted training and support. Analysis allows for the employees to achieve.  It provides data for making promotions, raises and terminations . Regular feedback and recognition can increase employee motivations and satisfaction.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analyse,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958522288"/>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Find out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 Kaggle ”</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TotalTime>
  <Words>801</Words>
  <Application>Microsoft Office PowerPoint</Application>
  <PresentationFormat>Custom</PresentationFormat>
  <Paragraphs>189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RESULTS: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pc</cp:lastModifiedBy>
  <cp:revision>57</cp:revision>
  <dcterms:created xsi:type="dcterms:W3CDTF">2024-03-29T15:07:22Z</dcterms:created>
  <dcterms:modified xsi:type="dcterms:W3CDTF">2024-09-02T18:13:06Z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