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C9472F-FC1B-4829-B367-5CDBDEACCAD4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C62FEE-BB48-4F15-B694-15C1B9AAA8DB}">
      <dgm:prSet/>
      <dgm:spPr/>
      <dgm:t>
        <a:bodyPr/>
        <a:lstStyle/>
        <a:p>
          <a:r>
            <a:rPr lang="en-US" b="1" i="0" baseline="0" dirty="0"/>
            <a:t>Train Accuracy 0.7762</a:t>
          </a:r>
          <a:endParaRPr lang="en-US" dirty="0"/>
        </a:p>
      </dgm:t>
    </dgm:pt>
    <dgm:pt modelId="{0C538DFB-383D-4DD2-A7B8-EB87160B5FD0}" type="parTrans" cxnId="{FBE68BB6-A039-4067-B4DC-1D259688A641}">
      <dgm:prSet/>
      <dgm:spPr/>
      <dgm:t>
        <a:bodyPr/>
        <a:lstStyle/>
        <a:p>
          <a:endParaRPr lang="en-US"/>
        </a:p>
      </dgm:t>
    </dgm:pt>
    <dgm:pt modelId="{66F51DEE-E46C-4064-9EC3-8BDA3F4F42EB}" type="sibTrans" cxnId="{FBE68BB6-A039-4067-B4DC-1D259688A641}">
      <dgm:prSet/>
      <dgm:spPr/>
      <dgm:t>
        <a:bodyPr/>
        <a:lstStyle/>
        <a:p>
          <a:endParaRPr lang="en-US"/>
        </a:p>
      </dgm:t>
    </dgm:pt>
    <dgm:pt modelId="{07EE99FF-D778-4863-B0ED-520713741B4F}">
      <dgm:prSet/>
      <dgm:spPr/>
      <dgm:t>
        <a:bodyPr/>
        <a:lstStyle/>
        <a:p>
          <a:r>
            <a:rPr lang="en-US" b="1" dirty="0"/>
            <a:t>Test Accuracy 0.6098</a:t>
          </a:r>
          <a:endParaRPr lang="en-US" dirty="0"/>
        </a:p>
      </dgm:t>
    </dgm:pt>
    <dgm:pt modelId="{6751D515-CACF-42D5-82DB-EC0303DA75FF}" type="parTrans" cxnId="{7CDBC75B-4100-46FE-8A5D-8C90F3CA6450}">
      <dgm:prSet/>
      <dgm:spPr/>
      <dgm:t>
        <a:bodyPr/>
        <a:lstStyle/>
        <a:p>
          <a:endParaRPr lang="en-US"/>
        </a:p>
      </dgm:t>
    </dgm:pt>
    <dgm:pt modelId="{11579C39-B8AC-4001-81EF-EEA7C3A0EAB8}" type="sibTrans" cxnId="{7CDBC75B-4100-46FE-8A5D-8C90F3CA6450}">
      <dgm:prSet/>
      <dgm:spPr/>
      <dgm:t>
        <a:bodyPr/>
        <a:lstStyle/>
        <a:p>
          <a:endParaRPr lang="en-US"/>
        </a:p>
      </dgm:t>
    </dgm:pt>
    <dgm:pt modelId="{BDB2D89C-3DF5-4353-BFA1-028A2C246E09}" type="pres">
      <dgm:prSet presAssocID="{D4C9472F-FC1B-4829-B367-5CDBDEACCAD4}" presName="linear" presStyleCnt="0">
        <dgm:presLayoutVars>
          <dgm:animLvl val="lvl"/>
          <dgm:resizeHandles val="exact"/>
        </dgm:presLayoutVars>
      </dgm:prSet>
      <dgm:spPr/>
    </dgm:pt>
    <dgm:pt modelId="{6CD622DD-D0CD-4418-AD3A-5066DD85A736}" type="pres">
      <dgm:prSet presAssocID="{81C62FEE-BB48-4F15-B694-15C1B9AAA8D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092F332-833F-45A2-AEB7-D2A8C239D273}" type="pres">
      <dgm:prSet presAssocID="{66F51DEE-E46C-4064-9EC3-8BDA3F4F42EB}" presName="spacer" presStyleCnt="0"/>
      <dgm:spPr/>
    </dgm:pt>
    <dgm:pt modelId="{DB7757F9-D077-492E-9282-BB7DB8CD08A2}" type="pres">
      <dgm:prSet presAssocID="{07EE99FF-D778-4863-B0ED-520713741B4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694A125-7194-439A-B2B1-EFDE554D872F}" type="presOf" srcId="{81C62FEE-BB48-4F15-B694-15C1B9AAA8DB}" destId="{6CD622DD-D0CD-4418-AD3A-5066DD85A736}" srcOrd="0" destOrd="0" presId="urn:microsoft.com/office/officeart/2005/8/layout/vList2"/>
    <dgm:cxn modelId="{AA4DF92A-538C-43A2-8B26-9B1E975A7A04}" type="presOf" srcId="{D4C9472F-FC1B-4829-B367-5CDBDEACCAD4}" destId="{BDB2D89C-3DF5-4353-BFA1-028A2C246E09}" srcOrd="0" destOrd="0" presId="urn:microsoft.com/office/officeart/2005/8/layout/vList2"/>
    <dgm:cxn modelId="{7CDBC75B-4100-46FE-8A5D-8C90F3CA6450}" srcId="{D4C9472F-FC1B-4829-B367-5CDBDEACCAD4}" destId="{07EE99FF-D778-4863-B0ED-520713741B4F}" srcOrd="1" destOrd="0" parTransId="{6751D515-CACF-42D5-82DB-EC0303DA75FF}" sibTransId="{11579C39-B8AC-4001-81EF-EEA7C3A0EAB8}"/>
    <dgm:cxn modelId="{FBE68BB6-A039-4067-B4DC-1D259688A641}" srcId="{D4C9472F-FC1B-4829-B367-5CDBDEACCAD4}" destId="{81C62FEE-BB48-4F15-B694-15C1B9AAA8DB}" srcOrd="0" destOrd="0" parTransId="{0C538DFB-383D-4DD2-A7B8-EB87160B5FD0}" sibTransId="{66F51DEE-E46C-4064-9EC3-8BDA3F4F42EB}"/>
    <dgm:cxn modelId="{E99348E9-944E-4E13-B4BA-52BE6D0A1ED4}" type="presOf" srcId="{07EE99FF-D778-4863-B0ED-520713741B4F}" destId="{DB7757F9-D077-492E-9282-BB7DB8CD08A2}" srcOrd="0" destOrd="0" presId="urn:microsoft.com/office/officeart/2005/8/layout/vList2"/>
    <dgm:cxn modelId="{BDBEEF2E-794D-452D-85B8-F19810CE4D05}" type="presParOf" srcId="{BDB2D89C-3DF5-4353-BFA1-028A2C246E09}" destId="{6CD622DD-D0CD-4418-AD3A-5066DD85A736}" srcOrd="0" destOrd="0" presId="urn:microsoft.com/office/officeart/2005/8/layout/vList2"/>
    <dgm:cxn modelId="{1EA7CB11-20B2-43F3-B052-6CFC3B423624}" type="presParOf" srcId="{BDB2D89C-3DF5-4353-BFA1-028A2C246E09}" destId="{0092F332-833F-45A2-AEB7-D2A8C239D273}" srcOrd="1" destOrd="0" presId="urn:microsoft.com/office/officeart/2005/8/layout/vList2"/>
    <dgm:cxn modelId="{B420BCFE-7726-40E9-ACEC-565C76E5AFED}" type="presParOf" srcId="{BDB2D89C-3DF5-4353-BFA1-028A2C246E09}" destId="{DB7757F9-D077-492E-9282-BB7DB8CD08A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C9472F-FC1B-4829-B367-5CDBDEACCAD4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C62FEE-BB48-4F15-B694-15C1B9AAA8DB}">
      <dgm:prSet/>
      <dgm:spPr/>
      <dgm:t>
        <a:bodyPr/>
        <a:lstStyle/>
        <a:p>
          <a:r>
            <a:rPr lang="en-US" b="1" i="0" baseline="0" dirty="0"/>
            <a:t>Train Accuracy 0.8724</a:t>
          </a:r>
          <a:endParaRPr lang="en-US" dirty="0"/>
        </a:p>
      </dgm:t>
    </dgm:pt>
    <dgm:pt modelId="{0C538DFB-383D-4DD2-A7B8-EB87160B5FD0}" type="parTrans" cxnId="{FBE68BB6-A039-4067-B4DC-1D259688A641}">
      <dgm:prSet/>
      <dgm:spPr/>
      <dgm:t>
        <a:bodyPr/>
        <a:lstStyle/>
        <a:p>
          <a:endParaRPr lang="en-US"/>
        </a:p>
      </dgm:t>
    </dgm:pt>
    <dgm:pt modelId="{66F51DEE-E46C-4064-9EC3-8BDA3F4F42EB}" type="sibTrans" cxnId="{FBE68BB6-A039-4067-B4DC-1D259688A641}">
      <dgm:prSet/>
      <dgm:spPr/>
      <dgm:t>
        <a:bodyPr/>
        <a:lstStyle/>
        <a:p>
          <a:endParaRPr lang="en-US"/>
        </a:p>
      </dgm:t>
    </dgm:pt>
    <dgm:pt modelId="{07EE99FF-D778-4863-B0ED-520713741B4F}">
      <dgm:prSet/>
      <dgm:spPr/>
      <dgm:t>
        <a:bodyPr/>
        <a:lstStyle/>
        <a:p>
          <a:r>
            <a:rPr lang="en-US" b="1" dirty="0"/>
            <a:t>Test Accuracy 0.6423</a:t>
          </a:r>
          <a:endParaRPr lang="en-US" dirty="0"/>
        </a:p>
      </dgm:t>
    </dgm:pt>
    <dgm:pt modelId="{6751D515-CACF-42D5-82DB-EC0303DA75FF}" type="parTrans" cxnId="{7CDBC75B-4100-46FE-8A5D-8C90F3CA6450}">
      <dgm:prSet/>
      <dgm:spPr/>
      <dgm:t>
        <a:bodyPr/>
        <a:lstStyle/>
        <a:p>
          <a:endParaRPr lang="en-US"/>
        </a:p>
      </dgm:t>
    </dgm:pt>
    <dgm:pt modelId="{11579C39-B8AC-4001-81EF-EEA7C3A0EAB8}" type="sibTrans" cxnId="{7CDBC75B-4100-46FE-8A5D-8C90F3CA6450}">
      <dgm:prSet/>
      <dgm:spPr/>
      <dgm:t>
        <a:bodyPr/>
        <a:lstStyle/>
        <a:p>
          <a:endParaRPr lang="en-US"/>
        </a:p>
      </dgm:t>
    </dgm:pt>
    <dgm:pt modelId="{BDB2D89C-3DF5-4353-BFA1-028A2C246E09}" type="pres">
      <dgm:prSet presAssocID="{D4C9472F-FC1B-4829-B367-5CDBDEACCAD4}" presName="linear" presStyleCnt="0">
        <dgm:presLayoutVars>
          <dgm:animLvl val="lvl"/>
          <dgm:resizeHandles val="exact"/>
        </dgm:presLayoutVars>
      </dgm:prSet>
      <dgm:spPr/>
    </dgm:pt>
    <dgm:pt modelId="{6CD622DD-D0CD-4418-AD3A-5066DD85A736}" type="pres">
      <dgm:prSet presAssocID="{81C62FEE-BB48-4F15-B694-15C1B9AAA8DB}" presName="parentText" presStyleLbl="node1" presStyleIdx="0" presStyleCnt="2" custLinFactY="2148" custLinFactNeighborX="82597" custLinFactNeighborY="100000">
        <dgm:presLayoutVars>
          <dgm:chMax val="0"/>
          <dgm:bulletEnabled val="1"/>
        </dgm:presLayoutVars>
      </dgm:prSet>
      <dgm:spPr/>
    </dgm:pt>
    <dgm:pt modelId="{0092F332-833F-45A2-AEB7-D2A8C239D273}" type="pres">
      <dgm:prSet presAssocID="{66F51DEE-E46C-4064-9EC3-8BDA3F4F42EB}" presName="spacer" presStyleCnt="0"/>
      <dgm:spPr/>
    </dgm:pt>
    <dgm:pt modelId="{DB7757F9-D077-492E-9282-BB7DB8CD08A2}" type="pres">
      <dgm:prSet presAssocID="{07EE99FF-D778-4863-B0ED-520713741B4F}" presName="parentText" presStyleLbl="node1" presStyleIdx="1" presStyleCnt="2" custLinFactY="4350" custLinFactNeighborY="100000">
        <dgm:presLayoutVars>
          <dgm:chMax val="0"/>
          <dgm:bulletEnabled val="1"/>
        </dgm:presLayoutVars>
      </dgm:prSet>
      <dgm:spPr/>
    </dgm:pt>
  </dgm:ptLst>
  <dgm:cxnLst>
    <dgm:cxn modelId="{0694A125-7194-439A-B2B1-EFDE554D872F}" type="presOf" srcId="{81C62FEE-BB48-4F15-B694-15C1B9AAA8DB}" destId="{6CD622DD-D0CD-4418-AD3A-5066DD85A736}" srcOrd="0" destOrd="0" presId="urn:microsoft.com/office/officeart/2005/8/layout/vList2"/>
    <dgm:cxn modelId="{AA4DF92A-538C-43A2-8B26-9B1E975A7A04}" type="presOf" srcId="{D4C9472F-FC1B-4829-B367-5CDBDEACCAD4}" destId="{BDB2D89C-3DF5-4353-BFA1-028A2C246E09}" srcOrd="0" destOrd="0" presId="urn:microsoft.com/office/officeart/2005/8/layout/vList2"/>
    <dgm:cxn modelId="{7CDBC75B-4100-46FE-8A5D-8C90F3CA6450}" srcId="{D4C9472F-FC1B-4829-B367-5CDBDEACCAD4}" destId="{07EE99FF-D778-4863-B0ED-520713741B4F}" srcOrd="1" destOrd="0" parTransId="{6751D515-CACF-42D5-82DB-EC0303DA75FF}" sibTransId="{11579C39-B8AC-4001-81EF-EEA7C3A0EAB8}"/>
    <dgm:cxn modelId="{FBE68BB6-A039-4067-B4DC-1D259688A641}" srcId="{D4C9472F-FC1B-4829-B367-5CDBDEACCAD4}" destId="{81C62FEE-BB48-4F15-B694-15C1B9AAA8DB}" srcOrd="0" destOrd="0" parTransId="{0C538DFB-383D-4DD2-A7B8-EB87160B5FD0}" sibTransId="{66F51DEE-E46C-4064-9EC3-8BDA3F4F42EB}"/>
    <dgm:cxn modelId="{E99348E9-944E-4E13-B4BA-52BE6D0A1ED4}" type="presOf" srcId="{07EE99FF-D778-4863-B0ED-520713741B4F}" destId="{DB7757F9-D077-492E-9282-BB7DB8CD08A2}" srcOrd="0" destOrd="0" presId="urn:microsoft.com/office/officeart/2005/8/layout/vList2"/>
    <dgm:cxn modelId="{BDBEEF2E-794D-452D-85B8-F19810CE4D05}" type="presParOf" srcId="{BDB2D89C-3DF5-4353-BFA1-028A2C246E09}" destId="{6CD622DD-D0CD-4418-AD3A-5066DD85A736}" srcOrd="0" destOrd="0" presId="urn:microsoft.com/office/officeart/2005/8/layout/vList2"/>
    <dgm:cxn modelId="{1EA7CB11-20B2-43F3-B052-6CFC3B423624}" type="presParOf" srcId="{BDB2D89C-3DF5-4353-BFA1-028A2C246E09}" destId="{0092F332-833F-45A2-AEB7-D2A8C239D273}" srcOrd="1" destOrd="0" presId="urn:microsoft.com/office/officeart/2005/8/layout/vList2"/>
    <dgm:cxn modelId="{B420BCFE-7726-40E9-ACEC-565C76E5AFED}" type="presParOf" srcId="{BDB2D89C-3DF5-4353-BFA1-028A2C246E09}" destId="{DB7757F9-D077-492E-9282-BB7DB8CD08A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C9472F-FC1B-4829-B367-5CDBDEACCAD4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C62FEE-BB48-4F15-B694-15C1B9AAA8DB}">
      <dgm:prSet/>
      <dgm:spPr/>
      <dgm:t>
        <a:bodyPr/>
        <a:lstStyle/>
        <a:p>
          <a:r>
            <a:rPr lang="en-US" b="1" i="0" baseline="0" dirty="0"/>
            <a:t>Train Accuracy 0.8357</a:t>
          </a:r>
          <a:endParaRPr lang="en-US" dirty="0"/>
        </a:p>
      </dgm:t>
    </dgm:pt>
    <dgm:pt modelId="{0C538DFB-383D-4DD2-A7B8-EB87160B5FD0}" type="parTrans" cxnId="{FBE68BB6-A039-4067-B4DC-1D259688A641}">
      <dgm:prSet/>
      <dgm:spPr/>
      <dgm:t>
        <a:bodyPr/>
        <a:lstStyle/>
        <a:p>
          <a:endParaRPr lang="en-US"/>
        </a:p>
      </dgm:t>
    </dgm:pt>
    <dgm:pt modelId="{66F51DEE-E46C-4064-9EC3-8BDA3F4F42EB}" type="sibTrans" cxnId="{FBE68BB6-A039-4067-B4DC-1D259688A641}">
      <dgm:prSet/>
      <dgm:spPr/>
      <dgm:t>
        <a:bodyPr/>
        <a:lstStyle/>
        <a:p>
          <a:endParaRPr lang="en-US"/>
        </a:p>
      </dgm:t>
    </dgm:pt>
    <dgm:pt modelId="{07EE99FF-D778-4863-B0ED-520713741B4F}">
      <dgm:prSet/>
      <dgm:spPr/>
      <dgm:t>
        <a:bodyPr/>
        <a:lstStyle/>
        <a:p>
          <a:r>
            <a:rPr lang="en-US" b="1" dirty="0"/>
            <a:t>Test Accuracy 0.6951</a:t>
          </a:r>
          <a:endParaRPr lang="en-US" dirty="0"/>
        </a:p>
      </dgm:t>
    </dgm:pt>
    <dgm:pt modelId="{6751D515-CACF-42D5-82DB-EC0303DA75FF}" type="parTrans" cxnId="{7CDBC75B-4100-46FE-8A5D-8C90F3CA6450}">
      <dgm:prSet/>
      <dgm:spPr/>
      <dgm:t>
        <a:bodyPr/>
        <a:lstStyle/>
        <a:p>
          <a:endParaRPr lang="en-US"/>
        </a:p>
      </dgm:t>
    </dgm:pt>
    <dgm:pt modelId="{11579C39-B8AC-4001-81EF-EEA7C3A0EAB8}" type="sibTrans" cxnId="{7CDBC75B-4100-46FE-8A5D-8C90F3CA6450}">
      <dgm:prSet/>
      <dgm:spPr/>
      <dgm:t>
        <a:bodyPr/>
        <a:lstStyle/>
        <a:p>
          <a:endParaRPr lang="en-US"/>
        </a:p>
      </dgm:t>
    </dgm:pt>
    <dgm:pt modelId="{BDB2D89C-3DF5-4353-BFA1-028A2C246E09}" type="pres">
      <dgm:prSet presAssocID="{D4C9472F-FC1B-4829-B367-5CDBDEACCAD4}" presName="linear" presStyleCnt="0">
        <dgm:presLayoutVars>
          <dgm:animLvl val="lvl"/>
          <dgm:resizeHandles val="exact"/>
        </dgm:presLayoutVars>
      </dgm:prSet>
      <dgm:spPr/>
    </dgm:pt>
    <dgm:pt modelId="{6CD622DD-D0CD-4418-AD3A-5066DD85A736}" type="pres">
      <dgm:prSet presAssocID="{81C62FEE-BB48-4F15-B694-15C1B9AAA8DB}" presName="parentText" presStyleLbl="node1" presStyleIdx="0" presStyleCnt="2" custLinFactY="2148" custLinFactNeighborX="82597" custLinFactNeighborY="100000">
        <dgm:presLayoutVars>
          <dgm:chMax val="0"/>
          <dgm:bulletEnabled val="1"/>
        </dgm:presLayoutVars>
      </dgm:prSet>
      <dgm:spPr/>
    </dgm:pt>
    <dgm:pt modelId="{0092F332-833F-45A2-AEB7-D2A8C239D273}" type="pres">
      <dgm:prSet presAssocID="{66F51DEE-E46C-4064-9EC3-8BDA3F4F42EB}" presName="spacer" presStyleCnt="0"/>
      <dgm:spPr/>
    </dgm:pt>
    <dgm:pt modelId="{DB7757F9-D077-492E-9282-BB7DB8CD08A2}" type="pres">
      <dgm:prSet presAssocID="{07EE99FF-D778-4863-B0ED-520713741B4F}" presName="parentText" presStyleLbl="node1" presStyleIdx="1" presStyleCnt="2" custLinFactY="4350" custLinFactNeighborY="100000">
        <dgm:presLayoutVars>
          <dgm:chMax val="0"/>
          <dgm:bulletEnabled val="1"/>
        </dgm:presLayoutVars>
      </dgm:prSet>
      <dgm:spPr/>
    </dgm:pt>
  </dgm:ptLst>
  <dgm:cxnLst>
    <dgm:cxn modelId="{0694A125-7194-439A-B2B1-EFDE554D872F}" type="presOf" srcId="{81C62FEE-BB48-4F15-B694-15C1B9AAA8DB}" destId="{6CD622DD-D0CD-4418-AD3A-5066DD85A736}" srcOrd="0" destOrd="0" presId="urn:microsoft.com/office/officeart/2005/8/layout/vList2"/>
    <dgm:cxn modelId="{AA4DF92A-538C-43A2-8B26-9B1E975A7A04}" type="presOf" srcId="{D4C9472F-FC1B-4829-B367-5CDBDEACCAD4}" destId="{BDB2D89C-3DF5-4353-BFA1-028A2C246E09}" srcOrd="0" destOrd="0" presId="urn:microsoft.com/office/officeart/2005/8/layout/vList2"/>
    <dgm:cxn modelId="{7CDBC75B-4100-46FE-8A5D-8C90F3CA6450}" srcId="{D4C9472F-FC1B-4829-B367-5CDBDEACCAD4}" destId="{07EE99FF-D778-4863-B0ED-520713741B4F}" srcOrd="1" destOrd="0" parTransId="{6751D515-CACF-42D5-82DB-EC0303DA75FF}" sibTransId="{11579C39-B8AC-4001-81EF-EEA7C3A0EAB8}"/>
    <dgm:cxn modelId="{FBE68BB6-A039-4067-B4DC-1D259688A641}" srcId="{D4C9472F-FC1B-4829-B367-5CDBDEACCAD4}" destId="{81C62FEE-BB48-4F15-B694-15C1B9AAA8DB}" srcOrd="0" destOrd="0" parTransId="{0C538DFB-383D-4DD2-A7B8-EB87160B5FD0}" sibTransId="{66F51DEE-E46C-4064-9EC3-8BDA3F4F42EB}"/>
    <dgm:cxn modelId="{E99348E9-944E-4E13-B4BA-52BE6D0A1ED4}" type="presOf" srcId="{07EE99FF-D778-4863-B0ED-520713741B4F}" destId="{DB7757F9-D077-492E-9282-BB7DB8CD08A2}" srcOrd="0" destOrd="0" presId="urn:microsoft.com/office/officeart/2005/8/layout/vList2"/>
    <dgm:cxn modelId="{BDBEEF2E-794D-452D-85B8-F19810CE4D05}" type="presParOf" srcId="{BDB2D89C-3DF5-4353-BFA1-028A2C246E09}" destId="{6CD622DD-D0CD-4418-AD3A-5066DD85A736}" srcOrd="0" destOrd="0" presId="urn:microsoft.com/office/officeart/2005/8/layout/vList2"/>
    <dgm:cxn modelId="{1EA7CB11-20B2-43F3-B052-6CFC3B423624}" type="presParOf" srcId="{BDB2D89C-3DF5-4353-BFA1-028A2C246E09}" destId="{0092F332-833F-45A2-AEB7-D2A8C239D273}" srcOrd="1" destOrd="0" presId="urn:microsoft.com/office/officeart/2005/8/layout/vList2"/>
    <dgm:cxn modelId="{B420BCFE-7726-40E9-ACEC-565C76E5AFED}" type="presParOf" srcId="{BDB2D89C-3DF5-4353-BFA1-028A2C246E09}" destId="{DB7757F9-D077-492E-9282-BB7DB8CD08A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C9472F-FC1B-4829-B367-5CDBDEACCAD4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EE99FF-D778-4863-B0ED-520713741B4F}">
      <dgm:prSet custT="1"/>
      <dgm:spPr/>
      <dgm:t>
        <a:bodyPr/>
        <a:lstStyle/>
        <a:p>
          <a:r>
            <a:rPr lang="en-US" sz="1900" b="1" dirty="0"/>
            <a:t> </a:t>
          </a:r>
          <a:r>
            <a:rPr lang="en-US" sz="1200" b="1" dirty="0"/>
            <a:t>Accuracy Above 0.9</a:t>
          </a:r>
          <a:endParaRPr lang="en-US" sz="1200" dirty="0"/>
        </a:p>
      </dgm:t>
    </dgm:pt>
    <dgm:pt modelId="{6751D515-CACF-42D5-82DB-EC0303DA75FF}" type="parTrans" cxnId="{7CDBC75B-4100-46FE-8A5D-8C90F3CA6450}">
      <dgm:prSet/>
      <dgm:spPr/>
      <dgm:t>
        <a:bodyPr/>
        <a:lstStyle/>
        <a:p>
          <a:endParaRPr lang="en-US"/>
        </a:p>
      </dgm:t>
    </dgm:pt>
    <dgm:pt modelId="{11579C39-B8AC-4001-81EF-EEA7C3A0EAB8}" type="sibTrans" cxnId="{7CDBC75B-4100-46FE-8A5D-8C90F3CA6450}">
      <dgm:prSet/>
      <dgm:spPr/>
      <dgm:t>
        <a:bodyPr/>
        <a:lstStyle/>
        <a:p>
          <a:endParaRPr lang="en-US"/>
        </a:p>
      </dgm:t>
    </dgm:pt>
    <dgm:pt modelId="{BDB2D89C-3DF5-4353-BFA1-028A2C246E09}" type="pres">
      <dgm:prSet presAssocID="{D4C9472F-FC1B-4829-B367-5CDBDEACCAD4}" presName="linear" presStyleCnt="0">
        <dgm:presLayoutVars>
          <dgm:animLvl val="lvl"/>
          <dgm:resizeHandles val="exact"/>
        </dgm:presLayoutVars>
      </dgm:prSet>
      <dgm:spPr/>
    </dgm:pt>
    <dgm:pt modelId="{DB7757F9-D077-492E-9282-BB7DB8CD08A2}" type="pres">
      <dgm:prSet presAssocID="{07EE99FF-D778-4863-B0ED-520713741B4F}" presName="parentText" presStyleLbl="node1" presStyleIdx="0" presStyleCnt="1" custLinFactNeighborX="-23643" custLinFactNeighborY="35644">
        <dgm:presLayoutVars>
          <dgm:chMax val="0"/>
          <dgm:bulletEnabled val="1"/>
        </dgm:presLayoutVars>
      </dgm:prSet>
      <dgm:spPr/>
    </dgm:pt>
  </dgm:ptLst>
  <dgm:cxnLst>
    <dgm:cxn modelId="{AA4DF92A-538C-43A2-8B26-9B1E975A7A04}" type="presOf" srcId="{D4C9472F-FC1B-4829-B367-5CDBDEACCAD4}" destId="{BDB2D89C-3DF5-4353-BFA1-028A2C246E09}" srcOrd="0" destOrd="0" presId="urn:microsoft.com/office/officeart/2005/8/layout/vList2"/>
    <dgm:cxn modelId="{7CDBC75B-4100-46FE-8A5D-8C90F3CA6450}" srcId="{D4C9472F-FC1B-4829-B367-5CDBDEACCAD4}" destId="{07EE99FF-D778-4863-B0ED-520713741B4F}" srcOrd="0" destOrd="0" parTransId="{6751D515-CACF-42D5-82DB-EC0303DA75FF}" sibTransId="{11579C39-B8AC-4001-81EF-EEA7C3A0EAB8}"/>
    <dgm:cxn modelId="{E99348E9-944E-4E13-B4BA-52BE6D0A1ED4}" type="presOf" srcId="{07EE99FF-D778-4863-B0ED-520713741B4F}" destId="{DB7757F9-D077-492E-9282-BB7DB8CD08A2}" srcOrd="0" destOrd="0" presId="urn:microsoft.com/office/officeart/2005/8/layout/vList2"/>
    <dgm:cxn modelId="{B420BCFE-7726-40E9-ACEC-565C76E5AFED}" type="presParOf" srcId="{BDB2D89C-3DF5-4353-BFA1-028A2C246E09}" destId="{DB7757F9-D077-492E-9282-BB7DB8CD08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622DD-D0CD-4418-AD3A-5066DD85A736}">
      <dsp:nvSpPr>
        <dsp:cNvPr id="0" name=""/>
        <dsp:cNvSpPr/>
      </dsp:nvSpPr>
      <dsp:spPr>
        <a:xfrm>
          <a:off x="0" y="82118"/>
          <a:ext cx="782137" cy="5791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 dirty="0"/>
            <a:t>Train Accuracy 0.7762</a:t>
          </a:r>
          <a:endParaRPr lang="en-US" sz="1100" kern="1200" dirty="0"/>
        </a:p>
      </dsp:txBody>
      <dsp:txXfrm>
        <a:off x="28272" y="110390"/>
        <a:ext cx="725593" cy="522606"/>
      </dsp:txXfrm>
    </dsp:sp>
    <dsp:sp modelId="{DB7757F9-D077-492E-9282-BB7DB8CD08A2}">
      <dsp:nvSpPr>
        <dsp:cNvPr id="0" name=""/>
        <dsp:cNvSpPr/>
      </dsp:nvSpPr>
      <dsp:spPr>
        <a:xfrm>
          <a:off x="0" y="692948"/>
          <a:ext cx="782137" cy="5791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Test Accuracy 0.6098</a:t>
          </a:r>
          <a:endParaRPr lang="en-US" sz="1100" kern="1200" dirty="0"/>
        </a:p>
      </dsp:txBody>
      <dsp:txXfrm>
        <a:off x="28272" y="721220"/>
        <a:ext cx="725593" cy="522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622DD-D0CD-4418-AD3A-5066DD85A736}">
      <dsp:nvSpPr>
        <dsp:cNvPr id="0" name=""/>
        <dsp:cNvSpPr/>
      </dsp:nvSpPr>
      <dsp:spPr>
        <a:xfrm>
          <a:off x="0" y="126238"/>
          <a:ext cx="782137" cy="5791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 dirty="0"/>
            <a:t>Train Accuracy 0.8724</a:t>
          </a:r>
          <a:endParaRPr lang="en-US" sz="1100" kern="1200" dirty="0"/>
        </a:p>
      </dsp:txBody>
      <dsp:txXfrm>
        <a:off x="28272" y="154510"/>
        <a:ext cx="725593" cy="522606"/>
      </dsp:txXfrm>
    </dsp:sp>
    <dsp:sp modelId="{DB7757F9-D077-492E-9282-BB7DB8CD08A2}">
      <dsp:nvSpPr>
        <dsp:cNvPr id="0" name=""/>
        <dsp:cNvSpPr/>
      </dsp:nvSpPr>
      <dsp:spPr>
        <a:xfrm>
          <a:off x="0" y="749821"/>
          <a:ext cx="782137" cy="5791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Test Accuracy 0.6423</a:t>
          </a:r>
          <a:endParaRPr lang="en-US" sz="1100" kern="1200" dirty="0"/>
        </a:p>
      </dsp:txBody>
      <dsp:txXfrm>
        <a:off x="28272" y="778093"/>
        <a:ext cx="725593" cy="522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622DD-D0CD-4418-AD3A-5066DD85A736}">
      <dsp:nvSpPr>
        <dsp:cNvPr id="0" name=""/>
        <dsp:cNvSpPr/>
      </dsp:nvSpPr>
      <dsp:spPr>
        <a:xfrm>
          <a:off x="0" y="126238"/>
          <a:ext cx="782137" cy="5791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 dirty="0"/>
            <a:t>Train Accuracy 0.8357</a:t>
          </a:r>
          <a:endParaRPr lang="en-US" sz="1100" kern="1200" dirty="0"/>
        </a:p>
      </dsp:txBody>
      <dsp:txXfrm>
        <a:off x="28272" y="154510"/>
        <a:ext cx="725593" cy="522606"/>
      </dsp:txXfrm>
    </dsp:sp>
    <dsp:sp modelId="{DB7757F9-D077-492E-9282-BB7DB8CD08A2}">
      <dsp:nvSpPr>
        <dsp:cNvPr id="0" name=""/>
        <dsp:cNvSpPr/>
      </dsp:nvSpPr>
      <dsp:spPr>
        <a:xfrm>
          <a:off x="0" y="749821"/>
          <a:ext cx="782137" cy="5791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Test Accuracy 0.6951</a:t>
          </a:r>
          <a:endParaRPr lang="en-US" sz="1100" kern="1200" dirty="0"/>
        </a:p>
      </dsp:txBody>
      <dsp:txXfrm>
        <a:off x="28272" y="778093"/>
        <a:ext cx="725593" cy="5226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757F9-D077-492E-9282-BB7DB8CD08A2}">
      <dsp:nvSpPr>
        <dsp:cNvPr id="0" name=""/>
        <dsp:cNvSpPr/>
      </dsp:nvSpPr>
      <dsp:spPr>
        <a:xfrm>
          <a:off x="0" y="584"/>
          <a:ext cx="1897601" cy="542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 </a:t>
          </a:r>
          <a:r>
            <a:rPr lang="en-US" sz="1200" b="1" kern="1200" dirty="0"/>
            <a:t>Accuracy Above 0.9</a:t>
          </a:r>
          <a:endParaRPr lang="en-US" sz="1200" kern="1200" dirty="0"/>
        </a:p>
      </dsp:txBody>
      <dsp:txXfrm>
        <a:off x="26501" y="27085"/>
        <a:ext cx="1844599" cy="489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E9D2B-38CA-4AAE-9890-10C83653B61E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971B-A488-46E6-B634-9699D186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1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FC971B-A488-46E6-B634-9699D18619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7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CE29-CF8A-43B3-9DBB-09E2DDF3041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1EB8D35-4346-4C08-81E6-01C1D897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0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CE29-CF8A-43B3-9DBB-09E2DDF3041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1EB8D35-4346-4C08-81E6-01C1D897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1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CE29-CF8A-43B3-9DBB-09E2DDF3041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1EB8D35-4346-4C08-81E6-01C1D897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36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CE29-CF8A-43B3-9DBB-09E2DDF3041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1EB8D35-4346-4C08-81E6-01C1D897FB1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237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CE29-CF8A-43B3-9DBB-09E2DDF3041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1EB8D35-4346-4C08-81E6-01C1D897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75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CE29-CF8A-43B3-9DBB-09E2DDF3041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8D35-4346-4C08-81E6-01C1D897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54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CE29-CF8A-43B3-9DBB-09E2DDF3041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8D35-4346-4C08-81E6-01C1D897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62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CE29-CF8A-43B3-9DBB-09E2DDF3041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8D35-4346-4C08-81E6-01C1D897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49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579CE29-CF8A-43B3-9DBB-09E2DDF3041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1EB8D35-4346-4C08-81E6-01C1D897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12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CE29-CF8A-43B3-9DBB-09E2DDF3041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8D35-4346-4C08-81E6-01C1D897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0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CE29-CF8A-43B3-9DBB-09E2DDF3041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8D35-4346-4C08-81E6-01C1D897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CE29-CF8A-43B3-9DBB-09E2DDF3041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1EB8D35-4346-4C08-81E6-01C1D897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CE29-CF8A-43B3-9DBB-09E2DDF3041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8D35-4346-4C08-81E6-01C1D897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CE29-CF8A-43B3-9DBB-09E2DDF3041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8D35-4346-4C08-81E6-01C1D897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5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CE29-CF8A-43B3-9DBB-09E2DDF3041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8D35-4346-4C08-81E6-01C1D897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6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CE29-CF8A-43B3-9DBB-09E2DDF3041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8D35-4346-4C08-81E6-01C1D897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8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CE29-CF8A-43B3-9DBB-09E2DDF3041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8D35-4346-4C08-81E6-01C1D897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9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9CE29-CF8A-43B3-9DBB-09E2DDF3041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B8D35-4346-4C08-81E6-01C1D897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8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9CE29-CF8A-43B3-9DBB-09E2DDF30417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B8D35-4346-4C08-81E6-01C1D897F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03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  <p:sldLayoutId id="214748389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QuickStyle" Target="../diagrams/quickStyle2.xml"/><Relationship Id="rId18" Type="http://schemas.openxmlformats.org/officeDocument/2006/relationships/diagramQuickStyle" Target="../diagrams/quickStyle3.xml"/><Relationship Id="rId26" Type="http://schemas.microsoft.com/office/2007/relationships/diagramDrawing" Target="../diagrams/drawing4.xml"/><Relationship Id="rId3" Type="http://schemas.openxmlformats.org/officeDocument/2006/relationships/image" Target="../media/image19.png"/><Relationship Id="rId21" Type="http://schemas.openxmlformats.org/officeDocument/2006/relationships/image" Target="../media/image22.png"/><Relationship Id="rId7" Type="http://schemas.openxmlformats.org/officeDocument/2006/relationships/diagramQuickStyle" Target="../diagrams/quickStyle1.xml"/><Relationship Id="rId12" Type="http://schemas.openxmlformats.org/officeDocument/2006/relationships/diagramLayout" Target="../diagrams/layout2.xml"/><Relationship Id="rId17" Type="http://schemas.openxmlformats.org/officeDocument/2006/relationships/diagramLayout" Target="../diagrams/layout3.xml"/><Relationship Id="rId25" Type="http://schemas.openxmlformats.org/officeDocument/2006/relationships/diagramColors" Target="../diagrams/colors4.xml"/><Relationship Id="rId2" Type="http://schemas.openxmlformats.org/officeDocument/2006/relationships/notesSlide" Target="../notesSlides/notesSlide1.xml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diagramData" Target="../diagrams/data2.xml"/><Relationship Id="rId24" Type="http://schemas.openxmlformats.org/officeDocument/2006/relationships/diagramQuickStyle" Target="../diagrams/quickStyle4.xml"/><Relationship Id="rId5" Type="http://schemas.openxmlformats.org/officeDocument/2006/relationships/diagramData" Target="../diagrams/data1.xml"/><Relationship Id="rId15" Type="http://schemas.microsoft.com/office/2007/relationships/diagramDrawing" Target="../diagrams/drawing2.xml"/><Relationship Id="rId23" Type="http://schemas.openxmlformats.org/officeDocument/2006/relationships/diagramLayout" Target="../diagrams/layout4.xml"/><Relationship Id="rId10" Type="http://schemas.openxmlformats.org/officeDocument/2006/relationships/image" Target="../media/image21.png"/><Relationship Id="rId19" Type="http://schemas.openxmlformats.org/officeDocument/2006/relationships/diagramColors" Target="../diagrams/colors3.xml"/><Relationship Id="rId4" Type="http://schemas.openxmlformats.org/officeDocument/2006/relationships/image" Target="../media/image20.png"/><Relationship Id="rId9" Type="http://schemas.microsoft.com/office/2007/relationships/diagramDrawing" Target="../diagrams/drawing1.xml"/><Relationship Id="rId14" Type="http://schemas.openxmlformats.org/officeDocument/2006/relationships/diagramColors" Target="../diagrams/colors2.xml"/><Relationship Id="rId22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3079-4C6D-4418-955C-A7AE4A43A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71893" y="3870139"/>
            <a:ext cx="9144000" cy="1175994"/>
          </a:xfrm>
        </p:spPr>
        <p:txBody>
          <a:bodyPr>
            <a:normAutofit fontScale="90000"/>
          </a:bodyPr>
          <a:lstStyle/>
          <a:p>
            <a:r>
              <a:rPr lang="en-US" dirty="0"/>
              <a:t>Medical Notes NLP Challenge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13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917A-6EBB-42CD-B585-B1207F36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52" y="4711615"/>
            <a:ext cx="9613862" cy="588535"/>
          </a:xfrm>
        </p:spPr>
        <p:txBody>
          <a:bodyPr/>
          <a:lstStyle/>
          <a:p>
            <a:r>
              <a:rPr lang="en-US" dirty="0"/>
              <a:t>				THANK YOU</a:t>
            </a:r>
          </a:p>
        </p:txBody>
      </p:sp>
    </p:spTree>
    <p:extLst>
      <p:ext uri="{BB962C8B-B14F-4D97-AF65-F5344CB8AC3E}">
        <p14:creationId xmlns:p14="http://schemas.microsoft.com/office/powerpoint/2010/main" val="13893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92F8D-3966-44AF-94A5-34693ADEAA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30590" y="1488043"/>
            <a:ext cx="10363826" cy="1545032"/>
          </a:xfrm>
        </p:spPr>
        <p:txBody>
          <a:bodyPr/>
          <a:lstStyle/>
          <a:p>
            <a:r>
              <a:rPr lang="en-US" dirty="0"/>
              <a:t>Need to suggest best tokenization/Embedding techniques for given set of data  </a:t>
            </a:r>
          </a:p>
          <a:p>
            <a:r>
              <a:rPr lang="en-US" dirty="0"/>
              <a:t>Data Sets given:</a:t>
            </a:r>
          </a:p>
          <a:p>
            <a:pPr lvl="2"/>
            <a:r>
              <a:rPr lang="en-US" dirty="0"/>
              <a:t>Clinical Notes for Cardio, Neurology and Gastroenterology</a:t>
            </a:r>
          </a:p>
          <a:p>
            <a:pPr lvl="2"/>
            <a:r>
              <a:rPr lang="en-US" dirty="0"/>
              <a:t>Another set of Related keywords used in Medical field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99590E-9AC4-4E0E-9FBD-C95F04840981}"/>
              </a:ext>
            </a:extLst>
          </p:cNvPr>
          <p:cNvSpPr txBox="1">
            <a:spLocks/>
          </p:cNvSpPr>
          <p:nvPr/>
        </p:nvSpPr>
        <p:spPr>
          <a:xfrm>
            <a:off x="333100" y="3033075"/>
            <a:ext cx="9613861" cy="896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Methodologies Followed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76936B-DBFD-412D-8BAB-0D3AB7C06404}"/>
              </a:ext>
            </a:extLst>
          </p:cNvPr>
          <p:cNvSpPr txBox="1">
            <a:spLocks/>
          </p:cNvSpPr>
          <p:nvPr/>
        </p:nvSpPr>
        <p:spPr>
          <a:xfrm>
            <a:off x="578197" y="481421"/>
            <a:ext cx="9613861" cy="896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Problem Statement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FD9507-05C7-4FD0-B5EA-2BEE0B7260F6}"/>
              </a:ext>
            </a:extLst>
          </p:cNvPr>
          <p:cNvSpPr txBox="1">
            <a:spLocks/>
          </p:cNvSpPr>
          <p:nvPr/>
        </p:nvSpPr>
        <p:spPr>
          <a:xfrm>
            <a:off x="1130590" y="4006097"/>
            <a:ext cx="10363826" cy="2453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Word Cloud visualization</a:t>
            </a:r>
          </a:p>
          <a:p>
            <a:r>
              <a:rPr lang="en-US" dirty="0"/>
              <a:t>TSNE Visualization</a:t>
            </a:r>
          </a:p>
          <a:p>
            <a:r>
              <a:rPr lang="en-US" dirty="0"/>
              <a:t>Sentence Vectorization – Cosine Similarity &amp; </a:t>
            </a:r>
            <a:r>
              <a:rPr lang="en-US" dirty="0" err="1"/>
              <a:t>HeatMap</a:t>
            </a:r>
            <a:endParaRPr lang="en-US" dirty="0"/>
          </a:p>
          <a:p>
            <a:r>
              <a:rPr lang="en-US" dirty="0"/>
              <a:t>Word Vectorization  - Cosine Similarity for Clinical Terms</a:t>
            </a:r>
          </a:p>
          <a:p>
            <a:r>
              <a:rPr lang="en-US" dirty="0"/>
              <a:t>Supervised Learning </a:t>
            </a:r>
            <a:r>
              <a:rPr lang="en-US" dirty="0" err="1"/>
              <a:t>Approcah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6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276936B-DBFD-412D-8BAB-0D3AB7C06404}"/>
              </a:ext>
            </a:extLst>
          </p:cNvPr>
          <p:cNvSpPr txBox="1">
            <a:spLocks/>
          </p:cNvSpPr>
          <p:nvPr/>
        </p:nvSpPr>
        <p:spPr>
          <a:xfrm>
            <a:off x="319618" y="1004245"/>
            <a:ext cx="9613861" cy="896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EDA - Word Cloud visualization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9295E5-9DAD-46CC-B500-232A48C5B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18" y="2026577"/>
            <a:ext cx="3431116" cy="450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41B0A92-5384-4619-B671-D7B4DE2C4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41" y="40201"/>
            <a:ext cx="4153031" cy="230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5330D89-2B25-494B-B572-D49D6CF42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484" y="2254253"/>
            <a:ext cx="4153031" cy="230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8E672A6-400F-4076-9A7E-C920FC699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969" y="4556126"/>
            <a:ext cx="4153031" cy="230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6C439B-8B05-4B34-8F70-1B6139577DA8}"/>
              </a:ext>
            </a:extLst>
          </p:cNvPr>
          <p:cNvSpPr txBox="1"/>
          <p:nvPr/>
        </p:nvSpPr>
        <p:spPr>
          <a:xfrm>
            <a:off x="8610926" y="2494993"/>
            <a:ext cx="3285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Cat1: Cardiovascular/Pulmonary - 371</a:t>
            </a:r>
          </a:p>
          <a:p>
            <a:r>
              <a:rPr lang="en-US" sz="1400" dirty="0"/>
              <a:t>Cat2: Neurology -223</a:t>
            </a:r>
          </a:p>
          <a:p>
            <a:r>
              <a:rPr lang="en-US" sz="1400" dirty="0"/>
              <a:t>Cat3: Gastroenterology- 224</a:t>
            </a:r>
          </a:p>
          <a:p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90FE87-EDDF-45D5-9E27-1B49BFA9A005}"/>
              </a:ext>
            </a:extLst>
          </p:cNvPr>
          <p:cNvSpPr txBox="1"/>
          <p:nvPr/>
        </p:nvSpPr>
        <p:spPr>
          <a:xfrm>
            <a:off x="8610926" y="3358573"/>
            <a:ext cx="3285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Total Number of Sentences in Clinical Notes column: 21727</a:t>
            </a:r>
          </a:p>
          <a:p>
            <a:endParaRPr lang="en-US" sz="1400" dirty="0"/>
          </a:p>
          <a:p>
            <a:r>
              <a:rPr lang="en-US" sz="1400" dirty="0"/>
              <a:t>Total Number of unique words in transcriptions column: 20091</a:t>
            </a:r>
          </a:p>
          <a:p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8855C-B440-46B7-9C76-CF752B9E9CC6}"/>
              </a:ext>
            </a:extLst>
          </p:cNvPr>
          <p:cNvSpPr txBox="1"/>
          <p:nvPr/>
        </p:nvSpPr>
        <p:spPr>
          <a:xfrm>
            <a:off x="4189145" y="4622648"/>
            <a:ext cx="32853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common words used across all categories are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history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Patient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Normal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Yearold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Diagnosis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Procedure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Performed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0759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980FBD-5715-4C05-9994-A7EAA807B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582" y="4299170"/>
            <a:ext cx="4732866" cy="23842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1D1D99-10A8-4CEC-988F-BFCBF674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87" y="414561"/>
            <a:ext cx="9613861" cy="1080938"/>
          </a:xfrm>
        </p:spPr>
        <p:txBody>
          <a:bodyPr/>
          <a:lstStyle/>
          <a:p>
            <a:r>
              <a:rPr lang="en-US" dirty="0"/>
              <a:t>TSNE Visualization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AB3584-F0A9-47B0-94F6-3785C28E7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8" y="1698699"/>
            <a:ext cx="5020494" cy="249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64698DB-7DF5-4C1B-807B-AC90A6635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319" y="1698698"/>
            <a:ext cx="5063849" cy="249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850DD64-68A4-475D-832B-C90B4E9A2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8" y="4327070"/>
            <a:ext cx="5020493" cy="248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D20567-49FC-4AA6-84FA-22BB51FCCA44}"/>
              </a:ext>
            </a:extLst>
          </p:cNvPr>
          <p:cNvSpPr txBox="1"/>
          <p:nvPr/>
        </p:nvSpPr>
        <p:spPr>
          <a:xfrm>
            <a:off x="1936994" y="1746340"/>
            <a:ext cx="264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TF-IDF Vectorization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86C0B-154A-4F65-AA08-CB576094EB3B}"/>
              </a:ext>
            </a:extLst>
          </p:cNvPr>
          <p:cNvSpPr txBox="1"/>
          <p:nvPr/>
        </p:nvSpPr>
        <p:spPr>
          <a:xfrm>
            <a:off x="5528495" y="1698698"/>
            <a:ext cx="392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chemeClr val="bg1"/>
                </a:solidFill>
              </a:rPr>
              <a:t>en_ner_bionlp13cg_md  SPACY Model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51296-AA97-4704-8856-5B57E24D27D2}"/>
              </a:ext>
            </a:extLst>
          </p:cNvPr>
          <p:cNvSpPr txBox="1"/>
          <p:nvPr/>
        </p:nvSpPr>
        <p:spPr>
          <a:xfrm>
            <a:off x="635818" y="4327070"/>
            <a:ext cx="392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1600" i="0" dirty="0">
                <a:solidFill>
                  <a:srgbClr val="000000"/>
                </a:solidFill>
                <a:effectLst/>
                <a:latin typeface="Helvetica Neue"/>
              </a:rPr>
              <a:t>en_ner_bc5cdr_md SPACY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73C8DF-50AC-4585-AA14-7BCC59A7FAB4}"/>
              </a:ext>
            </a:extLst>
          </p:cNvPr>
          <p:cNvSpPr txBox="1"/>
          <p:nvPr/>
        </p:nvSpPr>
        <p:spPr>
          <a:xfrm>
            <a:off x="6096000" y="4511735"/>
            <a:ext cx="414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bert_en_uncased_L-12_H-768_A-12 Model</a:t>
            </a:r>
          </a:p>
        </p:txBody>
      </p:sp>
    </p:spTree>
    <p:extLst>
      <p:ext uri="{BB962C8B-B14F-4D97-AF65-F5344CB8AC3E}">
        <p14:creationId xmlns:p14="http://schemas.microsoft.com/office/powerpoint/2010/main" val="405511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86C8-652B-4E8B-9028-098AC43DD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88" y="753228"/>
            <a:ext cx="10639612" cy="1080938"/>
          </a:xfrm>
        </p:spPr>
        <p:txBody>
          <a:bodyPr/>
          <a:lstStyle/>
          <a:p>
            <a:r>
              <a:rPr lang="en-US" dirty="0"/>
              <a:t>Cosine Similarity Heat Map – TD-IDF Vectorization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63557C-9D2B-4D75-B578-8B1A3A121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67" y="2308755"/>
            <a:ext cx="4250267" cy="304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7DD93B7-E319-46C4-AB88-93B9B72E0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067" y="2308755"/>
            <a:ext cx="4487335" cy="304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104173D-43B8-48B3-889D-0863D8F4A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32" y="2308755"/>
            <a:ext cx="4811468" cy="304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9">
            <a:extLst>
              <a:ext uri="{FF2B5EF4-FFF2-40B4-BE49-F238E27FC236}">
                <a16:creationId xmlns:a16="http://schemas.microsoft.com/office/drawing/2014/main" id="{1AE823F3-0DB7-489B-83AB-D8149236B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88" y="5350933"/>
            <a:ext cx="296034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Cosine Similarity Score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Cardio Notes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TFIDF : 0.3360795148247978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ECD2A-490F-4C2A-A08F-9B96B4517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922" y="5366108"/>
            <a:ext cx="296034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Cosine Similarity Score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Neuro Notes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TFIDF : 0.2675627802690583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DC2C64-4F32-45A5-96C3-7C8A35FD3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056" y="5366108"/>
            <a:ext cx="296034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Cosine Similarity Score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Gastroenterology Notes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TFIDF : 0.34293839285714284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7FDFF-0514-499B-8926-F47C8B6AB460}"/>
              </a:ext>
            </a:extLst>
          </p:cNvPr>
          <p:cNvSpPr txBox="1"/>
          <p:nvPr/>
        </p:nvSpPr>
        <p:spPr>
          <a:xfrm>
            <a:off x="1126066" y="203422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Cardio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433E5C-D890-4CFD-93A8-BCF5EF4F4C43}"/>
              </a:ext>
            </a:extLst>
          </p:cNvPr>
          <p:cNvSpPr txBox="1"/>
          <p:nvPr/>
        </p:nvSpPr>
        <p:spPr>
          <a:xfrm>
            <a:off x="5259632" y="1992388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Neuro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81D735-DE11-428F-B23D-F9F713BD6338}"/>
              </a:ext>
            </a:extLst>
          </p:cNvPr>
          <p:cNvSpPr txBox="1"/>
          <p:nvPr/>
        </p:nvSpPr>
        <p:spPr>
          <a:xfrm>
            <a:off x="8813801" y="199238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Gastroenterology</a:t>
            </a:r>
          </a:p>
        </p:txBody>
      </p:sp>
    </p:spTree>
    <p:extLst>
      <p:ext uri="{BB962C8B-B14F-4D97-AF65-F5344CB8AC3E}">
        <p14:creationId xmlns:p14="http://schemas.microsoft.com/office/powerpoint/2010/main" val="290175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86C8-652B-4E8B-9028-098AC43DD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88" y="753228"/>
            <a:ext cx="10639612" cy="1080938"/>
          </a:xfrm>
        </p:spPr>
        <p:txBody>
          <a:bodyPr/>
          <a:lstStyle/>
          <a:p>
            <a:r>
              <a:rPr lang="en-US" dirty="0"/>
              <a:t>Cosine Similarity Heat Map – Count Vectorizer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AE823F3-0DB7-489B-83AB-D8149236B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88" y="5350933"/>
            <a:ext cx="296034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Cosine Similarity Score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Cardio Notes using Count Vectorizer : 0.4464140161725068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ECD2A-490F-4C2A-A08F-9B96B4517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022" y="5381282"/>
            <a:ext cx="296034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Cosine Similarity Score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Neuro Notes using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Vectorizer : 0.3822856502242152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DC2C64-4F32-45A5-96C3-7C8A35FD3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736" y="5381282"/>
            <a:ext cx="2960345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Cosine Similarity Score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Gastroenterology Notes using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 Vectorizer : 0.482534375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7FDFF-0514-499B-8926-F47C8B6AB460}"/>
              </a:ext>
            </a:extLst>
          </p:cNvPr>
          <p:cNvSpPr txBox="1"/>
          <p:nvPr/>
        </p:nvSpPr>
        <p:spPr>
          <a:xfrm>
            <a:off x="1126066" y="203422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Cardio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433E5C-D890-4CFD-93A8-BCF5EF4F4C43}"/>
              </a:ext>
            </a:extLst>
          </p:cNvPr>
          <p:cNvSpPr txBox="1"/>
          <p:nvPr/>
        </p:nvSpPr>
        <p:spPr>
          <a:xfrm>
            <a:off x="5259632" y="1992388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Neuro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81D735-DE11-428F-B23D-F9F713BD6338}"/>
              </a:ext>
            </a:extLst>
          </p:cNvPr>
          <p:cNvSpPr txBox="1"/>
          <p:nvPr/>
        </p:nvSpPr>
        <p:spPr>
          <a:xfrm>
            <a:off x="8813801" y="1992388"/>
            <a:ext cx="259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Gastroenterology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45513A-1C80-417F-8367-0CA3EC95C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42" y="2330942"/>
            <a:ext cx="4171275" cy="300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86A2C9C-82D9-46AE-8F65-522CE8E6D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185" y="2330942"/>
            <a:ext cx="4418684" cy="305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8712BC1-10AD-4F29-AFAD-9762E8EE5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551" y="2330942"/>
            <a:ext cx="4720912" cy="305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25A68F48-4C46-470E-A15C-FB4ED3428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3045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63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86C8-652B-4E8B-9028-098AC43DD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88" y="753228"/>
            <a:ext cx="10639612" cy="1080938"/>
          </a:xfrm>
        </p:spPr>
        <p:txBody>
          <a:bodyPr/>
          <a:lstStyle/>
          <a:p>
            <a:r>
              <a:rPr lang="en-US" dirty="0"/>
              <a:t>Cosine Similarity Heat Map – BERT 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AE823F3-0DB7-489B-83AB-D8149236B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0" y="6154431"/>
            <a:ext cx="360681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 Cosine Similarity Score for Bert Model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0.8481940097799511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ECD2A-490F-4C2A-A08F-9B96B4517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2" y="2258729"/>
            <a:ext cx="4396314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Average Cosine Similarity for 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Medical Word Terms Given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DC2C64-4F32-45A5-96C3-7C8A35FD3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2" y="2825083"/>
            <a:ext cx="4396314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Using en_ner_bionlp13cg_md 	: 0.264706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Using en_ner_bc5cdr_md	: 0.264706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Using Bert–large-uncased	: 0.627902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5A68F48-4C46-470E-A15C-FB4ED3428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3045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707A02A-FD8E-48E0-B147-B6074C2D0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42" y="1975743"/>
            <a:ext cx="6674501" cy="436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415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4602-BB21-4FE6-8233-935D4B9F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Method </a:t>
            </a:r>
            <a:r>
              <a:rPr lang="en-US" dirty="0" err="1"/>
              <a:t>Approcah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685B9C-0E4F-4AB1-8FE7-ED01DE52607E}"/>
              </a:ext>
            </a:extLst>
          </p:cNvPr>
          <p:cNvSpPr txBox="1"/>
          <p:nvPr/>
        </p:nvSpPr>
        <p:spPr>
          <a:xfrm>
            <a:off x="440437" y="1997485"/>
            <a:ext cx="3606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rgbClr val="FFFF00"/>
                </a:solidFill>
                <a:effectLst/>
                <a:latin typeface="Helvetica Neue"/>
              </a:rPr>
              <a:t>LSTM without any pretrained embeddings </a:t>
            </a:r>
          </a:p>
          <a:p>
            <a:pPr algn="l"/>
            <a:r>
              <a:rPr lang="en-US" sz="1200" b="1" i="0" dirty="0">
                <a:solidFill>
                  <a:srgbClr val="FFFF00"/>
                </a:solidFill>
                <a:effectLst/>
                <a:latin typeface="Helvetica Neue"/>
              </a:rPr>
              <a:t>(</a:t>
            </a:r>
            <a:r>
              <a:rPr lang="en-US" sz="1200" b="1" i="0" dirty="0" err="1">
                <a:solidFill>
                  <a:srgbClr val="FFFF00"/>
                </a:solidFill>
                <a:effectLst/>
                <a:latin typeface="Helvetica Neue"/>
              </a:rPr>
              <a:t>Keras</a:t>
            </a:r>
            <a:r>
              <a:rPr lang="en-US" sz="1200" b="1" i="0" dirty="0">
                <a:solidFill>
                  <a:srgbClr val="FFFF00"/>
                </a:solidFill>
                <a:effectLst/>
                <a:latin typeface="Helvetica Neue"/>
              </a:rPr>
              <a:t> Layer Embedding) and one dense layer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6D12AE-A96B-4EEC-A54E-20EF40E8E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84" y="2533765"/>
            <a:ext cx="4249916" cy="16846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067750-A306-4569-AB8E-301F48DE8B63}"/>
              </a:ext>
            </a:extLst>
          </p:cNvPr>
          <p:cNvSpPr txBox="1"/>
          <p:nvPr/>
        </p:nvSpPr>
        <p:spPr>
          <a:xfrm>
            <a:off x="440437" y="4362940"/>
            <a:ext cx="3849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 i="0">
                <a:solidFill>
                  <a:srgbClr val="FFFF00"/>
                </a:solidFill>
                <a:effectLst/>
                <a:latin typeface="Helvetica Neue"/>
              </a:defRPr>
            </a:lvl1pPr>
          </a:lstStyle>
          <a:p>
            <a:r>
              <a:rPr lang="en-US"/>
              <a:t>LSTM with GLOVE pretrained embeddings and one dense layer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60007F-2DF3-41A1-BE0A-C04293D76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26" y="4905911"/>
            <a:ext cx="4233874" cy="1684669"/>
          </a:xfrm>
          <a:prstGeom prst="rect">
            <a:avLst/>
          </a:prstGeom>
        </p:spPr>
      </p:pic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02882805-0F20-42EA-B643-99F7953B42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4697459"/>
              </p:ext>
            </p:extLst>
          </p:nvPr>
        </p:nvGraphicFramePr>
        <p:xfrm>
          <a:off x="4408098" y="5071136"/>
          <a:ext cx="782138" cy="1354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364C97E-A0D7-4652-871D-6EC8AF39A88B}"/>
              </a:ext>
            </a:extLst>
          </p:cNvPr>
          <p:cNvSpPr txBox="1"/>
          <p:nvPr/>
        </p:nvSpPr>
        <p:spPr>
          <a:xfrm>
            <a:off x="5930181" y="2072100"/>
            <a:ext cx="113961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 i="0">
                <a:solidFill>
                  <a:srgbClr val="FFFF00"/>
                </a:solidFill>
                <a:effectLst/>
                <a:latin typeface="Helvetica Neue"/>
              </a:defRPr>
            </a:lvl1pPr>
          </a:lstStyle>
          <a:p>
            <a:r>
              <a:rPr lang="en-US" dirty="0"/>
              <a:t>GRU with GLOVE pretrained embeddings and one dense layer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03F691-183D-4653-A82F-9B280A19A4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2533765"/>
            <a:ext cx="4233874" cy="1684669"/>
          </a:xfrm>
          <a:prstGeom prst="rect">
            <a:avLst/>
          </a:prstGeom>
        </p:spPr>
      </p:pic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0A85F67C-2A9B-47AA-AE8C-91F958BB54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298718"/>
              </p:ext>
            </p:extLst>
          </p:nvPr>
        </p:nvGraphicFramePr>
        <p:xfrm>
          <a:off x="4408098" y="2634939"/>
          <a:ext cx="782138" cy="1354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F3D41BF1-927F-419A-8C72-7FE618BBFA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9231564"/>
              </p:ext>
            </p:extLst>
          </p:nvPr>
        </p:nvGraphicFramePr>
        <p:xfrm>
          <a:off x="10464053" y="2598270"/>
          <a:ext cx="782138" cy="1354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8A5F9FE-821A-433A-A1EF-21C9D762401A}"/>
              </a:ext>
            </a:extLst>
          </p:cNvPr>
          <p:cNvSpPr txBox="1"/>
          <p:nvPr/>
        </p:nvSpPr>
        <p:spPr>
          <a:xfrm>
            <a:off x="6225886" y="4362940"/>
            <a:ext cx="38499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 b="1" i="0">
                <a:solidFill>
                  <a:srgbClr val="FFFF00"/>
                </a:solidFill>
                <a:effectLst/>
                <a:latin typeface="Helvetica Neue"/>
              </a:defRPr>
            </a:lvl1pPr>
          </a:lstStyle>
          <a:p>
            <a:r>
              <a:rPr lang="en-US" dirty="0"/>
              <a:t>BERT Pretrained Embeddings with Dense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B1FA7-8423-47FA-A5AB-DD54367C2EC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033918" y="4753808"/>
            <a:ext cx="4233874" cy="1929830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0C59744A-E5E8-4192-BA79-7D8E718920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6640558"/>
              </p:ext>
            </p:extLst>
          </p:nvPr>
        </p:nvGraphicFramePr>
        <p:xfrm>
          <a:off x="9906321" y="5382882"/>
          <a:ext cx="1897601" cy="54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218999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DA36-248B-4735-944F-55EEDDEE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5991-8458-4844-BCF5-12E81A627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Based on TSNE visualization, Medical terms Trained SPACY model is doing good than TFIDF. However Bert model outperforming both TFIDF &amp; Spacy.</a:t>
            </a:r>
          </a:p>
          <a:p>
            <a:r>
              <a:rPr lang="en-US" dirty="0"/>
              <a:t>Based on Sentence Vectorization &amp; Cosine Similarity estimation, Count Vectorizer technique gave good score than TFDIF. Bert_en_uncased is way better than previous two. </a:t>
            </a:r>
          </a:p>
          <a:p>
            <a:r>
              <a:rPr lang="en-US" dirty="0"/>
              <a:t>As for as Word Vectorization is concerned, Pretrained Bert Model give good result than Domain trained SPACY models.</a:t>
            </a:r>
          </a:p>
          <a:p>
            <a:r>
              <a:rPr lang="en-US" dirty="0"/>
              <a:t>All Supervised Learning methods (LSTM, GRU, BERT) are giving good accuracies for given dataset.</a:t>
            </a:r>
          </a:p>
          <a:p>
            <a:r>
              <a:rPr lang="en-US" dirty="0"/>
              <a:t>Overall, Bert_en_uncased is winner in Most of the areas. It can be used further research for best results.</a:t>
            </a:r>
          </a:p>
          <a:p>
            <a:r>
              <a:rPr lang="en-US" dirty="0"/>
              <a:t>Semantic Embeddings, static &amp; Dynamic embeddings are being outperformed by Transformer Architecture based Model.</a:t>
            </a:r>
          </a:p>
          <a:p>
            <a:r>
              <a:rPr lang="en-US" dirty="0"/>
              <a:t>Further Study can be done to choose  best transformer architecture models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092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373</TotalTime>
  <Words>530</Words>
  <Application>Microsoft Office PowerPoint</Application>
  <PresentationFormat>Widescreen</PresentationFormat>
  <Paragraphs>109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Helvetica Neue</vt:lpstr>
      <vt:lpstr>Trebuchet MS</vt:lpstr>
      <vt:lpstr>Berlin</vt:lpstr>
      <vt:lpstr>Medical Notes NLP Challenge  </vt:lpstr>
      <vt:lpstr>PowerPoint Presentation</vt:lpstr>
      <vt:lpstr>PowerPoint Presentation</vt:lpstr>
      <vt:lpstr>TSNE Visualization </vt:lpstr>
      <vt:lpstr>Cosine Similarity Heat Map – TD-IDF Vectorization</vt:lpstr>
      <vt:lpstr>Cosine Similarity Heat Map – Count Vectorizer</vt:lpstr>
      <vt:lpstr>Cosine Similarity Heat Map – BERT </vt:lpstr>
      <vt:lpstr>Supervised Learning Method Approcah </vt:lpstr>
      <vt:lpstr>Observations:</vt:lpstr>
      <vt:lpstr>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Notes NLP Challenge</dc:title>
  <dc:creator>Thangasami Sivanu</dc:creator>
  <cp:lastModifiedBy>Thangasami Sivanu</cp:lastModifiedBy>
  <cp:revision>10</cp:revision>
  <dcterms:created xsi:type="dcterms:W3CDTF">2021-12-05T19:22:07Z</dcterms:created>
  <dcterms:modified xsi:type="dcterms:W3CDTF">2021-12-06T16:42:55Z</dcterms:modified>
</cp:coreProperties>
</file>