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197" y="648080"/>
            <a:ext cx="105476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4438" y="1707918"/>
            <a:ext cx="10263123" cy="3351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51828" y="2354402"/>
            <a:ext cx="4389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none" spc="-40" dirty="0">
                <a:solidFill>
                  <a:srgbClr val="0D649B"/>
                </a:solidFill>
                <a:latin typeface="Calibri"/>
                <a:cs typeface="Calibri"/>
              </a:rPr>
              <a:t>Technology</a:t>
            </a:r>
            <a:r>
              <a:rPr b="1" u="none" spc="-30" dirty="0">
                <a:solidFill>
                  <a:srgbClr val="0D649B"/>
                </a:solidFill>
                <a:latin typeface="Calibri"/>
                <a:cs typeface="Calibri"/>
              </a:rPr>
              <a:t> </a:t>
            </a:r>
            <a:r>
              <a:rPr b="1" u="none" spc="-45" dirty="0">
                <a:solidFill>
                  <a:srgbClr val="0D649B"/>
                </a:solidFill>
                <a:latin typeface="Calibri"/>
                <a:cs typeface="Calibri"/>
              </a:rPr>
              <a:t>Trends</a:t>
            </a:r>
            <a:r>
              <a:rPr b="1" u="none" spc="-35" dirty="0">
                <a:solidFill>
                  <a:srgbClr val="0D649B"/>
                </a:solidFill>
                <a:latin typeface="Calibri"/>
                <a:cs typeface="Calibri"/>
              </a:rPr>
              <a:t> </a:t>
            </a:r>
            <a:r>
              <a:rPr b="1" u="none" spc="-5" dirty="0">
                <a:solidFill>
                  <a:srgbClr val="0D649B"/>
                </a:solidFill>
                <a:latin typeface="Calibri"/>
                <a:cs typeface="Calibri"/>
              </a:rPr>
              <a:t>&amp;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1747" y="1825751"/>
            <a:ext cx="4794503" cy="43510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51828" y="2903600"/>
            <a:ext cx="4557395" cy="158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D649B"/>
                </a:solidFill>
                <a:latin typeface="Calibri"/>
                <a:cs typeface="Calibri"/>
              </a:rPr>
              <a:t>Analysis</a:t>
            </a:r>
            <a:r>
              <a:rPr sz="4000" b="1" spc="-25" dirty="0">
                <a:solidFill>
                  <a:srgbClr val="0D649B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D649B"/>
                </a:solidFill>
                <a:latin typeface="Calibri"/>
                <a:cs typeface="Calibri"/>
              </a:rPr>
              <a:t>Presentation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Diko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Hary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Adhanto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Oktober,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2021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9829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95" dirty="0"/>
              <a:t>DATABASE</a:t>
            </a:r>
            <a:r>
              <a:rPr u="none" spc="-5" dirty="0"/>
              <a:t> TRENDS</a:t>
            </a:r>
            <a:r>
              <a:rPr u="none" spc="-20" dirty="0"/>
              <a:t> </a:t>
            </a:r>
            <a:r>
              <a:rPr u="none" spc="-5" dirty="0"/>
              <a:t>-</a:t>
            </a:r>
            <a:r>
              <a:rPr u="none" spc="5" dirty="0"/>
              <a:t> </a:t>
            </a:r>
            <a:r>
              <a:rPr u="none" spc="-5" dirty="0"/>
              <a:t>FINDINGS</a:t>
            </a:r>
            <a:r>
              <a:rPr u="none" spc="-10" dirty="0"/>
              <a:t> </a:t>
            </a:r>
            <a:r>
              <a:rPr u="none" spc="-5" dirty="0"/>
              <a:t>&amp; </a:t>
            </a:r>
            <a:r>
              <a:rPr u="none" spc="-3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679928"/>
            <a:ext cx="4961890" cy="231648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Behind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endParaRPr sz="2600">
              <a:latin typeface="Calibri"/>
              <a:cs typeface="Calibri"/>
            </a:endParaRPr>
          </a:p>
          <a:p>
            <a:pPr marL="241300" marR="93980" indent="-229235">
              <a:lnSpc>
                <a:spcPts val="2810"/>
              </a:lnSpc>
              <a:spcBef>
                <a:spcPts val="103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MongoDB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Redis are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upcoming </a:t>
            </a:r>
            <a:r>
              <a:rPr sz="2600" spc="-5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favorites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New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kid on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block:</a:t>
            </a:r>
            <a:r>
              <a:rPr sz="26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Elasticsearch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98066"/>
            <a:ext cx="70592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71465" algn="l"/>
              </a:tabLst>
            </a:pPr>
            <a:r>
              <a:rPr sz="2600" b="1" spc="-5" dirty="0">
                <a:solidFill>
                  <a:srgbClr val="006FC0"/>
                </a:solidFill>
                <a:latin typeface="Calibri"/>
                <a:cs typeface="Calibri"/>
              </a:rPr>
              <a:t>Findings	</a:t>
            </a:r>
            <a:r>
              <a:rPr sz="2600" b="1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766187"/>
            <a:ext cx="4852670" cy="33000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439420" indent="-2286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Open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source databases are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still </a:t>
            </a:r>
            <a:r>
              <a:rPr sz="2600" spc="-5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preferable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endParaRPr sz="2600" dirty="0">
              <a:latin typeface="Calibri"/>
              <a:cs typeface="Calibri"/>
            </a:endParaRPr>
          </a:p>
          <a:p>
            <a:pPr marL="241300" marR="271780" indent="-228600">
              <a:lnSpc>
                <a:spcPts val="281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NoSQL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will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make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 </a:t>
            </a:r>
            <a:r>
              <a:rPr sz="2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impact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storing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non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relational </a:t>
            </a:r>
            <a:r>
              <a:rPr sz="2600" spc="-5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Redis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supports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abstract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types</a:t>
            </a:r>
            <a:endParaRPr sz="2600" dirty="0">
              <a:latin typeface="Calibri"/>
              <a:cs typeface="Calibri"/>
            </a:endParaRPr>
          </a:p>
          <a:p>
            <a:pPr marL="241300" marR="119380" indent="-228600">
              <a:lnSpc>
                <a:spcPts val="281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Pre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tuned search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to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website,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app, </a:t>
            </a:r>
            <a:r>
              <a:rPr sz="2600" spc="-5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ecommerce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store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15" dirty="0"/>
              <a:t>DASHBOARD</a:t>
            </a:r>
            <a:r>
              <a:rPr spc="-10" dirty="0"/>
              <a:t> </a:t>
            </a:r>
            <a:r>
              <a:rPr spc="-105" dirty="0"/>
              <a:t>TAB</a:t>
            </a:r>
            <a:r>
              <a:rPr spc="-25" dirty="0"/>
              <a:t> </a:t>
            </a:r>
            <a:r>
              <a:rPr spc="-5" dirty="0"/>
              <a:t>1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116"/>
            <a:ext cx="10515600" cy="4352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15" dirty="0"/>
              <a:t>DASHBOARD</a:t>
            </a:r>
            <a:r>
              <a:rPr spc="-10" dirty="0"/>
              <a:t> </a:t>
            </a:r>
            <a:r>
              <a:rPr spc="-105" dirty="0"/>
              <a:t>TAB</a:t>
            </a:r>
            <a:r>
              <a:rPr spc="-25" dirty="0"/>
              <a:t> </a:t>
            </a:r>
            <a:r>
              <a:rPr spc="-5" dirty="0"/>
              <a:t>2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43811"/>
            <a:ext cx="10515600" cy="4666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15" dirty="0"/>
              <a:t>DASHBOARD</a:t>
            </a:r>
            <a:r>
              <a:rPr spc="-10" dirty="0"/>
              <a:t> </a:t>
            </a:r>
            <a:r>
              <a:rPr spc="-105" dirty="0"/>
              <a:t>TAB</a:t>
            </a:r>
            <a:r>
              <a:rPr spc="-25" dirty="0"/>
              <a:t> </a:t>
            </a:r>
            <a:r>
              <a:rPr spc="-5" dirty="0"/>
              <a:t>3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05711"/>
            <a:ext cx="10515600" cy="4780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2556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DISCUSSION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51828" y="2227833"/>
            <a:ext cx="4925060" cy="369252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673100" indent="-228600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now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Training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Reskilling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workers</a:t>
            </a:r>
            <a:endParaRPr sz="2800">
              <a:latin typeface="Calibri"/>
              <a:cs typeface="Calibri"/>
            </a:endParaRPr>
          </a:p>
          <a:p>
            <a:pPr marL="241300" marR="1219200" indent="-228600">
              <a:lnSpc>
                <a:spcPts val="269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Females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participation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field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Bridge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divide of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gaps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developing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2800">
              <a:latin typeface="Calibri"/>
              <a:cs typeface="Calibri"/>
            </a:endParaRPr>
          </a:p>
          <a:p>
            <a:pPr marL="241300" marR="354330" indent="-228600">
              <a:lnSpc>
                <a:spcPts val="269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Eliminate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age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education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discrimination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employment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7559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5" dirty="0"/>
              <a:t>OVERALL</a:t>
            </a:r>
            <a:r>
              <a:rPr u="none" spc="-10" dirty="0"/>
              <a:t> </a:t>
            </a:r>
            <a:r>
              <a:rPr u="none" dirty="0"/>
              <a:t>FINDINGS</a:t>
            </a:r>
            <a:r>
              <a:rPr u="none" spc="-10" dirty="0"/>
              <a:t> </a:t>
            </a:r>
            <a:r>
              <a:rPr u="none" spc="-5" dirty="0"/>
              <a:t>&amp;</a:t>
            </a:r>
            <a:r>
              <a:rPr u="none" spc="-10" dirty="0"/>
              <a:t> </a:t>
            </a:r>
            <a:r>
              <a:rPr u="none" spc="-3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816479"/>
            <a:ext cx="4763135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Fast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changing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 every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1015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Concentration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several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USA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India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Gender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jobs</a:t>
            </a:r>
            <a:endParaRPr sz="2800">
              <a:latin typeface="Calibri"/>
              <a:cs typeface="Calibri"/>
            </a:endParaRPr>
          </a:p>
          <a:p>
            <a:pPr marL="241300" marR="94615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Docker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AWS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growing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7188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Find</a:t>
            </a:r>
            <a:r>
              <a:rPr sz="2800" b="1" spc="-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ngs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Impli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b="1" spc="-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816479"/>
            <a:ext cx="4784725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8034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need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flexible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adjust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rapid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changes</a:t>
            </a:r>
            <a:endParaRPr sz="2800" dirty="0">
              <a:latin typeface="Calibri"/>
              <a:cs typeface="Calibri"/>
            </a:endParaRPr>
          </a:p>
          <a:p>
            <a:pPr marL="241300" marR="67945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Need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to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spread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out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lagging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Impact of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hiring’s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Shift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to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faster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app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deployments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cloud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services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2783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5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90017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900170" algn="l"/>
              </a:tabLst>
            </a:pPr>
            <a:r>
              <a:rPr spc="-30" dirty="0"/>
              <a:t>Technology</a:t>
            </a:r>
            <a:r>
              <a:rPr spc="-10" dirty="0"/>
              <a:t> </a:t>
            </a:r>
            <a:r>
              <a:rPr spc="-40" dirty="0"/>
              <a:t>Trends</a:t>
            </a:r>
            <a:r>
              <a:rPr dirty="0"/>
              <a:t> </a:t>
            </a:r>
            <a:r>
              <a:rPr spc="-20" dirty="0"/>
              <a:t>for</a:t>
            </a:r>
            <a:r>
              <a:rPr spc="-5" dirty="0"/>
              <a:t> </a:t>
            </a:r>
            <a:r>
              <a:rPr spc="-15" dirty="0"/>
              <a:t>current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15" dirty="0"/>
              <a:t>next</a:t>
            </a:r>
            <a:r>
              <a:rPr spc="10" dirty="0"/>
              <a:t> </a:t>
            </a:r>
            <a:r>
              <a:rPr spc="-10" dirty="0"/>
              <a:t>year</a:t>
            </a:r>
          </a:p>
          <a:p>
            <a:pPr marL="3900170" marR="681355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3900170" algn="l"/>
              </a:tabLst>
            </a:pPr>
            <a:r>
              <a:rPr spc="-15" dirty="0"/>
              <a:t>Programming</a:t>
            </a:r>
            <a:r>
              <a:rPr spc="-10" dirty="0"/>
              <a:t> Languages,</a:t>
            </a:r>
            <a:r>
              <a:rPr spc="-5" dirty="0"/>
              <a:t> </a:t>
            </a:r>
            <a:r>
              <a:rPr spc="-10" dirty="0"/>
              <a:t>Database</a:t>
            </a:r>
            <a:r>
              <a:rPr spc="-5" dirty="0"/>
              <a:t> and </a:t>
            </a:r>
            <a:r>
              <a:rPr spc="-620" dirty="0"/>
              <a:t> </a:t>
            </a:r>
            <a:r>
              <a:rPr spc="-20" dirty="0"/>
              <a:t>Platform</a:t>
            </a:r>
            <a:r>
              <a:rPr spc="-10" dirty="0"/>
              <a:t> overview</a:t>
            </a:r>
          </a:p>
          <a:p>
            <a:pPr marL="390017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900170" algn="l"/>
              </a:tabLst>
            </a:pPr>
            <a:r>
              <a:rPr spc="-10" dirty="0"/>
              <a:t>Demographics</a:t>
            </a:r>
            <a:r>
              <a:rPr spc="-35" dirty="0"/>
              <a:t> </a:t>
            </a:r>
            <a:r>
              <a:rPr spc="-10" dirty="0"/>
              <a:t>overview</a:t>
            </a:r>
          </a:p>
          <a:p>
            <a:pPr marL="390017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900170" algn="l"/>
              </a:tabLst>
            </a:pPr>
            <a:r>
              <a:rPr spc="-5" dirty="0"/>
              <a:t>Actions</a:t>
            </a:r>
            <a:r>
              <a:rPr spc="-20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5" dirty="0"/>
              <a:t>be</a:t>
            </a:r>
            <a:r>
              <a:rPr spc="-15" dirty="0"/>
              <a:t> </a:t>
            </a:r>
            <a:r>
              <a:rPr spc="-30" dirty="0"/>
              <a:t>taken</a:t>
            </a:r>
          </a:p>
          <a:p>
            <a:pPr marL="3900170" marR="211454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3900170" algn="l"/>
              </a:tabLst>
            </a:pPr>
            <a:r>
              <a:rPr spc="-5" dirty="0"/>
              <a:t>In </a:t>
            </a:r>
            <a:r>
              <a:rPr spc="-15" dirty="0"/>
              <a:t>future,</a:t>
            </a:r>
            <a:r>
              <a:rPr spc="10" dirty="0"/>
              <a:t> </a:t>
            </a:r>
            <a:r>
              <a:rPr spc="-20" dirty="0"/>
              <a:t>incorporate</a:t>
            </a:r>
            <a:r>
              <a:rPr spc="5" dirty="0"/>
              <a:t> </a:t>
            </a:r>
            <a:r>
              <a:rPr spc="-5" dirty="0"/>
              <a:t>Machine</a:t>
            </a:r>
            <a:r>
              <a:rPr dirty="0"/>
              <a:t> </a:t>
            </a:r>
            <a:r>
              <a:rPr spc="-5" dirty="0"/>
              <a:t>Learning </a:t>
            </a:r>
            <a:r>
              <a:rPr spc="-10" dirty="0"/>
              <a:t>to </a:t>
            </a:r>
            <a:r>
              <a:rPr spc="-615" dirty="0"/>
              <a:t> </a:t>
            </a:r>
            <a:r>
              <a:rPr spc="-15" dirty="0"/>
              <a:t>predict</a:t>
            </a:r>
            <a:r>
              <a:rPr dirty="0"/>
              <a:t> </a:t>
            </a:r>
            <a:r>
              <a:rPr spc="-10" dirty="0"/>
              <a:t>trends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10" dirty="0"/>
              <a:t>salaries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2124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APPENDIX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38200" y="1437132"/>
            <a:ext cx="11070590" cy="4898390"/>
            <a:chOff x="838200" y="1437132"/>
            <a:chExt cx="11070590" cy="48983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850136"/>
              <a:ext cx="3194304" cy="31943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5532" y="1437132"/>
              <a:ext cx="8033004" cy="48981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7016" y="666115"/>
            <a:ext cx="4729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GITHUB</a:t>
            </a:r>
            <a:r>
              <a:rPr u="none" spc="-20" dirty="0"/>
              <a:t> </a:t>
            </a:r>
            <a:r>
              <a:rPr u="none" spc="-5" dirty="0"/>
              <a:t>JOB</a:t>
            </a:r>
            <a:r>
              <a:rPr u="none" spc="-20" dirty="0"/>
              <a:t> </a:t>
            </a:r>
            <a:r>
              <a:rPr u="none" spc="-10" dirty="0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16" y="1553008"/>
            <a:ext cx="10716653" cy="4632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7016" y="666115"/>
            <a:ext cx="4671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POPULAR</a:t>
            </a:r>
            <a:r>
              <a:rPr u="none" spc="-50" dirty="0"/>
              <a:t> </a:t>
            </a:r>
            <a:r>
              <a:rPr u="none" spc="-20" dirty="0"/>
              <a:t>LANGUAGES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673401"/>
            <a:ext cx="10738495" cy="449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56" y="546861"/>
            <a:ext cx="18535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0" dirty="0"/>
              <a:t>OUTL</a:t>
            </a:r>
            <a:r>
              <a:rPr u="none" spc="10" dirty="0"/>
              <a:t>I</a:t>
            </a:r>
            <a:r>
              <a:rPr u="none" spc="-5" dirty="0"/>
              <a:t>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828" y="1715160"/>
            <a:ext cx="2863850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Charts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8120" y="745870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159"/>
                </a:moveTo>
                <a:lnTo>
                  <a:pt x="182245" y="0"/>
                </a:lnTo>
                <a:lnTo>
                  <a:pt x="182245" y="2159"/>
                </a:lnTo>
                <a:lnTo>
                  <a:pt x="180124" y="2159"/>
                </a:lnTo>
                <a:lnTo>
                  <a:pt x="180124" y="558"/>
                </a:lnTo>
                <a:lnTo>
                  <a:pt x="2159" y="558"/>
                </a:lnTo>
                <a:lnTo>
                  <a:pt x="2159" y="0"/>
                </a:lnTo>
                <a:lnTo>
                  <a:pt x="0" y="0"/>
                </a:lnTo>
                <a:lnTo>
                  <a:pt x="0" y="360045"/>
                </a:lnTo>
                <a:lnTo>
                  <a:pt x="127" y="360045"/>
                </a:lnTo>
                <a:lnTo>
                  <a:pt x="127" y="360553"/>
                </a:lnTo>
                <a:lnTo>
                  <a:pt x="2692" y="360553"/>
                </a:lnTo>
                <a:lnTo>
                  <a:pt x="2692" y="362839"/>
                </a:lnTo>
                <a:lnTo>
                  <a:pt x="2921" y="362839"/>
                </a:lnTo>
                <a:lnTo>
                  <a:pt x="2921" y="365379"/>
                </a:lnTo>
                <a:lnTo>
                  <a:pt x="182880" y="365379"/>
                </a:lnTo>
                <a:lnTo>
                  <a:pt x="182880" y="360299"/>
                </a:lnTo>
                <a:lnTo>
                  <a:pt x="182245" y="360299"/>
                </a:lnTo>
                <a:lnTo>
                  <a:pt x="182245" y="360045"/>
                </a:lnTo>
                <a:lnTo>
                  <a:pt x="182880" y="360045"/>
                </a:lnTo>
                <a:lnTo>
                  <a:pt x="182880" y="215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698" y="588010"/>
            <a:ext cx="4639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5" dirty="0"/>
              <a:t>EXECUTIVE</a:t>
            </a:r>
            <a:r>
              <a:rPr u="none" spc="-45" dirty="0"/>
              <a:t> </a:t>
            </a:r>
            <a:r>
              <a:rPr u="none"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784350"/>
            <a:ext cx="6541134" cy="26511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4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languages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3200" spc="-7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Demographics</a:t>
            </a:r>
            <a:r>
              <a:rPr sz="3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Technological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Gender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jobs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969" y="648080"/>
            <a:ext cx="32880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INT</a:t>
            </a:r>
            <a:r>
              <a:rPr u="none" spc="-30" dirty="0"/>
              <a:t>R</a:t>
            </a:r>
            <a:r>
              <a:rPr u="none" spc="-10" dirty="0"/>
              <a:t>ODU</a:t>
            </a:r>
            <a:r>
              <a:rPr u="none" spc="30" dirty="0"/>
              <a:t>C</a:t>
            </a:r>
            <a:r>
              <a:rPr u="none" spc="-10" dirty="0"/>
              <a:t>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4482" y="1715160"/>
            <a:ext cx="6387465" cy="43135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About: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software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development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Purpose: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Identify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skill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requirements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future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What are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languages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demand?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What are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skills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2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demand?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IDEs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Audience:</a:t>
            </a:r>
            <a:r>
              <a:rPr sz="22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Human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Resource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Head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856" y="659637"/>
            <a:ext cx="3357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2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729651"/>
            <a:ext cx="5096510" cy="3928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32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Collection</a:t>
            </a:r>
            <a:r>
              <a:rPr sz="3200" b="1" spc="-15" dirty="0">
                <a:solidFill>
                  <a:srgbClr val="006FC0"/>
                </a:solidFill>
                <a:latin typeface="Calibri"/>
                <a:cs typeface="Calibri"/>
              </a:rPr>
              <a:t> Sources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Overflow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Developer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Survey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GitHub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Postings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Languages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Salary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32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Exploration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32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Cleaning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32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15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17583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R</a:t>
            </a:r>
            <a:r>
              <a:rPr u="none" spc="-35" dirty="0"/>
              <a:t>E</a:t>
            </a:r>
            <a:r>
              <a:rPr u="none" spc="-10" dirty="0"/>
              <a:t>SU</a:t>
            </a:r>
            <a:r>
              <a:rPr u="none" spc="-290" dirty="0"/>
              <a:t>L</a:t>
            </a:r>
            <a:r>
              <a:rPr u="none" spc="-35" dirty="0"/>
              <a:t>T</a:t>
            </a:r>
            <a:r>
              <a:rPr u="none" spc="-5" dirty="0"/>
              <a:t>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88" y="1647444"/>
            <a:ext cx="10250423" cy="4351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76365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0" dirty="0"/>
              <a:t>PROGRAMMING</a:t>
            </a:r>
            <a:r>
              <a:rPr u="none" spc="-5" dirty="0"/>
              <a:t> </a:t>
            </a:r>
            <a:r>
              <a:rPr u="none" spc="-20" dirty="0"/>
              <a:t>LANGUAGE</a:t>
            </a:r>
            <a:r>
              <a:rPr u="none" dirty="0"/>
              <a:t> </a:t>
            </a:r>
            <a:r>
              <a:rPr u="none" spc="-5" dirty="0"/>
              <a:t>TRENDS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804416"/>
            <a:ext cx="5638800" cy="4064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1804416"/>
            <a:ext cx="5724144" cy="4014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96697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5433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JavaScript,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HTML/CSS,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 and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becoming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8634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PowerShell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edged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out in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757809"/>
            <a:ext cx="9535160" cy="1487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392"/>
                </a:solidFill>
                <a:latin typeface="Calibri"/>
                <a:cs typeface="Calibri"/>
              </a:rPr>
              <a:t>PROGRAMMING</a:t>
            </a:r>
            <a:r>
              <a:rPr sz="2800" spc="-10" dirty="0">
                <a:solidFill>
                  <a:srgbClr val="005392"/>
                </a:solidFill>
                <a:latin typeface="Calibri"/>
                <a:cs typeface="Calibri"/>
              </a:rPr>
              <a:t> LANGUAGE</a:t>
            </a:r>
            <a:r>
              <a:rPr sz="2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392"/>
                </a:solidFill>
                <a:latin typeface="Calibri"/>
                <a:cs typeface="Calibri"/>
              </a:rPr>
              <a:t>TRENDS</a:t>
            </a:r>
            <a:r>
              <a:rPr sz="2800" spc="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libri"/>
                <a:cs typeface="Calibri"/>
              </a:rPr>
              <a:t>- </a:t>
            </a:r>
            <a:r>
              <a:rPr sz="2800" spc="-10" dirty="0">
                <a:solidFill>
                  <a:srgbClr val="005392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libri"/>
                <a:cs typeface="Calibri"/>
              </a:rPr>
              <a:t>&amp; </a:t>
            </a:r>
            <a:r>
              <a:rPr sz="2800" spc="-25" dirty="0">
                <a:solidFill>
                  <a:srgbClr val="005392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371465" algn="l"/>
              </a:tabLst>
            </a:pP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65709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7305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development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still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high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demand</a:t>
            </a:r>
            <a:endParaRPr sz="2800">
              <a:latin typeface="Calibri"/>
              <a:cs typeface="Calibri"/>
            </a:endParaRPr>
          </a:p>
          <a:p>
            <a:pPr marL="241300" marR="37084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Big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still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requires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AI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ML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rising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demand,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best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choice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1324" y="711835"/>
            <a:ext cx="3893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95" dirty="0"/>
              <a:t>DATABASE</a:t>
            </a:r>
            <a:r>
              <a:rPr u="none" spc="-65" dirty="0"/>
              <a:t> </a:t>
            </a:r>
            <a:r>
              <a:rPr u="none" spc="-5" dirty="0"/>
              <a:t>TRENDS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1754123"/>
            <a:ext cx="5518404" cy="42351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727" y="1754123"/>
            <a:ext cx="5529072" cy="4227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382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 MT</vt:lpstr>
      <vt:lpstr>Calibri</vt:lpstr>
      <vt:lpstr>Office Theme</vt:lpstr>
      <vt:lpstr>Technology Trends &amp;</vt:lpstr>
      <vt:lpstr>OUTLINE</vt:lpstr>
      <vt:lpstr>EXECUTIVE SUMMARY</vt:lpstr>
      <vt:lpstr>INTRODUCTION</vt:lpstr>
      <vt:lpstr>METHODOLOGY</vt:lpstr>
      <vt:lpstr>RESULTS</vt:lpstr>
      <vt:lpstr>PROGRAMMING LANGUAGE TRENDS</vt:lpstr>
      <vt:lpstr>PowerPoint Presentation</vt:lpstr>
      <vt:lpstr>DATABASE TRENDS</vt:lpstr>
      <vt:lpstr>DATABASE TRENDS - FINDINGS &amp; IMPLICATIONS</vt:lpstr>
      <vt:lpstr> DASHBOARD TAB 1 </vt:lpstr>
      <vt:lpstr> DASHBOARD TAB 2 </vt:lpstr>
      <vt:lpstr> DASHBOARD TAB 3 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Thang Do</cp:lastModifiedBy>
  <cp:revision>2</cp:revision>
  <dcterms:created xsi:type="dcterms:W3CDTF">2022-04-16T06:45:19Z</dcterms:created>
  <dcterms:modified xsi:type="dcterms:W3CDTF">2022-04-16T07:32:10Z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2022-04-16T00:00:00Z</vt:filetime>
  </property>
</Properties>
</file>