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2" r:id="rId4"/>
    <p:sldId id="283" r:id="rId5"/>
    <p:sldId id="269" r:id="rId7"/>
    <p:sldId id="272" r:id="rId8"/>
    <p:sldId id="277" r:id="rId9"/>
    <p:sldId id="274" r:id="rId10"/>
    <p:sldId id="273" r:id="rId11"/>
    <p:sldId id="275" r:id="rId12"/>
    <p:sldId id="299" r:id="rId13"/>
    <p:sldId id="300" r:id="rId14"/>
    <p:sldId id="279" r:id="rId15"/>
    <p:sldId id="293" r:id="rId16"/>
    <p:sldId id="296" r:id="rId17"/>
    <p:sldId id="297" r:id="rId18"/>
    <p:sldId id="298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54" autoAdjust="0"/>
  </p:normalViewPr>
  <p:slideViewPr>
    <p:cSldViewPr>
      <p:cViewPr varScale="1">
        <p:scale>
          <a:sx n="60" d="100"/>
          <a:sy n="6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18FC0-76BA-445C-B88B-CF647028F3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0221856-B4E3-4FC8-83F2-5F1FF2C44C06}">
      <dgm:prSet phldrT="[Text]"/>
      <dgm:spPr/>
      <dgm:t>
        <a:bodyPr/>
        <a:lstStyle/>
        <a:p>
          <a:r>
            <a:rPr lang="en-IN" dirty="0" smtClean="0"/>
            <a:t>Keyword</a:t>
          </a:r>
          <a:endParaRPr lang="en-IN" dirty="0"/>
        </a:p>
      </dgm:t>
    </dgm:pt>
    <dgm:pt modelId="{A79D0AC6-9B80-43A5-916F-0AD570728D87}" cxnId="{770D79C5-6118-4B98-8957-3C38CB283993}" type="parTrans">
      <dgm:prSet/>
      <dgm:spPr/>
      <dgm:t>
        <a:bodyPr/>
        <a:lstStyle/>
        <a:p>
          <a:endParaRPr lang="en-IN"/>
        </a:p>
      </dgm:t>
    </dgm:pt>
    <dgm:pt modelId="{9C2AA7F1-2B8C-4AE7-8A36-BE7A1FC332C6}" cxnId="{770D79C5-6118-4B98-8957-3C38CB283993}" type="sibTrans">
      <dgm:prSet/>
      <dgm:spPr/>
      <dgm:t>
        <a:bodyPr/>
        <a:lstStyle/>
        <a:p>
          <a:endParaRPr lang="en-IN"/>
        </a:p>
      </dgm:t>
    </dgm:pt>
    <dgm:pt modelId="{F79BF8C0-AF15-4288-A854-9E94C88AD99A}">
      <dgm:prSet phldrT="[Text]"/>
      <dgm:spPr/>
      <dgm:t>
        <a:bodyPr/>
        <a:lstStyle/>
        <a:p>
          <a:r>
            <a:rPr lang="en-IN" dirty="0" smtClean="0"/>
            <a:t>Navigation/Tree(Top Navigation)</a:t>
          </a:r>
          <a:endParaRPr lang="en-IN" dirty="0"/>
        </a:p>
      </dgm:t>
    </dgm:pt>
    <dgm:pt modelId="{C032DEED-0A45-440A-B6C4-E8FC26593095}" cxnId="{62612F1E-6B9A-4D7D-B998-78C699D67945}" type="parTrans">
      <dgm:prSet/>
      <dgm:spPr/>
      <dgm:t>
        <a:bodyPr/>
        <a:lstStyle/>
        <a:p>
          <a:endParaRPr lang="en-IN"/>
        </a:p>
      </dgm:t>
    </dgm:pt>
    <dgm:pt modelId="{F852A1FB-2B6E-4CCE-A2A9-C1B3DA277C6E}" cxnId="{62612F1E-6B9A-4D7D-B998-78C699D67945}" type="sibTrans">
      <dgm:prSet/>
      <dgm:spPr/>
      <dgm:t>
        <a:bodyPr/>
        <a:lstStyle/>
        <a:p>
          <a:endParaRPr lang="en-IN"/>
        </a:p>
      </dgm:t>
    </dgm:pt>
    <dgm:pt modelId="{6788C4AE-D3BB-458A-9559-36D43E5B8E21}">
      <dgm:prSet phldrT="[Text]"/>
      <dgm:spPr/>
      <dgm:t>
        <a:bodyPr/>
        <a:lstStyle/>
        <a:p>
          <a:r>
            <a:rPr lang="en-IN" dirty="0" smtClean="0"/>
            <a:t>Right IN FRONT</a:t>
          </a:r>
          <a:endParaRPr lang="en-IN" dirty="0"/>
        </a:p>
      </dgm:t>
    </dgm:pt>
    <dgm:pt modelId="{9E100E6F-F676-4C32-AD6F-EB256B9AFF15}" cxnId="{F2CF8B63-C536-4AC4-9C3A-ECCFE17AD04B}" type="parTrans">
      <dgm:prSet/>
      <dgm:spPr/>
      <dgm:t>
        <a:bodyPr/>
        <a:lstStyle/>
        <a:p>
          <a:endParaRPr lang="en-IN"/>
        </a:p>
      </dgm:t>
    </dgm:pt>
    <dgm:pt modelId="{D9FC9AB0-BDA9-4958-8D59-2D8984331D26}" cxnId="{F2CF8B63-C536-4AC4-9C3A-ECCFE17AD04B}" type="sibTrans">
      <dgm:prSet/>
      <dgm:spPr/>
      <dgm:t>
        <a:bodyPr/>
        <a:lstStyle/>
        <a:p>
          <a:endParaRPr lang="en-IN"/>
        </a:p>
      </dgm:t>
    </dgm:pt>
    <dgm:pt modelId="{F647715F-7107-4768-B6A8-DD76F58042F4}" type="pres">
      <dgm:prSet presAssocID="{A8418FC0-76BA-445C-B88B-CF647028F3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D60518F-4ABA-4A10-B623-74A0E9DCA350}" type="pres">
      <dgm:prSet presAssocID="{F0221856-B4E3-4FC8-83F2-5F1FF2C44C06}" presName="parentLin" presStyleCnt="0"/>
      <dgm:spPr/>
    </dgm:pt>
    <dgm:pt modelId="{16E2702B-5555-4679-A9BF-29773BCDAA06}" type="pres">
      <dgm:prSet presAssocID="{F0221856-B4E3-4FC8-83F2-5F1FF2C44C0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68FEAEB1-92CA-48C2-A742-8D422B32F60C}" type="pres">
      <dgm:prSet presAssocID="{F0221856-B4E3-4FC8-83F2-5F1FF2C44C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16CB83-800B-49BA-9FF5-D0489D04F555}" type="pres">
      <dgm:prSet presAssocID="{F0221856-B4E3-4FC8-83F2-5F1FF2C44C06}" presName="negativeSpace" presStyleCnt="0"/>
      <dgm:spPr/>
    </dgm:pt>
    <dgm:pt modelId="{00918FB0-693B-4302-93EB-BBA8CBE523C0}" type="pres">
      <dgm:prSet presAssocID="{F0221856-B4E3-4FC8-83F2-5F1FF2C44C06}" presName="childText" presStyleLbl="conFgAcc1" presStyleIdx="0" presStyleCnt="3">
        <dgm:presLayoutVars>
          <dgm:bulletEnabled val="1"/>
        </dgm:presLayoutVars>
      </dgm:prSet>
      <dgm:spPr/>
    </dgm:pt>
    <dgm:pt modelId="{2A7197BE-C2A9-4459-BBAE-E4C636F8AFE2}" type="pres">
      <dgm:prSet presAssocID="{9C2AA7F1-2B8C-4AE7-8A36-BE7A1FC332C6}" presName="spaceBetweenRectangles" presStyleCnt="0"/>
      <dgm:spPr/>
    </dgm:pt>
    <dgm:pt modelId="{FB79EFC8-D739-4ABF-A025-2000222BB20A}" type="pres">
      <dgm:prSet presAssocID="{F79BF8C0-AF15-4288-A854-9E94C88AD99A}" presName="parentLin" presStyleCnt="0"/>
      <dgm:spPr/>
    </dgm:pt>
    <dgm:pt modelId="{5B0E2C98-3064-4083-815E-F1F5AE501AAD}" type="pres">
      <dgm:prSet presAssocID="{F79BF8C0-AF15-4288-A854-9E94C88AD99A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92383B5D-C378-480D-BEB7-21059B4C8ABF}" type="pres">
      <dgm:prSet presAssocID="{F79BF8C0-AF15-4288-A854-9E94C88AD99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FA4320-99F9-45F6-AF11-54A3C6900CA6}" type="pres">
      <dgm:prSet presAssocID="{F79BF8C0-AF15-4288-A854-9E94C88AD99A}" presName="negativeSpace" presStyleCnt="0"/>
      <dgm:spPr/>
    </dgm:pt>
    <dgm:pt modelId="{239FF68C-C85C-479F-8953-B13613BFBBD8}" type="pres">
      <dgm:prSet presAssocID="{F79BF8C0-AF15-4288-A854-9E94C88AD99A}" presName="childText" presStyleLbl="conFgAcc1" presStyleIdx="1" presStyleCnt="3">
        <dgm:presLayoutVars>
          <dgm:bulletEnabled val="1"/>
        </dgm:presLayoutVars>
      </dgm:prSet>
      <dgm:spPr/>
    </dgm:pt>
    <dgm:pt modelId="{625BBF2F-0DE5-4E67-8598-FB0C5485C909}" type="pres">
      <dgm:prSet presAssocID="{F852A1FB-2B6E-4CCE-A2A9-C1B3DA277C6E}" presName="spaceBetweenRectangles" presStyleCnt="0"/>
      <dgm:spPr/>
    </dgm:pt>
    <dgm:pt modelId="{FD5A486E-45B1-49BF-BB56-F54869D402C1}" type="pres">
      <dgm:prSet presAssocID="{6788C4AE-D3BB-458A-9559-36D43E5B8E21}" presName="parentLin" presStyleCnt="0"/>
      <dgm:spPr/>
    </dgm:pt>
    <dgm:pt modelId="{5F6F84B4-3E3F-498F-9757-ECB38ECDBC28}" type="pres">
      <dgm:prSet presAssocID="{6788C4AE-D3BB-458A-9559-36D43E5B8E21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932FE4EA-E0B9-4ECC-819C-E34640E233E8}" type="pres">
      <dgm:prSet presAssocID="{6788C4AE-D3BB-458A-9559-36D43E5B8E2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FA83CF-7FBD-4AFB-A12B-148AC1FE0257}" type="pres">
      <dgm:prSet presAssocID="{6788C4AE-D3BB-458A-9559-36D43E5B8E21}" presName="negativeSpace" presStyleCnt="0"/>
      <dgm:spPr/>
    </dgm:pt>
    <dgm:pt modelId="{AB084D40-0DDC-4D59-AD6C-27CF3A52364C}" type="pres">
      <dgm:prSet presAssocID="{6788C4AE-D3BB-458A-9559-36D43E5B8E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2612F1E-6B9A-4D7D-B998-78C699D67945}" srcId="{A8418FC0-76BA-445C-B88B-CF647028F323}" destId="{F79BF8C0-AF15-4288-A854-9E94C88AD99A}" srcOrd="1" destOrd="0" parTransId="{C032DEED-0A45-440A-B6C4-E8FC26593095}" sibTransId="{F852A1FB-2B6E-4CCE-A2A9-C1B3DA277C6E}"/>
    <dgm:cxn modelId="{CDC2440B-DF9E-449C-8D75-03DD1AED75A8}" type="presOf" srcId="{F0221856-B4E3-4FC8-83F2-5F1FF2C44C06}" destId="{16E2702B-5555-4679-A9BF-29773BCDAA06}" srcOrd="0" destOrd="0" presId="urn:microsoft.com/office/officeart/2005/8/layout/list1"/>
    <dgm:cxn modelId="{AC2099EC-F485-428C-A8A9-0612E877B832}" type="presOf" srcId="{A8418FC0-76BA-445C-B88B-CF647028F323}" destId="{F647715F-7107-4768-B6A8-DD76F58042F4}" srcOrd="0" destOrd="0" presId="urn:microsoft.com/office/officeart/2005/8/layout/list1"/>
    <dgm:cxn modelId="{FFFF9825-1317-4107-9223-5B05A0D93059}" type="presOf" srcId="{F79BF8C0-AF15-4288-A854-9E94C88AD99A}" destId="{5B0E2C98-3064-4083-815E-F1F5AE501AAD}" srcOrd="0" destOrd="0" presId="urn:microsoft.com/office/officeart/2005/8/layout/list1"/>
    <dgm:cxn modelId="{770D79C5-6118-4B98-8957-3C38CB283993}" srcId="{A8418FC0-76BA-445C-B88B-CF647028F323}" destId="{F0221856-B4E3-4FC8-83F2-5F1FF2C44C06}" srcOrd="0" destOrd="0" parTransId="{A79D0AC6-9B80-43A5-916F-0AD570728D87}" sibTransId="{9C2AA7F1-2B8C-4AE7-8A36-BE7A1FC332C6}"/>
    <dgm:cxn modelId="{D2FE2299-9FAD-4BBE-8611-DF304CCC0641}" type="presOf" srcId="{6788C4AE-D3BB-458A-9559-36D43E5B8E21}" destId="{5F6F84B4-3E3F-498F-9757-ECB38ECDBC28}" srcOrd="0" destOrd="0" presId="urn:microsoft.com/office/officeart/2005/8/layout/list1"/>
    <dgm:cxn modelId="{4FD49DB0-E616-4514-AA78-13F60D92D02D}" type="presOf" srcId="{F0221856-B4E3-4FC8-83F2-5F1FF2C44C06}" destId="{68FEAEB1-92CA-48C2-A742-8D422B32F60C}" srcOrd="1" destOrd="0" presId="urn:microsoft.com/office/officeart/2005/8/layout/list1"/>
    <dgm:cxn modelId="{F2CF8B63-C536-4AC4-9C3A-ECCFE17AD04B}" srcId="{A8418FC0-76BA-445C-B88B-CF647028F323}" destId="{6788C4AE-D3BB-458A-9559-36D43E5B8E21}" srcOrd="2" destOrd="0" parTransId="{9E100E6F-F676-4C32-AD6F-EB256B9AFF15}" sibTransId="{D9FC9AB0-BDA9-4958-8D59-2D8984331D26}"/>
    <dgm:cxn modelId="{08B974AB-3FDC-4E22-BD36-9D5C23912A80}" type="presOf" srcId="{F79BF8C0-AF15-4288-A854-9E94C88AD99A}" destId="{92383B5D-C378-480D-BEB7-21059B4C8ABF}" srcOrd="1" destOrd="0" presId="urn:microsoft.com/office/officeart/2005/8/layout/list1"/>
    <dgm:cxn modelId="{E81B9087-3397-4769-B27C-496A0E757F9A}" type="presOf" srcId="{6788C4AE-D3BB-458A-9559-36D43E5B8E21}" destId="{932FE4EA-E0B9-4ECC-819C-E34640E233E8}" srcOrd="1" destOrd="0" presId="urn:microsoft.com/office/officeart/2005/8/layout/list1"/>
    <dgm:cxn modelId="{6CCD4A2F-38EB-4C30-A0E6-AB887383D0C3}" type="presParOf" srcId="{F647715F-7107-4768-B6A8-DD76F58042F4}" destId="{FD60518F-4ABA-4A10-B623-74A0E9DCA350}" srcOrd="0" destOrd="0" presId="urn:microsoft.com/office/officeart/2005/8/layout/list1"/>
    <dgm:cxn modelId="{4775FF7E-7249-4A15-86E5-7330A10A9FAD}" type="presParOf" srcId="{FD60518F-4ABA-4A10-B623-74A0E9DCA350}" destId="{16E2702B-5555-4679-A9BF-29773BCDAA06}" srcOrd="0" destOrd="0" presId="urn:microsoft.com/office/officeart/2005/8/layout/list1"/>
    <dgm:cxn modelId="{6C4E077D-94C6-480D-A2BD-A2CF13CDC962}" type="presParOf" srcId="{FD60518F-4ABA-4A10-B623-74A0E9DCA350}" destId="{68FEAEB1-92CA-48C2-A742-8D422B32F60C}" srcOrd="1" destOrd="0" presId="urn:microsoft.com/office/officeart/2005/8/layout/list1"/>
    <dgm:cxn modelId="{786EE2EC-8B3D-4C0C-9A9A-3C2336637524}" type="presParOf" srcId="{F647715F-7107-4768-B6A8-DD76F58042F4}" destId="{7716CB83-800B-49BA-9FF5-D0489D04F555}" srcOrd="1" destOrd="0" presId="urn:microsoft.com/office/officeart/2005/8/layout/list1"/>
    <dgm:cxn modelId="{9A876903-1FBE-4564-ADAC-135F271548A6}" type="presParOf" srcId="{F647715F-7107-4768-B6A8-DD76F58042F4}" destId="{00918FB0-693B-4302-93EB-BBA8CBE523C0}" srcOrd="2" destOrd="0" presId="urn:microsoft.com/office/officeart/2005/8/layout/list1"/>
    <dgm:cxn modelId="{EE379CD3-0349-4B22-B572-CEDC3BDE5FC4}" type="presParOf" srcId="{F647715F-7107-4768-B6A8-DD76F58042F4}" destId="{2A7197BE-C2A9-4459-BBAE-E4C636F8AFE2}" srcOrd="3" destOrd="0" presId="urn:microsoft.com/office/officeart/2005/8/layout/list1"/>
    <dgm:cxn modelId="{B79230C4-C2B8-4E5B-A554-51D7935FE4FE}" type="presParOf" srcId="{F647715F-7107-4768-B6A8-DD76F58042F4}" destId="{FB79EFC8-D739-4ABF-A025-2000222BB20A}" srcOrd="4" destOrd="0" presId="urn:microsoft.com/office/officeart/2005/8/layout/list1"/>
    <dgm:cxn modelId="{99344C83-C18C-47AD-90C1-97F498052615}" type="presParOf" srcId="{FB79EFC8-D739-4ABF-A025-2000222BB20A}" destId="{5B0E2C98-3064-4083-815E-F1F5AE501AAD}" srcOrd="0" destOrd="0" presId="urn:microsoft.com/office/officeart/2005/8/layout/list1"/>
    <dgm:cxn modelId="{4C4AC6FF-354F-41A9-979C-7BD825A7459F}" type="presParOf" srcId="{FB79EFC8-D739-4ABF-A025-2000222BB20A}" destId="{92383B5D-C378-480D-BEB7-21059B4C8ABF}" srcOrd="1" destOrd="0" presId="urn:microsoft.com/office/officeart/2005/8/layout/list1"/>
    <dgm:cxn modelId="{1149A19B-1F7B-4E18-B6B3-773E6EF70D42}" type="presParOf" srcId="{F647715F-7107-4768-B6A8-DD76F58042F4}" destId="{45FA4320-99F9-45F6-AF11-54A3C6900CA6}" srcOrd="5" destOrd="0" presId="urn:microsoft.com/office/officeart/2005/8/layout/list1"/>
    <dgm:cxn modelId="{CEE57EDF-2F74-43A7-B33C-FD6AC1A3BA6C}" type="presParOf" srcId="{F647715F-7107-4768-B6A8-DD76F58042F4}" destId="{239FF68C-C85C-479F-8953-B13613BFBBD8}" srcOrd="6" destOrd="0" presId="urn:microsoft.com/office/officeart/2005/8/layout/list1"/>
    <dgm:cxn modelId="{5DF73544-C2FC-42AB-9336-773BD36D5783}" type="presParOf" srcId="{F647715F-7107-4768-B6A8-DD76F58042F4}" destId="{625BBF2F-0DE5-4E67-8598-FB0C5485C909}" srcOrd="7" destOrd="0" presId="urn:microsoft.com/office/officeart/2005/8/layout/list1"/>
    <dgm:cxn modelId="{6DDC3742-568A-408E-AFB6-345F8D98C439}" type="presParOf" srcId="{F647715F-7107-4768-B6A8-DD76F58042F4}" destId="{FD5A486E-45B1-49BF-BB56-F54869D402C1}" srcOrd="8" destOrd="0" presId="urn:microsoft.com/office/officeart/2005/8/layout/list1"/>
    <dgm:cxn modelId="{5759306B-E13F-4338-BD4F-54AC370939CC}" type="presParOf" srcId="{FD5A486E-45B1-49BF-BB56-F54869D402C1}" destId="{5F6F84B4-3E3F-498F-9757-ECB38ECDBC28}" srcOrd="0" destOrd="0" presId="urn:microsoft.com/office/officeart/2005/8/layout/list1"/>
    <dgm:cxn modelId="{A9079B9A-47E7-4EFA-BCAE-AFE6B175401E}" type="presParOf" srcId="{FD5A486E-45B1-49BF-BB56-F54869D402C1}" destId="{932FE4EA-E0B9-4ECC-819C-E34640E233E8}" srcOrd="1" destOrd="0" presId="urn:microsoft.com/office/officeart/2005/8/layout/list1"/>
    <dgm:cxn modelId="{8DE88416-F7EE-42FD-916E-F4F21C13322E}" type="presParOf" srcId="{F647715F-7107-4768-B6A8-DD76F58042F4}" destId="{F5FA83CF-7FBD-4AFB-A12B-148AC1FE0257}" srcOrd="9" destOrd="0" presId="urn:microsoft.com/office/officeart/2005/8/layout/list1"/>
    <dgm:cxn modelId="{8187EE28-3C9C-4ECD-9670-74436D7A9938}" type="presParOf" srcId="{F647715F-7107-4768-B6A8-DD76F58042F4}" destId="{AB084D40-0DDC-4D59-AD6C-27CF3A52364C}" srcOrd="10" destOrd="0" presId="urn:microsoft.com/office/officeart/2005/8/layout/list1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918FB0-693B-4302-93EB-BBA8CBE523C0}">
      <dsp:nvSpPr>
        <dsp:cNvPr id="0" name=""/>
        <dsp:cNvSpPr/>
      </dsp:nvSpPr>
      <dsp:spPr>
        <a:xfrm>
          <a:off x="0" y="657185"/>
          <a:ext cx="7283152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EAEB1-92CA-48C2-A742-8D422B32F60C}">
      <dsp:nvSpPr>
        <dsp:cNvPr id="0" name=""/>
        <dsp:cNvSpPr/>
      </dsp:nvSpPr>
      <dsp:spPr>
        <a:xfrm>
          <a:off x="364157" y="81545"/>
          <a:ext cx="5098206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700" tIns="0" rIns="192700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Keyword</a:t>
          </a:r>
          <a:endParaRPr lang="en-IN" sz="3900" kern="1200" dirty="0"/>
        </a:p>
      </dsp:txBody>
      <dsp:txXfrm>
        <a:off x="364157" y="81545"/>
        <a:ext cx="5098206" cy="1151280"/>
      </dsp:txXfrm>
    </dsp:sp>
    <dsp:sp modelId="{239FF68C-C85C-479F-8953-B13613BFBBD8}">
      <dsp:nvSpPr>
        <dsp:cNvPr id="0" name=""/>
        <dsp:cNvSpPr/>
      </dsp:nvSpPr>
      <dsp:spPr>
        <a:xfrm>
          <a:off x="0" y="2426225"/>
          <a:ext cx="7283152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83B5D-C378-480D-BEB7-21059B4C8ABF}">
      <dsp:nvSpPr>
        <dsp:cNvPr id="0" name=""/>
        <dsp:cNvSpPr/>
      </dsp:nvSpPr>
      <dsp:spPr>
        <a:xfrm>
          <a:off x="364157" y="1850585"/>
          <a:ext cx="5098206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700" tIns="0" rIns="192700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Navigation/Tree(Top Navigation)</a:t>
          </a:r>
          <a:endParaRPr lang="en-IN" sz="3900" kern="1200" dirty="0"/>
        </a:p>
      </dsp:txBody>
      <dsp:txXfrm>
        <a:off x="364157" y="1850585"/>
        <a:ext cx="5098206" cy="1151280"/>
      </dsp:txXfrm>
    </dsp:sp>
    <dsp:sp modelId="{AB084D40-0DDC-4D59-AD6C-27CF3A52364C}">
      <dsp:nvSpPr>
        <dsp:cNvPr id="0" name=""/>
        <dsp:cNvSpPr/>
      </dsp:nvSpPr>
      <dsp:spPr>
        <a:xfrm>
          <a:off x="0" y="4195265"/>
          <a:ext cx="7283152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4EA-E0B9-4ECC-819C-E34640E233E8}">
      <dsp:nvSpPr>
        <dsp:cNvPr id="0" name=""/>
        <dsp:cNvSpPr/>
      </dsp:nvSpPr>
      <dsp:spPr>
        <a:xfrm>
          <a:off x="364157" y="3619625"/>
          <a:ext cx="5098206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700" tIns="0" rIns="192700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Right IN FRONT</a:t>
          </a:r>
          <a:endParaRPr lang="en-IN" sz="3900" kern="1200" dirty="0"/>
        </a:p>
      </dsp:txBody>
      <dsp:txXfrm>
        <a:off x="364157" y="3619625"/>
        <a:ext cx="5098206" cy="1151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Search? </a:t>
            </a:r>
            <a:endParaRPr lang="en-IN" dirty="0" smtClean="0"/>
          </a:p>
          <a:p>
            <a:r>
              <a:rPr lang="en-IN" dirty="0" smtClean="0"/>
              <a:t>What are you searching for ?</a:t>
            </a:r>
            <a:endParaRPr lang="en-IN" dirty="0" smtClean="0"/>
          </a:p>
          <a:p>
            <a:r>
              <a:rPr lang="en-IN" dirty="0" smtClean="0"/>
              <a:t>What tools do you use for SEARCH </a:t>
            </a:r>
            <a:endParaRPr lang="en-IN" dirty="0" smtClean="0"/>
          </a:p>
          <a:p>
            <a:r>
              <a:rPr lang="en-IN" dirty="0" smtClean="0"/>
              <a:t>Students possible answers: Find something </a:t>
            </a:r>
            <a:r>
              <a:rPr lang="en-IN" dirty="0" err="1" smtClean="0"/>
              <a:t>lost,Information,Internet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Search? </a:t>
            </a:r>
            <a:endParaRPr lang="en-IN" dirty="0" smtClean="0"/>
          </a:p>
          <a:p>
            <a:r>
              <a:rPr lang="en-IN" dirty="0" smtClean="0"/>
              <a:t>What are you searching for ?</a:t>
            </a:r>
            <a:endParaRPr lang="en-IN" dirty="0" smtClean="0"/>
          </a:p>
          <a:p>
            <a:r>
              <a:rPr lang="en-IN" dirty="0" smtClean="0"/>
              <a:t>What tools do you use for SEARCH </a:t>
            </a:r>
            <a:endParaRPr lang="en-IN" dirty="0" smtClean="0"/>
          </a:p>
          <a:p>
            <a:r>
              <a:rPr lang="en-IN" dirty="0" smtClean="0"/>
              <a:t>Students possible answers: Find something </a:t>
            </a:r>
            <a:r>
              <a:rPr lang="en-IN" dirty="0" err="1" smtClean="0"/>
              <a:t>lost,Information,Internet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Keyword – You do not know where the data is.</a:t>
            </a:r>
            <a:endParaRPr lang="en-IN" dirty="0" smtClean="0"/>
          </a:p>
          <a:p>
            <a:r>
              <a:rPr lang="en-IN" dirty="0" smtClean="0"/>
              <a:t>Navigation Tree – Data is well organized and easy for your notice</a:t>
            </a:r>
            <a:endParaRPr lang="en-IN" dirty="0" smtClean="0"/>
          </a:p>
          <a:p>
            <a:r>
              <a:rPr lang="en-IN" dirty="0" smtClean="0"/>
              <a:t>Right in Front – Minimal Search effort. Single click.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New Continuous Crawl</a:t>
            </a:r>
            <a:r>
              <a:rPr lang="en-IN" baseline="0" dirty="0" smtClean="0"/>
              <a:t> in SharePoint 2013</a:t>
            </a:r>
            <a:endParaRPr lang="en-IN" i="1" baseline="0" dirty="0" smtClean="0"/>
          </a:p>
          <a:p>
            <a:r>
              <a:rPr lang="en-IN" i="1" baseline="0" dirty="0" smtClean="0"/>
              <a:t>New Analytics and Link database in SharePoint 2013</a:t>
            </a:r>
            <a:endParaRPr lang="en-IN" i="1" baseline="0" dirty="0" smtClean="0"/>
          </a:p>
          <a:p>
            <a:endParaRPr lang="en-IN" i="1" baseline="0" dirty="0" smtClean="0"/>
          </a:p>
          <a:p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Demo Crawl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Demo</a:t>
            </a:r>
            <a:endParaRPr lang="en-IN" dirty="0" smtClean="0"/>
          </a:p>
          <a:p>
            <a:r>
              <a:rPr lang="en-IN" dirty="0" smtClean="0"/>
              <a:t>If no results are found, a suggestion is provided , “Did you mean” ..</a:t>
            </a:r>
            <a:endParaRPr lang="en-IN" dirty="0" smtClean="0"/>
          </a:p>
          <a:p>
            <a:r>
              <a:rPr lang="en-IN" dirty="0" smtClean="0"/>
              <a:t>Top Groups – Everything, </a:t>
            </a:r>
            <a:r>
              <a:rPr lang="en-IN" dirty="0" err="1" smtClean="0"/>
              <a:t>People,Community,Video</a:t>
            </a:r>
            <a:endParaRPr lang="en-IN" dirty="0" smtClean="0"/>
          </a:p>
          <a:p>
            <a:r>
              <a:rPr lang="en-IN" dirty="0" smtClean="0"/>
              <a:t>Filter options – Author, Content Type, Size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Demo</a:t>
            </a:r>
            <a:endParaRPr lang="en-IN" dirty="0" smtClean="0"/>
          </a:p>
          <a:p>
            <a:r>
              <a:rPr lang="en-IN" dirty="0" smtClean="0"/>
              <a:t>Query</a:t>
            </a:r>
            <a:r>
              <a:rPr lang="en-IN" baseline="0" dirty="0" smtClean="0"/>
              <a:t> Rule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Can remove items only using crawl logs and not Search Result Removal</a:t>
            </a:r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technet.microsoft.com/en-us/virtuallabs" TargetMode="External"/><Relationship Id="rId1" Type="http://schemas.openxmlformats.org/officeDocument/2006/relationships/hyperlink" Target="https://msdn.microsoft.com/en-us/library/office/dn833469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SEARCH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no more ifilters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Replaced by Parsers and Format Handlers</a:t>
            </a:r>
            <a:endParaRPr lang="en-IN" altLang="en-US"/>
          </a:p>
          <a:p>
            <a:r>
              <a:rPr lang="en-IN" altLang="en-US"/>
              <a:t>Parsers - Finding the type of document based on content.</a:t>
            </a:r>
            <a:endParaRPr lang="en-IN" altLang="en-US"/>
          </a:p>
          <a:p>
            <a:r>
              <a:rPr lang="en-IN" altLang="en-US"/>
              <a:t>Format Handlers - Extracting metadata like Deep Links,Visual Metadata(˘Title,Author...)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CPES and MANAGED PROPERTIES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ContentProcessing Enrichment Service</a:t>
            </a:r>
            <a:endParaRPr lang="en-IN" altLang="en-US"/>
          </a:p>
          <a:p>
            <a:r>
              <a:rPr lang="en-IN" altLang="en-US"/>
              <a:t>Properties =&gt; Microsoft,MSFT, Microsoft Corporation referring to the same property.</a:t>
            </a:r>
            <a:endParaRPr lang="en-IN" altLang="en-US"/>
          </a:p>
          <a:p>
            <a:r>
              <a:rPr lang="en-IN" altLang="en-US"/>
              <a:t>SETTINGS-&gt;SEARCH SCHEMA</a:t>
            </a:r>
            <a:endParaRPr lang="en-IN" altLang="en-US"/>
          </a:p>
          <a:p>
            <a:r>
              <a:rPr lang="en-IN" altLang="en-US"/>
              <a:t>Searchable=&gt;Training</a:t>
            </a:r>
            <a:endParaRPr lang="en-IN" altLang="en-US"/>
          </a:p>
          <a:p>
            <a:r>
              <a:rPr lang="en-IN" altLang="en-US"/>
              <a:t>Queryable -&gt; Title:Training</a:t>
            </a:r>
            <a:endParaRPr lang="en-IN" altLang="en-US"/>
          </a:p>
          <a:p>
            <a:r>
              <a:rPr lang="en-IN" altLang="en-US"/>
              <a:t>Retrievale -&gt; In Search Results</a:t>
            </a:r>
            <a:endParaRPr lang="en-IN" altLang="en-US"/>
          </a:p>
          <a:p>
            <a:r>
              <a:rPr lang="en-IN" altLang="en-US"/>
              <a:t>Refinable -&gt; Viewed in Refiner Section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Fast Search now part of SharePoint 2013</a:t>
            </a:r>
            <a:endParaRPr lang="en-IN" dirty="0" smtClean="0"/>
          </a:p>
          <a:p>
            <a:r>
              <a:rPr lang="en-IN" dirty="0" smtClean="0"/>
              <a:t>NEW Content Search Web </a:t>
            </a:r>
            <a:r>
              <a:rPr lang="en-IN" dirty="0" err="1" smtClean="0"/>
              <a:t>Part,Refinement</a:t>
            </a:r>
            <a:r>
              <a:rPr lang="en-IN" dirty="0" smtClean="0"/>
              <a:t> </a:t>
            </a:r>
            <a:r>
              <a:rPr lang="en-IN" dirty="0" err="1" smtClean="0"/>
              <a:t>webpart</a:t>
            </a:r>
            <a:endParaRPr lang="en-IN" dirty="0" smtClean="0"/>
          </a:p>
          <a:p>
            <a:r>
              <a:rPr lang="en-IN" dirty="0" smtClean="0"/>
              <a:t>No need to know XSL,XSLT needed on Search results </a:t>
            </a:r>
            <a:r>
              <a:rPr lang="en-IN" dirty="0" err="1" smtClean="0"/>
              <a:t>webpart</a:t>
            </a:r>
            <a:r>
              <a:rPr lang="en-IN" dirty="0" smtClean="0"/>
              <a:t> in 2010</a:t>
            </a:r>
            <a:endParaRPr lang="en-IN" dirty="0" smtClean="0"/>
          </a:p>
          <a:p>
            <a:r>
              <a:rPr lang="en-IN" dirty="0" smtClean="0"/>
              <a:t>New Hover feature</a:t>
            </a:r>
            <a:endParaRPr lang="en-IN" dirty="0" smtClean="0"/>
          </a:p>
          <a:p>
            <a:r>
              <a:rPr lang="en-IN" dirty="0" smtClean="0"/>
              <a:t>Result Block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3061335" y="4294505"/>
          <a:ext cx="3199765" cy="157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</a:tblGrid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PPT1</a:t>
                      </a:r>
                      <a:endParaRPr lang="en-IN"/>
                    </a:p>
                    <a:p>
                      <a:pPr>
                        <a:buNone/>
                      </a:pPr>
                      <a:r>
                        <a:rPr lang="en-IN"/>
                        <a:t>ppt1</a:t>
                      </a:r>
                      <a:endParaRPr lang="en-IN"/>
                    </a:p>
                    <a:p>
                      <a:pPr>
                        <a:buNone/>
                      </a:pPr>
                      <a:r>
                        <a:rPr lang="en-IN"/>
                        <a:t>pp3</a:t>
                      </a:r>
                      <a:endParaRPr lang="en-IN"/>
                    </a:p>
                  </a:txBody>
                  <a:tcPr/>
                </a:tc>
              </a:tr>
              <a:tr h="1188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..</a:t>
                      </a:r>
                      <a:endParaRPr lang="en-IN"/>
                    </a:p>
                    <a:p>
                      <a:pPr>
                        <a:buNone/>
                      </a:pPr>
                      <a:r>
                        <a:rPr lang="en-IN"/>
                        <a:t>...</a:t>
                      </a:r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8585" y="1052830"/>
            <a:ext cx="8531860" cy="4538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DELVE</a:t>
            </a:r>
            <a:endParaRPr lang="en-IN" altLang="en-US"/>
          </a:p>
        </p:txBody>
      </p:sp>
      <p:pic>
        <p:nvPicPr>
          <p:cNvPr id="4" name="Content Placeholder 3" descr="Delve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57200" y="2304415"/>
            <a:ext cx="7239000" cy="345630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hybrid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t="10404" r="12197"/>
          <a:stretch>
            <a:fillRect/>
          </a:stretch>
        </p:blipFill>
        <p:spPr>
          <a:xfrm>
            <a:off x="899795" y="1913255"/>
            <a:ext cx="6788150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Federated Search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l="18175" t="21096" r="10469" b="6258"/>
          <a:stretch>
            <a:fillRect/>
          </a:stretch>
        </p:blipFill>
        <p:spPr>
          <a:xfrm>
            <a:off x="1691640" y="1484630"/>
            <a:ext cx="6003290" cy="3435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1"/>
              </a:rPr>
              <a:t>https://msdn.microsoft.com/en-us/library/office/dn833469.aspx</a:t>
            </a:r>
            <a:endParaRPr lang="en-IN" dirty="0" smtClean="0"/>
          </a:p>
          <a:p>
            <a:r>
              <a:rPr lang="en-IN" dirty="0" smtClean="0">
                <a:hlinkClick r:id="rId2"/>
              </a:rPr>
              <a:t>https://technet.microsoft.com/en-us/virtuallabs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discuss Search feature of SharePoint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life example</a:t>
            </a:r>
            <a:endParaRPr lang="en-IN" dirty="0"/>
          </a:p>
        </p:txBody>
      </p:sp>
      <p:pic>
        <p:nvPicPr>
          <p:cNvPr id="1026" name="Picture 2" descr="C:\Users\Easwari\AppData\Local\Microsoft\Windows\INetCache\IE\TJSGORA9\mind-mapping-via-greg-williams-on-flickr[1]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28184" y="4509120"/>
            <a:ext cx="1232463" cy="1232463"/>
          </a:xfrm>
          <a:prstGeom prst="rect">
            <a:avLst/>
          </a:prstGeom>
          <a:noFill/>
        </p:spPr>
      </p:pic>
      <p:pic>
        <p:nvPicPr>
          <p:cNvPr id="1027" name="Picture 3" descr="C:\Users\Easwari\AppData\Local\Microsoft\Windows\INetCache\IE\TJSGORA9\maison-arbr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2661978" cy="180642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3568" y="35730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 Of Lost Item</a:t>
            </a:r>
            <a:endParaRPr lang="en-IN" dirty="0"/>
          </a:p>
        </p:txBody>
      </p:sp>
      <p:pic>
        <p:nvPicPr>
          <p:cNvPr id="1029" name="Picture 5" descr="C:\Users\Easwari\AppData\Local\Microsoft\Windows\INetCache\IE\GBMR3ZVT\key-35709_6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556792"/>
            <a:ext cx="1607840" cy="803920"/>
          </a:xfrm>
          <a:prstGeom prst="rect">
            <a:avLst/>
          </a:prstGeom>
          <a:noFill/>
        </p:spPr>
      </p:pic>
      <p:sp>
        <p:nvSpPr>
          <p:cNvPr id="10" name="Flowchart: Magnetic Disk 9"/>
          <p:cNvSpPr/>
          <p:nvPr/>
        </p:nvSpPr>
        <p:spPr>
          <a:xfrm>
            <a:off x="827584" y="4293096"/>
            <a:ext cx="2016224" cy="18722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11" name="Snip Diagonal Corner Rectangle 10"/>
          <p:cNvSpPr/>
          <p:nvPr/>
        </p:nvSpPr>
        <p:spPr>
          <a:xfrm>
            <a:off x="3275856" y="4725144"/>
            <a:ext cx="2016224" cy="108012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SharePoint ? Service</a:t>
            </a:r>
            <a:endParaRPr lang="en-IN" dirty="0"/>
          </a:p>
        </p:txBody>
      </p:sp>
      <p:pic>
        <p:nvPicPr>
          <p:cNvPr id="12" name="Picture 2" descr="C:\Users\Easwari\AppData\Local\Microsoft\Windows\INetCache\IE\TJSGORA9\mind-mapping-via-greg-williams-on-flickr[1]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556792"/>
            <a:ext cx="1592503" cy="1592503"/>
          </a:xfrm>
          <a:prstGeom prst="rect">
            <a:avLst/>
          </a:prstGeom>
          <a:noFill/>
        </p:spPr>
      </p:pic>
      <p:sp>
        <p:nvSpPr>
          <p:cNvPr id="13" name="Cloud Callout 12"/>
          <p:cNvSpPr/>
          <p:nvPr/>
        </p:nvSpPr>
        <p:spPr>
          <a:xfrm>
            <a:off x="6228184" y="404664"/>
            <a:ext cx="1800200" cy="115212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 forgot book @home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724128" y="3861048"/>
            <a:ext cx="20162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Keyword=?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life example</a:t>
            </a:r>
            <a:endParaRPr lang="en-IN" dirty="0"/>
          </a:p>
        </p:txBody>
      </p:sp>
      <p:pic>
        <p:nvPicPr>
          <p:cNvPr id="1026" name="Picture 2" descr="C:\Users\Easwari\AppData\Local\Microsoft\Windows\INetCache\IE\TJSGORA9\mind-mapping-via-greg-williams-on-flickr[1]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28184" y="4509120"/>
            <a:ext cx="1232463" cy="1232463"/>
          </a:xfrm>
          <a:prstGeom prst="rect">
            <a:avLst/>
          </a:prstGeom>
          <a:noFill/>
        </p:spPr>
      </p:pic>
      <p:pic>
        <p:nvPicPr>
          <p:cNvPr id="1027" name="Picture 3" descr="C:\Users\Easwari\AppData\Local\Microsoft\Windows\INetCache\IE\TJSGORA9\maison-arbr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2661978" cy="180642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3568" y="35730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 Of Lost Item</a:t>
            </a:r>
            <a:endParaRPr lang="en-IN" dirty="0"/>
          </a:p>
        </p:txBody>
      </p:sp>
      <p:pic>
        <p:nvPicPr>
          <p:cNvPr id="1029" name="Picture 5" descr="C:\Users\Easwari\AppData\Local\Microsoft\Windows\INetCache\IE\GBMR3ZVT\key-35709_6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556792"/>
            <a:ext cx="1607840" cy="803920"/>
          </a:xfrm>
          <a:prstGeom prst="rect">
            <a:avLst/>
          </a:prstGeom>
          <a:noFill/>
        </p:spPr>
      </p:pic>
      <p:sp>
        <p:nvSpPr>
          <p:cNvPr id="10" name="Flowchart: Magnetic Disk 9"/>
          <p:cNvSpPr/>
          <p:nvPr/>
        </p:nvSpPr>
        <p:spPr>
          <a:xfrm>
            <a:off x="827584" y="4293096"/>
            <a:ext cx="2016224" cy="18722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Content Sources</a:t>
            </a:r>
            <a:endParaRPr lang="en-IN" dirty="0"/>
          </a:p>
        </p:txBody>
      </p:sp>
      <p:sp>
        <p:nvSpPr>
          <p:cNvPr id="11" name="Snip Diagonal Corner Rectangle 10"/>
          <p:cNvSpPr/>
          <p:nvPr/>
        </p:nvSpPr>
        <p:spPr>
          <a:xfrm>
            <a:off x="3275856" y="4725144"/>
            <a:ext cx="2016224" cy="108012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SharePoint Search Service</a:t>
            </a:r>
            <a:endParaRPr lang="en-IN" dirty="0"/>
          </a:p>
        </p:txBody>
      </p:sp>
      <p:pic>
        <p:nvPicPr>
          <p:cNvPr id="12" name="Picture 2" descr="C:\Users\Easwari\AppData\Local\Microsoft\Windows\INetCache\IE\TJSGORA9\mind-mapping-via-greg-williams-on-flickr[1]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556792"/>
            <a:ext cx="1592503" cy="1592503"/>
          </a:xfrm>
          <a:prstGeom prst="rect">
            <a:avLst/>
          </a:prstGeom>
          <a:noFill/>
        </p:spPr>
      </p:pic>
      <p:sp>
        <p:nvSpPr>
          <p:cNvPr id="13" name="Cloud Callout 12"/>
          <p:cNvSpPr/>
          <p:nvPr/>
        </p:nvSpPr>
        <p:spPr>
          <a:xfrm>
            <a:off x="6228184" y="404664"/>
            <a:ext cx="1800200" cy="115212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 forgot book @home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724128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Keyword=Book</a:t>
            </a:r>
            <a:endParaRPr lang="en-IN" dirty="0"/>
          </a:p>
        </p:txBody>
      </p:sp>
      <p:sp>
        <p:nvSpPr>
          <p:cNvPr id="3" name="Flowchart: Multidocument 2"/>
          <p:cNvSpPr/>
          <p:nvPr/>
        </p:nvSpPr>
        <p:spPr>
          <a:xfrm>
            <a:off x="1187450" y="5877560"/>
            <a:ext cx="1656080" cy="93599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Database</a:t>
            </a:r>
            <a:endParaRPr lang="en-IN" altLang="en-US"/>
          </a:p>
          <a:p>
            <a:pPr algn="ctr"/>
            <a:r>
              <a:rPr lang="en-IN" altLang="en-US"/>
              <a:t>Content Source</a:t>
            </a:r>
            <a:endParaRPr lang="en-IN" altLang="en-US"/>
          </a:p>
        </p:txBody>
      </p:sp>
      <p:sp>
        <p:nvSpPr>
          <p:cNvPr id="4" name="Left Arrow 3"/>
          <p:cNvSpPr/>
          <p:nvPr/>
        </p:nvSpPr>
        <p:spPr>
          <a:xfrm>
            <a:off x="5507990" y="5085715"/>
            <a:ext cx="1008380" cy="7918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3707765" y="6021705"/>
            <a:ext cx="1224280" cy="72009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Index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91865" y="3645535"/>
            <a:ext cx="1224280" cy="79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 of search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6752"/>
          <a:ext cx="7283152" cy="525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40120" t="32836" r="38850" b="49511"/>
          <a:stretch>
            <a:fillRect/>
          </a:stretch>
        </p:blipFill>
        <p:spPr bwMode="auto">
          <a:xfrm>
            <a:off x="4067944" y="3573016"/>
            <a:ext cx="273630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 l="36962" t="49193" r="25585" b="38158"/>
          <a:stretch>
            <a:fillRect/>
          </a:stretch>
        </p:blipFill>
        <p:spPr bwMode="auto">
          <a:xfrm>
            <a:off x="3419872" y="2204864"/>
            <a:ext cx="36004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Sharepoint</a:t>
            </a:r>
            <a:r>
              <a:rPr lang="en-IN" dirty="0" smtClean="0"/>
              <a:t> search ARCHITECTURE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051720" y="2996952"/>
            <a:ext cx="136815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CRAWL</a:t>
            </a:r>
            <a:endParaRPr lang="en-IN" dirty="0"/>
          </a:p>
        </p:txBody>
      </p:sp>
      <p:sp>
        <p:nvSpPr>
          <p:cNvPr id="7" name="Flowchart: Direct Access Storage 6"/>
          <p:cNvSpPr/>
          <p:nvPr/>
        </p:nvSpPr>
        <p:spPr>
          <a:xfrm>
            <a:off x="0" y="2348880"/>
            <a:ext cx="1741984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8" name="Flowchart: Direct Access Storage 7"/>
          <p:cNvSpPr/>
          <p:nvPr/>
        </p:nvSpPr>
        <p:spPr>
          <a:xfrm>
            <a:off x="0" y="3284984"/>
            <a:ext cx="1741984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Mails</a:t>
            </a:r>
            <a:endParaRPr lang="en-IN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0" y="5013176"/>
            <a:ext cx="1669976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External...</a:t>
            </a:r>
            <a:endParaRPr lang="en-IN" dirty="0"/>
          </a:p>
        </p:txBody>
      </p:sp>
      <p:sp>
        <p:nvSpPr>
          <p:cNvPr id="11" name="Snip Diagonal Corner Rectangle 10"/>
          <p:cNvSpPr/>
          <p:nvPr/>
        </p:nvSpPr>
        <p:spPr>
          <a:xfrm>
            <a:off x="6300192" y="2636912"/>
            <a:ext cx="1296144" cy="216024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 App</a:t>
            </a:r>
            <a:endParaRPr lang="en-IN" dirty="0" smtClean="0"/>
          </a:p>
          <a:p>
            <a:pPr algn="ctr"/>
            <a:r>
              <a:rPr lang="en-IN" dirty="0" smtClean="0"/>
              <a:t>Search Page</a:t>
            </a:r>
            <a:endParaRPr lang="en-IN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123728" y="3645024"/>
            <a:ext cx="1224136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CRAWL</a:t>
            </a:r>
            <a:endParaRPr lang="en-IN" dirty="0" smtClean="0"/>
          </a:p>
          <a:p>
            <a:pPr algn="ctr"/>
            <a:r>
              <a:rPr lang="en-IN" dirty="0" smtClean="0"/>
              <a:t>DB</a:t>
            </a:r>
            <a:endParaRPr lang="en-IN" dirty="0" smtClean="0"/>
          </a:p>
          <a:p>
            <a:pPr algn="ctr"/>
            <a:endParaRPr lang="en-IN" dirty="0"/>
          </a:p>
        </p:txBody>
      </p:sp>
      <p:cxnSp>
        <p:nvCxnSpPr>
          <p:cNvPr id="26" name="Straight Arrow Connector 25"/>
          <p:cNvCxnSpPr>
            <a:endCxn id="5" idx="1"/>
          </p:cNvCxnSpPr>
          <p:nvPr/>
        </p:nvCxnSpPr>
        <p:spPr>
          <a:xfrm>
            <a:off x="1763688" y="2708920"/>
            <a:ext cx="28803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1"/>
          </p:cNvCxnSpPr>
          <p:nvPr/>
        </p:nvCxnSpPr>
        <p:spPr>
          <a:xfrm flipV="1">
            <a:off x="1835696" y="3465004"/>
            <a:ext cx="21602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5" idx="1"/>
          </p:cNvCxnSpPr>
          <p:nvPr/>
        </p:nvCxnSpPr>
        <p:spPr>
          <a:xfrm flipV="1">
            <a:off x="1669976" y="3465004"/>
            <a:ext cx="381744" cy="1891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1259632" y="4149080"/>
            <a:ext cx="72008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/>
          <p:cNvSpPr/>
          <p:nvPr/>
        </p:nvSpPr>
        <p:spPr>
          <a:xfrm>
            <a:off x="1268016" y="4445496"/>
            <a:ext cx="72008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Connector 35"/>
          <p:cNvSpPr/>
          <p:nvPr/>
        </p:nvSpPr>
        <p:spPr>
          <a:xfrm>
            <a:off x="1259632" y="4797152"/>
            <a:ext cx="160784" cy="887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Left-Right Arrow 37"/>
          <p:cNvSpPr/>
          <p:nvPr/>
        </p:nvSpPr>
        <p:spPr>
          <a:xfrm>
            <a:off x="4860032" y="3356992"/>
            <a:ext cx="1440160" cy="720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Query/</a:t>
            </a:r>
            <a:endParaRPr lang="en-IN" dirty="0" smtClean="0"/>
          </a:p>
          <a:p>
            <a:pPr algn="ctr"/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39" name="Snip Diagonal Corner Rectangle 38"/>
          <p:cNvSpPr/>
          <p:nvPr/>
        </p:nvSpPr>
        <p:spPr>
          <a:xfrm>
            <a:off x="3923928" y="3356992"/>
            <a:ext cx="936104" cy="100811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40" name="Right Arrow 39"/>
          <p:cNvSpPr/>
          <p:nvPr/>
        </p:nvSpPr>
        <p:spPr>
          <a:xfrm>
            <a:off x="3491880" y="350100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0" y="6021288"/>
            <a:ext cx="154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Content Source(S)</a:t>
            </a:r>
            <a:endParaRPr lang="en-IN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0" y="1916832"/>
            <a:ext cx="1835696" cy="494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Magnetic Disk 21"/>
          <p:cNvSpPr/>
          <p:nvPr/>
        </p:nvSpPr>
        <p:spPr>
          <a:xfrm>
            <a:off x="2195736" y="5157192"/>
            <a:ext cx="1080120" cy="129614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Link</a:t>
            </a:r>
            <a:endParaRPr lang="en-IN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123728" y="1628800"/>
            <a:ext cx="1296144" cy="129614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Analytics</a:t>
            </a:r>
            <a:endParaRPr lang="en-IN" dirty="0"/>
          </a:p>
        </p:txBody>
      </p:sp>
      <p:pic>
        <p:nvPicPr>
          <p:cNvPr id="1026" name="Picture 2" descr="C:\Users\Easwari\AppData\Local\Microsoft\Windows\INetCache\IE\TJSGORA9\mind-mapping-via-greg-williams-on-flickr[1].jpg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51910" y="4580890"/>
            <a:ext cx="1234440" cy="1234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Example:SharePoint</a:t>
            </a:r>
            <a:r>
              <a:rPr lang="en-IN" dirty="0" smtClean="0"/>
              <a:t> sites or external</a:t>
            </a:r>
            <a:endParaRPr lang="en-IN" dirty="0" smtClean="0"/>
          </a:p>
          <a:p>
            <a:r>
              <a:rPr lang="en-IN" dirty="0" smtClean="0"/>
              <a:t>Defined in Central Administration</a:t>
            </a:r>
            <a:endParaRPr lang="en-IN" dirty="0" smtClean="0"/>
          </a:p>
          <a:p>
            <a:r>
              <a:rPr lang="en-IN" dirty="0" smtClean="0"/>
              <a:t>Application Management -&gt; Manage Service Application -&gt; Search Service Application</a:t>
            </a:r>
            <a:endParaRPr lang="en-IN" dirty="0" smtClean="0"/>
          </a:p>
          <a:p>
            <a:r>
              <a:rPr lang="en-IN" dirty="0" smtClean="0"/>
              <a:t>Full Crawl, Incremental(only new items) or </a:t>
            </a:r>
            <a:r>
              <a:rPr lang="en-IN" dirty="0" err="1" smtClean="0"/>
              <a:t>Continous</a:t>
            </a:r>
            <a:r>
              <a:rPr lang="en-IN" dirty="0" smtClean="0"/>
              <a:t> crawl(new in 2013)</a:t>
            </a:r>
            <a:endParaRPr lang="en-IN" dirty="0" smtClean="0"/>
          </a:p>
          <a:p>
            <a:r>
              <a:rPr lang="en-IN" dirty="0" smtClean="0"/>
              <a:t>Crawl Rules- Example : Rules to exclude items of search from a path.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An end user can type the keyword to be searched in the Search page</a:t>
            </a:r>
            <a:endParaRPr lang="en-IN" dirty="0" smtClean="0"/>
          </a:p>
          <a:p>
            <a:r>
              <a:rPr lang="en-IN" dirty="0" smtClean="0"/>
              <a:t>Go to the site Home page and Click “Search” type a word to Search</a:t>
            </a:r>
            <a:endParaRPr lang="en-IN" dirty="0" smtClean="0"/>
          </a:p>
          <a:p>
            <a:r>
              <a:rPr lang="en-IN" dirty="0" smtClean="0"/>
              <a:t>Observe the Results</a:t>
            </a:r>
            <a:endParaRPr lang="en-IN" dirty="0" smtClean="0"/>
          </a:p>
          <a:p>
            <a:r>
              <a:rPr lang="en-IN" dirty="0" smtClean="0"/>
              <a:t>What are the groupings you see?</a:t>
            </a:r>
            <a:endParaRPr lang="en-IN" dirty="0" smtClean="0"/>
          </a:p>
          <a:p>
            <a:r>
              <a:rPr lang="en-IN" dirty="0" smtClean="0"/>
              <a:t>What are some cool features you like?</a:t>
            </a:r>
            <a:endParaRPr lang="en-IN" dirty="0" smtClean="0"/>
          </a:p>
          <a:p>
            <a:pPr lvl="1"/>
            <a:r>
              <a:rPr lang="en-IN" dirty="0" smtClean="0"/>
              <a:t>Thumbnail and Previews</a:t>
            </a:r>
            <a:endParaRPr lang="en-IN" dirty="0" smtClean="0"/>
          </a:p>
          <a:p>
            <a:pPr lvl="1"/>
            <a:r>
              <a:rPr lang="en-IN" dirty="0" smtClean="0"/>
              <a:t>Sort</a:t>
            </a:r>
            <a:endParaRPr lang="en-IN" dirty="0" smtClean="0"/>
          </a:p>
          <a:p>
            <a:r>
              <a:rPr lang="en-IN" dirty="0" smtClean="0"/>
              <a:t>Search Page can be modified to show “Advanced” search options</a:t>
            </a:r>
            <a:endParaRPr lang="en-IN" dirty="0" smtClean="0"/>
          </a:p>
          <a:p>
            <a:r>
              <a:rPr lang="en-IN" dirty="0" smtClean="0"/>
              <a:t>Search with better rules like “Author contains”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results of a search stored in Result Source</a:t>
            </a:r>
            <a:endParaRPr lang="en-IN" dirty="0" smtClean="0"/>
          </a:p>
          <a:p>
            <a:r>
              <a:rPr lang="en-IN" dirty="0" smtClean="0"/>
              <a:t>Example Docs,</a:t>
            </a:r>
            <a:endParaRPr lang="en-IN" dirty="0" smtClean="0"/>
          </a:p>
          <a:p>
            <a:r>
              <a:rPr lang="en-IN" dirty="0" smtClean="0"/>
              <a:t>Defined at Site Collection not Central Admin</a:t>
            </a:r>
            <a:endParaRPr lang="en-IN" dirty="0" smtClean="0"/>
          </a:p>
          <a:p>
            <a:r>
              <a:rPr lang="en-IN" dirty="0" smtClean="0"/>
              <a:t>Naming changed from “search scope” of previous version.</a:t>
            </a:r>
            <a:endParaRPr lang="en-IN" dirty="0" smtClean="0"/>
          </a:p>
          <a:p>
            <a:r>
              <a:rPr lang="en-IN" dirty="0" smtClean="0"/>
              <a:t>Query Rule - A rule to show frequently used content than the actual keyword search</a:t>
            </a:r>
            <a:endParaRPr lang="en-IN" dirty="0" smtClean="0"/>
          </a:p>
          <a:p>
            <a:r>
              <a:rPr lang="en-IN" dirty="0" smtClean="0"/>
              <a:t>Best Bets – replaced by promoted results</a:t>
            </a:r>
            <a:endParaRPr lang="en-IN" dirty="0" smtClean="0"/>
          </a:p>
          <a:p>
            <a:r>
              <a:rPr lang="en-IN" dirty="0" smtClean="0"/>
              <a:t>Manages Meta Data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2244</Words>
  <Application>WPS Presentation</Application>
  <PresentationFormat>On-screen Show (4:3)</PresentationFormat>
  <Paragraphs>146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Wingdings</vt:lpstr>
      <vt:lpstr>Trebuchet MS</vt:lpstr>
      <vt:lpstr>Microsoft YaHei</vt:lpstr>
      <vt:lpstr>Calibri</vt:lpstr>
      <vt:lpstr>Opulent</vt:lpstr>
      <vt:lpstr>SharePoint</vt:lpstr>
      <vt:lpstr>goal</vt:lpstr>
      <vt:lpstr>Real life example</vt:lpstr>
      <vt:lpstr>Real life example</vt:lpstr>
      <vt:lpstr>Type of search </vt:lpstr>
      <vt:lpstr>Sharepoint search ARCHITECTURE</vt:lpstr>
      <vt:lpstr>Content sources</vt:lpstr>
      <vt:lpstr>Search page</vt:lpstr>
      <vt:lpstr>Result sources</vt:lpstr>
      <vt:lpstr>PowerPoint 演示文稿</vt:lpstr>
      <vt:lpstr>PowerPoint 演示文稿</vt:lpstr>
      <vt:lpstr>NEW FEATURES</vt:lpstr>
      <vt:lpstr>PowerPoint 演示文稿</vt:lpstr>
      <vt:lpstr>PowerPoint 演示文稿</vt:lpstr>
      <vt:lpstr>PowerPoint 演示文稿</vt:lpstr>
      <vt:lpstr>Federated Search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99</cp:revision>
  <dcterms:created xsi:type="dcterms:W3CDTF">2015-12-14T21:42:00Z</dcterms:created>
  <dcterms:modified xsi:type="dcterms:W3CDTF">2016-11-11T09:28:53Z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