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60" r:id="rId5"/>
    <p:sldId id="272" r:id="rId7"/>
    <p:sldId id="271" r:id="rId8"/>
    <p:sldId id="280" r:id="rId9"/>
    <p:sldId id="279" r:id="rId10"/>
    <p:sldId id="281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0" autoAdjust="0"/>
  </p:normalViewPr>
  <p:slideViewPr>
    <p:cSldViewPr>
      <p:cViewPr varScale="1">
        <p:scale>
          <a:sx n="59" d="100"/>
          <a:sy n="59" d="100"/>
        </p:scale>
        <p:origin x="-1674" y="-84"/>
      </p:cViewPr>
      <p:guideLst>
        <p:guide orient="horz" pos="2159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CSOM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1505" y="2132965"/>
            <a:ext cx="690943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var products;</a:t>
            </a:r>
            <a:endParaRPr lang="en-US"/>
          </a:p>
          <a:p>
            <a:r>
              <a:rPr lang="en-US"/>
              <a:t>var ctx = SP.ClientContext.get_current();</a:t>
            </a:r>
            <a:endParaRPr lang="en-US"/>
          </a:p>
          <a:p>
            <a:r>
              <a:rPr lang="en-US"/>
              <a:t>var query = "&lt;View&gt;&lt;ViewFields&gt;&lt;FieldRef Name='ProductID'/&gt;" +</a:t>
            </a:r>
            <a:endParaRPr lang="en-US"/>
          </a:p>
          <a:p>
            <a:r>
              <a:rPr lang="en-US"/>
              <a:t>"&lt;FieldRef Name='CategoryName'/&gt;&lt;/ViewFields&gt;&lt;/View&gt;";</a:t>
            </a:r>
            <a:endParaRPr lang="en-US"/>
          </a:p>
          <a:p>
            <a:r>
              <a:rPr lang="en-US"/>
              <a:t>var camlQuery = new SP.CamlQuery();</a:t>
            </a:r>
            <a:endParaRPr lang="en-US"/>
          </a:p>
          <a:p>
            <a:r>
              <a:rPr lang="en-US"/>
              <a:t>camlQuery.set_viewXml(query);</a:t>
            </a:r>
            <a:endParaRPr lang="en-US"/>
          </a:p>
          <a:p>
            <a:r>
              <a:rPr lang="en-US"/>
              <a:t>var list = ctx.get_web().get_lists().getByTitle("Products");</a:t>
            </a:r>
            <a:endParaRPr lang="en-US"/>
          </a:p>
          <a:p>
            <a:r>
              <a:rPr lang="en-US"/>
              <a:t>ctx.load(list);</a:t>
            </a:r>
            <a:endParaRPr lang="en-US"/>
          </a:p>
          <a:p>
            <a:r>
              <a:rPr lang="en-US"/>
              <a:t>products = list.getItems(camlQuery);</a:t>
            </a:r>
            <a:endParaRPr lang="en-US"/>
          </a:p>
          <a:p>
            <a:r>
              <a:rPr lang="en-US"/>
              <a:t>ctx.load(products, 'Include(ProductID,CategoryName)');</a:t>
            </a:r>
            <a:endParaRPr lang="en-US"/>
          </a:p>
          <a:p>
            <a:r>
              <a:rPr lang="en-US"/>
              <a:t>ctx.executeQueryAsync(onSuccess, onError);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96900" y="2099310"/>
            <a:ext cx="664083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$.ajax({</a:t>
            </a:r>
            <a:endParaRPr lang="en-US"/>
          </a:p>
          <a:p>
            <a:r>
              <a:rPr lang="en-US"/>
              <a:t>url: _spPageContextInfo.webServerRelativeUrl +</a:t>
            </a:r>
            <a:endParaRPr lang="en-US"/>
          </a:p>
          <a:p>
            <a:r>
              <a:rPr lang="en-US"/>
              <a:t>"/_api/lists/getByTitle('Products')/items?$select=ProductID,CategoryName",</a:t>
            </a:r>
            <a:endParaRPr lang="en-US"/>
          </a:p>
          <a:p>
            <a:r>
              <a:rPr lang="en-US"/>
              <a:t>headers: {</a:t>
            </a:r>
            <a:endParaRPr lang="en-US"/>
          </a:p>
          <a:p>
            <a:r>
              <a:rPr lang="en-US"/>
              <a:t>"accept": "application/json;odata=verbose",</a:t>
            </a:r>
            <a:endParaRPr lang="en-US"/>
          </a:p>
          <a:p>
            <a:r>
              <a:rPr lang="en-US"/>
              <a:t>"X-RequestDigest": $("#__REQUESTDIGEST").val()</a:t>
            </a:r>
            <a:endParaRPr lang="en-US"/>
          </a:p>
          <a:p>
            <a:r>
              <a:rPr lang="en-US"/>
              <a:t>},</a:t>
            </a:r>
            <a:endParaRPr lang="en-US"/>
          </a:p>
          <a:p>
            <a:r>
              <a:rPr lang="en-US"/>
              <a:t>success: onSuccess,</a:t>
            </a:r>
            <a:endParaRPr lang="en-US"/>
          </a:p>
          <a:p>
            <a:r>
              <a:rPr lang="en-US"/>
              <a:t>error: onError</a:t>
            </a:r>
            <a:endParaRPr lang="en-US"/>
          </a:p>
          <a:p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the BDC feature of SharePoint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Load External Data</a:t>
            </a:r>
            <a:endParaRPr lang="en-IN" dirty="0" smtClean="0"/>
          </a:p>
          <a:p>
            <a:r>
              <a:rPr lang="en-IN" dirty="0" smtClean="0"/>
              <a:t>Business Data Connectivity Services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SharePoint Sites(Web Browser)</a:t>
            </a:r>
            <a:endParaRPr lang="en-IN" dirty="0" smtClean="0"/>
          </a:p>
          <a:p>
            <a:r>
              <a:rPr lang="en-IN" dirty="0" smtClean="0"/>
              <a:t>SharePoint Designer [External Content Types]</a:t>
            </a:r>
            <a:endParaRPr lang="en-IN" dirty="0" smtClean="0"/>
          </a:p>
          <a:p>
            <a:r>
              <a:rPr lang="en-IN" dirty="0" smtClean="0"/>
              <a:t>Visual Studio(Developers)[Activity]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ARCHITECHTURE</a:t>
            </a:r>
            <a:endParaRPr lang="en-I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197100"/>
            <a:ext cx="723900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terms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>
                <a:sym typeface="+mn-ea"/>
              </a:rPr>
              <a:t>External System Any data source with which BCS can connect</a:t>
            </a:r>
            <a:endParaRPr lang="en-US"/>
          </a:p>
          <a:p>
            <a:pPr lvl="0"/>
            <a:r>
              <a:rPr lang="en-IN" altLang="en-US">
                <a:sym typeface="+mn-ea"/>
              </a:rPr>
              <a:t>E</a:t>
            </a:r>
            <a:r>
              <a:rPr lang="en-US">
                <a:sym typeface="+mn-ea"/>
              </a:rPr>
              <a:t>xternal Content Type (ECT) The definition of the fields and operations for connecting with an External System</a:t>
            </a:r>
            <a:endParaRPr lang="en-US"/>
          </a:p>
          <a:p>
            <a:pPr lvl="1"/>
            <a:r>
              <a:rPr lang="en-US">
                <a:sym typeface="+mn-ea"/>
              </a:rPr>
              <a:t> </a:t>
            </a:r>
            <a:r>
              <a:rPr lang="en-IN" altLang="en-US">
                <a:sym typeface="+mn-ea"/>
              </a:rPr>
              <a:t>			</a:t>
            </a:r>
            <a:r>
              <a:rPr lang="en-US">
                <a:sym typeface="+mn-ea"/>
              </a:rPr>
              <a:t>External Data The data exchanged with an External System</a:t>
            </a:r>
            <a:endParaRPr lang="en-US"/>
          </a:p>
          <a:p>
            <a:r>
              <a:rPr lang="en-US">
                <a:sym typeface="+mn-ea"/>
              </a:rPr>
              <a:t>External List A list in SharePoint based on External Data</a:t>
            </a:r>
            <a:endParaRPr lang="en-US"/>
          </a:p>
          <a:p>
            <a:r>
              <a:rPr lang="en-US">
                <a:sym typeface="+mn-ea"/>
              </a:rPr>
              <a:t>External Data Column A column in a standard list or library whose source is External Data</a:t>
            </a:r>
            <a:endParaRPr lang="en-US"/>
          </a:p>
          <a:p>
            <a:r>
              <a:rPr lang="en-US">
                <a:sym typeface="+mn-ea"/>
              </a:rPr>
              <a:t>External Data Web Part Any of several out-of-the-box Web Parts that can display External Data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NEW FEATURES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App Level ECT</a:t>
            </a:r>
            <a:endParaRPr lang="en-IN" altLang="en-US"/>
          </a:p>
          <a:p>
            <a:r>
              <a:rPr lang="en-IN" altLang="en-US"/>
              <a:t>Notification and event receivers</a:t>
            </a:r>
            <a:endParaRPr lang="en-IN" altLang="en-US"/>
          </a:p>
          <a:p>
            <a:r>
              <a:rPr lang="en-IN" altLang="en-US"/>
              <a:t>ODATA source</a:t>
            </a:r>
            <a:endParaRPr lang="en-IN" altLang="en-US"/>
          </a:p>
          <a:p>
            <a:r>
              <a:rPr lang="en-IN" altLang="en-US"/>
              <a:t>REST and CSOM</a:t>
            </a:r>
            <a:endParaRPr lang="en-IN" altLang="en-US"/>
          </a:p>
          <a:p>
            <a:r>
              <a:rPr lang="en-IN" altLang="en-US"/>
              <a:t>SharePoint Online</a:t>
            </a:r>
            <a:endParaRPr lang="en-IN" altLang="en-US"/>
          </a:p>
          <a:p>
            <a:r>
              <a:rPr lang="en-IN" altLang="en-US"/>
              <a:t>Better Sorting and Filtering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NOT SUPPORTED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Approval</a:t>
            </a:r>
            <a:endParaRPr lang="en-IN" altLang="en-US"/>
          </a:p>
          <a:p>
            <a:r>
              <a:rPr lang="en-IN" altLang="en-US"/>
              <a:t>Checkin Checkout</a:t>
            </a:r>
            <a:endParaRPr lang="en-IN" altLang="en-US"/>
          </a:p>
          <a:p>
            <a:r>
              <a:rPr lang="en-IN" altLang="en-US"/>
              <a:t>Send To DataSheet View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SSOM[ID-BcsIdentiry NOT id]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58165" y="1847215"/>
            <a:ext cx="635698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SPWeb site = SPContext.Current.Web;</a:t>
            </a:r>
            <a:endParaRPr lang="en-US"/>
          </a:p>
          <a:p>
            <a:r>
              <a:rPr lang="en-US"/>
              <a:t>SPList externalList = site.Lists["Products"];</a:t>
            </a:r>
            <a:endParaRPr lang="en-US"/>
          </a:p>
          <a:p>
            <a:r>
              <a:rPr lang="en-US"/>
              <a:t>foreach (SPListItem item in externalList.Items) {</a:t>
            </a:r>
            <a:endParaRPr lang="en-US"/>
          </a:p>
          <a:p>
            <a:r>
              <a:rPr lang="en-US"/>
              <a:t>foreach (SPField field in item.Fields) {</a:t>
            </a:r>
            <a:endParaRPr lang="en-US"/>
          </a:p>
          <a:p>
            <a:r>
              <a:rPr lang="en-US"/>
              <a:t>if (field.Title != null) {</a:t>
            </a:r>
            <a:endParaRPr lang="en-US"/>
          </a:p>
          <a:p>
            <a:r>
              <a:rPr lang="en-US"/>
              <a:t>string title = item[field.Title].ToString();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1890</Words>
  <Application>WPS Presentation</Application>
  <PresentationFormat>On-screen Show (4:3)</PresentationFormat>
  <Paragraphs>92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Opulent</vt:lpstr>
      <vt:lpstr>SharePoint</vt:lpstr>
      <vt:lpstr>goal</vt:lpstr>
      <vt:lpstr>INTRODUCTION</vt:lpstr>
      <vt:lpstr>tools</vt:lpstr>
      <vt:lpstr>ARCHITECHTURE</vt:lpstr>
      <vt:lpstr>PowerPoint 演示文稿</vt:lpstr>
      <vt:lpstr>NEW FEATURES</vt:lpstr>
      <vt:lpstr>NOT SUPPORTED</vt:lpstr>
      <vt:lpstr>SSOM[ID-BcsIdentiry NOT id]</vt:lpstr>
      <vt:lpstr>CSOM</vt:lpstr>
      <vt:lpstr>REST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75</cp:revision>
  <dcterms:created xsi:type="dcterms:W3CDTF">2015-12-14T21:42:00Z</dcterms:created>
  <dcterms:modified xsi:type="dcterms:W3CDTF">2016-09-28T04:09:55Z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