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1"/>
  </p:notesMasterIdLst>
  <p:sldIdLst>
    <p:sldId id="256" r:id="rId5"/>
    <p:sldId id="257" r:id="rId6"/>
    <p:sldId id="273" r:id="rId7"/>
    <p:sldId id="289" r:id="rId8"/>
    <p:sldId id="260" r:id="rId9"/>
    <p:sldId id="290" r:id="rId10"/>
    <p:sldId id="282" r:id="rId11"/>
    <p:sldId id="284" r:id="rId12"/>
    <p:sldId id="285" r:id="rId13"/>
    <p:sldId id="286" r:id="rId14"/>
    <p:sldId id="287" r:id="rId15"/>
    <p:sldId id="288" r:id="rId16"/>
    <p:sldId id="272" r:id="rId17"/>
    <p:sldId id="283" r:id="rId18"/>
    <p:sldId id="269" r:id="rId19"/>
    <p:sldId id="271" r:id="rId2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81550"/>
  </p:normalViewPr>
  <p:slideViewPr>
    <p:cSldViewPr snapToGrid="0" snapToObjects="1">
      <p:cViewPr varScale="1">
        <p:scale>
          <a:sx n="112" d="100"/>
          <a:sy n="112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8-08T08:18:33.881" idx="1">
    <p:pos x="6118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48919-3288-0048-A548-A1668224697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1D10-35B8-A843-BED7-415729803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5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8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D10-35B8-A843-BED7-415729803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645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067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223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645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067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22320" y="453600"/>
            <a:ext cx="8406360" cy="452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7645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067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9223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7645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067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922320" y="453600"/>
            <a:ext cx="8406360" cy="452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7645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067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9223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7645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067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922320" y="453600"/>
            <a:ext cx="8406360" cy="452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7645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606720" y="204840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9223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7645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606720" y="3643560"/>
            <a:ext cx="270648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22320" y="453600"/>
            <a:ext cx="8406360" cy="452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30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30080" y="364356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4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2232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30080" y="2048400"/>
            <a:ext cx="410220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22320" y="3643560"/>
            <a:ext cx="8406360" cy="145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2073179-F722-445A-99E3-2358B60E101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24720" y="833760"/>
            <a:ext cx="1192320" cy="1239840"/>
          </a:xfrm>
          <a:custGeom>
            <a:avLst/>
            <a:gdLst/>
            <a:ahLst/>
            <a:cxn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 rot="10800000">
            <a:off x="5862960" y="3601080"/>
            <a:ext cx="1192320" cy="1239840"/>
          </a:xfrm>
          <a:custGeom>
            <a:avLst/>
            <a:gdLst/>
            <a:ahLst/>
            <a:cxn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356280" y="1591920"/>
            <a:ext cx="3366720" cy="16941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895DFAC-D281-4D37-828E-B407C60181E4}" type="slidenum">
              <a:rPr lang="en-US" sz="1000" b="0" strike="noStrike" spc="-1">
                <a:solidFill>
                  <a:srgbClr val="000000"/>
                </a:solidFill>
                <a:latin typeface="Economica"/>
                <a:ea typeface="Economica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4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61520" y="360"/>
            <a:ext cx="9232560" cy="166860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7674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68720" y="360"/>
            <a:ext cx="9222840" cy="166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12560" y="650880"/>
            <a:ext cx="105480" cy="581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</a:p>
          <a:p>
            <a:pPr marL="1600200" lvl="3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</a:p>
          <a:p>
            <a:pPr marL="2057400" lvl="4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92232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0C6A134-F48F-4AD5-B302-3D0E1E2323A7}" type="datetime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9/6/2022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70610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11D3165-C30C-4447-BD34-E654896A73F6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61520" y="360"/>
            <a:ext cx="9232560" cy="166860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7674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468720" y="360"/>
            <a:ext cx="9222840" cy="166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412560" y="650880"/>
            <a:ext cx="105480" cy="581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922320" y="453600"/>
            <a:ext cx="8406360" cy="9752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922320" y="2048400"/>
            <a:ext cx="8406360" cy="3054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</a:p>
          <a:p>
            <a:pPr marL="685800" lvl="1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</a:p>
          <a:p>
            <a:pPr marL="1143000" lvl="2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</a:p>
          <a:p>
            <a:pPr marL="1600200" lvl="3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</a:p>
          <a:p>
            <a:pPr marL="2057400" lvl="4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dt"/>
          </p:nvPr>
        </p:nvSpPr>
        <p:spPr>
          <a:xfrm>
            <a:off x="92232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49F1F08-5BF0-4F23-BDD9-9D51ADA5FFF7}" type="datetime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9/6/2022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1800" b="0" strike="noStrike" spc="-1">
              <a:latin typeface="Arial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sldNum"/>
          </p:nvPr>
        </p:nvSpPr>
        <p:spPr>
          <a:xfrm>
            <a:off x="70610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E9E3A4A-3853-40B7-BFD5-CD5D1F138F18}" type="slidenum">
              <a:rPr lang="en-US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356280" y="955964"/>
            <a:ext cx="3595238" cy="1297996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2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Economica"/>
                <a:cs typeface="Arial" panose="020B0604020202020204" pitchFamily="34" charset="0"/>
              </a:rPr>
              <a:t>Topic of the Project</a:t>
            </a:r>
            <a:endParaRPr lang="en-US" sz="42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356280" y="2412180"/>
            <a:ext cx="3366720" cy="1749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Economica"/>
                <a:cs typeface="Arial" panose="020B0604020202020204" pitchFamily="34" charset="0"/>
              </a:rPr>
              <a:t>Prepared by</a:t>
            </a:r>
            <a:endParaRPr lang="en-US" sz="2400" b="0" i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100" spc="-1" dirty="0">
                <a:solidFill>
                  <a:srgbClr val="000000"/>
                </a:solidFill>
                <a:latin typeface="Arial" panose="020B0604020202020204" pitchFamily="34" charset="0"/>
                <a:ea typeface="Economica"/>
                <a:cs typeface="Arial" panose="020B0604020202020204" pitchFamily="34" charset="0"/>
              </a:rPr>
              <a:t>Kara Lopez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Clark Patel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1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Wenyao</a:t>
            </a:r>
            <a:r>
              <a:rPr lang="en-US" sz="21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endParaRPr lang="en-US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356280" y="4319640"/>
            <a:ext cx="3366720" cy="772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Economica"/>
                <a:cs typeface="Arial" panose="020B0604020202020204" pitchFamily="34" charset="0"/>
              </a:rPr>
              <a:t>Professor.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Economica"/>
                <a:cs typeface="Arial" panose="020B0604020202020204" pitchFamily="34" charset="0"/>
              </a:rPr>
              <a:t>Navid</a:t>
            </a:r>
            <a:r>
              <a:rPr lang="en-US" sz="21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Economica"/>
                <a:cs typeface="Arial" panose="020B0604020202020204" pitchFamily="34" charset="0"/>
              </a:rPr>
              <a:t>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Economica"/>
                <a:cs typeface="Arial" panose="020B0604020202020204" pitchFamily="34" charset="0"/>
              </a:rPr>
              <a:t>Amini</a:t>
            </a:r>
            <a:endParaRPr lang="en-US" sz="2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2914200" y="4993200"/>
            <a:ext cx="432972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i="1" strike="noStrike" spc="-1" dirty="0">
                <a:solidFill>
                  <a:srgbClr val="999999"/>
                </a:solidFill>
                <a:latin typeface="Arial"/>
                <a:ea typeface="Arial"/>
              </a:rPr>
              <a:t>Department of Computer Science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i="1" strike="noStrike" spc="-1" dirty="0">
                <a:solidFill>
                  <a:srgbClr val="999999"/>
                </a:solidFill>
                <a:latin typeface="Arial"/>
                <a:ea typeface="Arial"/>
              </a:rPr>
              <a:t>California State University, Los Angeles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4</a:t>
            </a:r>
            <a:endParaRPr lang="en-US" sz="40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46812" y="1715454"/>
            <a:ext cx="4229097" cy="387196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include the following in this part: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/ Goal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Scheme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Advantage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must explain the encoding scheme and findings/insights from this visualization during your presentation.</a:t>
            </a:r>
          </a:p>
        </p:txBody>
      </p:sp>
      <p:pic>
        <p:nvPicPr>
          <p:cNvPr id="1026" name="Picture 2" descr="Post placeholders | Jenny Beaumont">
            <a:extLst>
              <a:ext uri="{FF2B5EF4-FFF2-40B4-BE49-F238E27FC236}">
                <a16:creationId xmlns:a16="http://schemas.microsoft.com/office/drawing/2014/main" id="{24C43EE2-3CB6-7E4D-B473-BBEBD5FC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09" y="1788433"/>
            <a:ext cx="5026458" cy="37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4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5</a:t>
            </a:r>
            <a:endParaRPr lang="en-US" sz="40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46812" y="1715454"/>
            <a:ext cx="4229097" cy="387196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include the following in this part: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/ Goal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Scheme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Advantage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must explain the encoding scheme and findings/insights from this visualization during your presentation.</a:t>
            </a:r>
          </a:p>
        </p:txBody>
      </p:sp>
      <p:pic>
        <p:nvPicPr>
          <p:cNvPr id="1026" name="Picture 2" descr="Post placeholders | Jenny Beaumont">
            <a:extLst>
              <a:ext uri="{FF2B5EF4-FFF2-40B4-BE49-F238E27FC236}">
                <a16:creationId xmlns:a16="http://schemas.microsoft.com/office/drawing/2014/main" id="{24C43EE2-3CB6-7E4D-B473-BBEBD5FC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09" y="1788433"/>
            <a:ext cx="5026458" cy="37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2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6</a:t>
            </a:r>
            <a:endParaRPr lang="en-US" sz="40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46812" y="1715454"/>
            <a:ext cx="4229097" cy="387196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include the following in this part: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/ Goal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Scheme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Advantage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must explain the encoding scheme and findings/insights from this visualization during your presentation.</a:t>
            </a:r>
          </a:p>
        </p:txBody>
      </p:sp>
      <p:pic>
        <p:nvPicPr>
          <p:cNvPr id="1026" name="Picture 2" descr="Post placeholders | Jenny Beaumont">
            <a:extLst>
              <a:ext uri="{FF2B5EF4-FFF2-40B4-BE49-F238E27FC236}">
                <a16:creationId xmlns:a16="http://schemas.microsoft.com/office/drawing/2014/main" id="{24C43EE2-3CB6-7E4D-B473-BBEBD5FC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09" y="1788433"/>
            <a:ext cx="5026458" cy="37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3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</a:p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you think it is necessary)</a:t>
            </a:r>
            <a:endParaRPr lang="en-US" sz="4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1B8709B-B2DC-F44A-B76B-CDDDD30E9BCA}"/>
              </a:ext>
            </a:extLst>
          </p:cNvPr>
          <p:cNvSpPr txBox="1"/>
          <p:nvPr/>
        </p:nvSpPr>
        <p:spPr>
          <a:xfrm>
            <a:off x="806841" y="2091900"/>
            <a:ext cx="8616535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Tableau Desktop, Tableau Public or Python Demo</a:t>
            </a:r>
          </a:p>
        </p:txBody>
      </p:sp>
    </p:spTree>
    <p:extLst>
      <p:ext uri="{BB962C8B-B14F-4D97-AF65-F5344CB8AC3E}">
        <p14:creationId xmlns:p14="http://schemas.microsoft.com/office/powerpoint/2010/main" val="26120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Findings and Insights</a:t>
            </a:r>
            <a:endParaRPr lang="en-US" sz="40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823320" y="1828800"/>
            <a:ext cx="8406360" cy="37303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Summarize the key points of the project, including your findings and insights from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41818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Extensions and Future Work</a:t>
            </a:r>
            <a:endParaRPr lang="en-US" sz="4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823320" y="1828800"/>
            <a:ext cx="8406360" cy="305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Future work and possible extensions to this project beyond the scope of this course. </a:t>
            </a:r>
            <a:endParaRPr lang="en-US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sz="4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727362" y="1880755"/>
            <a:ext cx="8728365" cy="240030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references that you cited in this proposal. One of the references is the dataset that you plan to use.</a:t>
            </a:r>
            <a:endParaRPr lang="en-US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&amp; Significance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2C4A127C-5D0C-704C-88C0-7192A50749EE}"/>
              </a:ext>
            </a:extLst>
          </p:cNvPr>
          <p:cNvSpPr txBox="1"/>
          <p:nvPr/>
        </p:nvSpPr>
        <p:spPr>
          <a:xfrm>
            <a:off x="823320" y="1828800"/>
            <a:ext cx="8406360" cy="37303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What is your project? 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Why is it significant? Please provide some statistics to emphasize this point. 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What problem does your project want to solve?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  <a:endParaRPr lang="en-US" sz="40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983BAA59-718D-864A-AD5F-7FBBB6ECD7F0}"/>
              </a:ext>
            </a:extLst>
          </p:cNvPr>
          <p:cNvSpPr txBox="1"/>
          <p:nvPr/>
        </p:nvSpPr>
        <p:spPr>
          <a:xfrm>
            <a:off x="823320" y="1828800"/>
            <a:ext cx="8406360" cy="37303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Who is your target audience? Introduce a bit about them.</a:t>
            </a:r>
          </a:p>
        </p:txBody>
      </p:sp>
    </p:spTree>
    <p:extLst>
      <p:ext uri="{BB962C8B-B14F-4D97-AF65-F5344CB8AC3E}">
        <p14:creationId xmlns:p14="http://schemas.microsoft.com/office/powerpoint/2010/main" val="3310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Dataset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CAD9406-A235-1D44-848D-42392CC4CB13}"/>
              </a:ext>
            </a:extLst>
          </p:cNvPr>
          <p:cNvSpPr txBox="1"/>
          <p:nvPr/>
        </p:nvSpPr>
        <p:spPr>
          <a:xfrm>
            <a:off x="823320" y="1828800"/>
            <a:ext cx="8406360" cy="37303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Introduce your dataset: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What is it about?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Where did you find your dataset?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How many records in your dataset?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How will you play with your dataset?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endParaRPr lang="en-US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CAD9406-A235-1D44-848D-42392CC4CB13}"/>
              </a:ext>
            </a:extLst>
          </p:cNvPr>
          <p:cNvSpPr txBox="1"/>
          <p:nvPr/>
        </p:nvSpPr>
        <p:spPr>
          <a:xfrm>
            <a:off x="823320" y="1828800"/>
            <a:ext cx="8406360" cy="37303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Display the important parts of the dataset and introduce some of the variables/functions.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Preprocessing (Optional)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CAD9406-A235-1D44-848D-42392CC4CB13}"/>
              </a:ext>
            </a:extLst>
          </p:cNvPr>
          <p:cNvSpPr txBox="1"/>
          <p:nvPr/>
        </p:nvSpPr>
        <p:spPr>
          <a:xfrm>
            <a:off x="823320" y="1828800"/>
            <a:ext cx="8406360" cy="37303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Show how you preprocess and clean up the dataset</a:t>
            </a:r>
          </a:p>
        </p:txBody>
      </p:sp>
    </p:spTree>
    <p:extLst>
      <p:ext uri="{BB962C8B-B14F-4D97-AF65-F5344CB8AC3E}">
        <p14:creationId xmlns:p14="http://schemas.microsoft.com/office/powerpoint/2010/main" val="207100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1</a:t>
            </a:r>
            <a:endParaRPr lang="en-US" sz="40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46812" y="1715454"/>
            <a:ext cx="4229097" cy="387196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include the following in this part: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/ Goal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Scheme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Advantage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must explain the encoding scheme and findings/insights from this visualization during your presentation.</a:t>
            </a:r>
          </a:p>
        </p:txBody>
      </p:sp>
      <p:pic>
        <p:nvPicPr>
          <p:cNvPr id="1026" name="Picture 2" descr="Post placeholders | Jenny Beaumont">
            <a:extLst>
              <a:ext uri="{FF2B5EF4-FFF2-40B4-BE49-F238E27FC236}">
                <a16:creationId xmlns:a16="http://schemas.microsoft.com/office/drawing/2014/main" id="{24C43EE2-3CB6-7E4D-B473-BBEBD5FC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09" y="1788433"/>
            <a:ext cx="5026458" cy="37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0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2</a:t>
            </a:r>
            <a:endParaRPr lang="en-US" sz="40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46812" y="1715454"/>
            <a:ext cx="4229097" cy="387196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include the following in this part: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/ Goal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Scheme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Advantage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must explain the encoding scheme and findings/insights from this visualization during your presentation.</a:t>
            </a:r>
          </a:p>
        </p:txBody>
      </p:sp>
      <p:pic>
        <p:nvPicPr>
          <p:cNvPr id="1026" name="Picture 2" descr="Post placeholders | Jenny Beaumont">
            <a:extLst>
              <a:ext uri="{FF2B5EF4-FFF2-40B4-BE49-F238E27FC236}">
                <a16:creationId xmlns:a16="http://schemas.microsoft.com/office/drawing/2014/main" id="{24C43EE2-3CB6-7E4D-B473-BBEBD5FC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09" y="1788433"/>
            <a:ext cx="5026458" cy="37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4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22320" y="453600"/>
            <a:ext cx="8406360" cy="975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3</a:t>
            </a:r>
            <a:endParaRPr lang="en-US" sz="40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46812" y="1715454"/>
            <a:ext cx="4229097" cy="387196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include the following in this part: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/ Goal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Scheme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AutoNum type="arabicPeriod"/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Advantage</a:t>
            </a:r>
          </a:p>
          <a:p>
            <a:pPr marL="36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1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must explain the encoding scheme and findings/insights from this visualization during your presentation.</a:t>
            </a:r>
          </a:p>
        </p:txBody>
      </p:sp>
      <p:pic>
        <p:nvPicPr>
          <p:cNvPr id="1026" name="Picture 2" descr="Post placeholders | Jenny Beaumont">
            <a:extLst>
              <a:ext uri="{FF2B5EF4-FFF2-40B4-BE49-F238E27FC236}">
                <a16:creationId xmlns:a16="http://schemas.microsoft.com/office/drawing/2014/main" id="{24C43EE2-3CB6-7E4D-B473-BBEBD5FC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09" y="1788433"/>
            <a:ext cx="5026458" cy="37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2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467</Words>
  <Application>Microsoft Office PowerPoint</Application>
  <PresentationFormat>Custom</PresentationFormat>
  <Paragraphs>84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Avenir Next LT Pro</vt:lpstr>
      <vt:lpstr>Calibri</vt:lpstr>
      <vt:lpstr>Economica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rohanpinuchatterjee@gmail.com</cp:lastModifiedBy>
  <cp:revision>230</cp:revision>
  <dcterms:created xsi:type="dcterms:W3CDTF">2021-02-16T13:59:07Z</dcterms:created>
  <dcterms:modified xsi:type="dcterms:W3CDTF">2022-09-06T18:56:27Z</dcterms:modified>
  <dc:language>en-US</dc:language>
</cp:coreProperties>
</file>