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E8D9BA-14E9-4DFC-8504-75C00219B825}">
  <a:tblStyle styleId="{2AE8D9BA-14E9-4DFC-8504-75C00219B8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5.xml"/><Relationship Id="rId33" Type="http://schemas.openxmlformats.org/officeDocument/2006/relationships/font" Target="fonts/Lato-regular.fntdata"/><Relationship Id="rId10" Type="http://schemas.openxmlformats.org/officeDocument/2006/relationships/slide" Target="slides/slide4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7.xml"/><Relationship Id="rId35" Type="http://schemas.openxmlformats.org/officeDocument/2006/relationships/font" Target="fonts/Lato-italic.fntdata"/><Relationship Id="rId12" Type="http://schemas.openxmlformats.org/officeDocument/2006/relationships/slide" Target="slides/slide6.xml"/><Relationship Id="rId34" Type="http://schemas.openxmlformats.org/officeDocument/2006/relationships/font" Target="fonts/La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La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0bbeea87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0bbeea87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0bbeea875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0bbeea875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f89a099f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f89a099f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f89a099f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f89a099f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0bbeea87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f0bbeea87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f89a099f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f89a099f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f89a099f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ef89a099f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f23ea089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f23ea089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f23ea089e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f23ea089e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f23ea089e7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f23ea089e7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f89a099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f89a099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f23ea089e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f23ea089e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f23ea089e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f23ea089e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f23ea089e7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f23ea089e7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f89a099f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f89a099f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068078d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068078d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07c4c509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07c4c509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f89a099f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f89a099f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0bbeea87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0bbeea87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0bbeea875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0bbeea87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f89a099f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f89a099f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2014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 Data Analysis Using WEKA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398750"/>
            <a:ext cx="3470700" cy="10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By: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Jonathan Kan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Uchenna Onuigbo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WEKA Tutorial: Trees</a:t>
            </a:r>
            <a:endParaRPr/>
          </a:p>
        </p:txBody>
      </p:sp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1297500" y="1541325"/>
            <a:ext cx="3274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the J48 Classifier we can formulate a tree based around our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tree predicts a positive/negative value based on numeric values and attributes collected from the data set</a:t>
            </a:r>
            <a:endParaRPr/>
          </a:p>
        </p:txBody>
      </p:sp>
      <p:pic>
        <p:nvPicPr>
          <p:cNvPr id="205" name="Google Shape;2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875" y="1231500"/>
            <a:ext cx="3172951" cy="298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2"/>
          <p:cNvSpPr txBox="1"/>
          <p:nvPr/>
        </p:nvSpPr>
        <p:spPr>
          <a:xfrm>
            <a:off x="7551300" y="4478750"/>
            <a:ext cx="159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Jonathan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WEKA Tutorial: Visualization</a:t>
            </a:r>
            <a:endParaRPr/>
          </a:p>
        </p:txBody>
      </p:sp>
      <p:sp>
        <p:nvSpPr>
          <p:cNvPr id="212" name="Google Shape;212;p23"/>
          <p:cNvSpPr txBox="1"/>
          <p:nvPr>
            <p:ph idx="1" type="body"/>
          </p:nvPr>
        </p:nvSpPr>
        <p:spPr>
          <a:xfrm>
            <a:off x="1297500" y="1515075"/>
            <a:ext cx="3274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Visualization </a:t>
            </a:r>
            <a:r>
              <a:rPr lang="en"/>
              <a:t>function</a:t>
            </a:r>
            <a:r>
              <a:rPr lang="en"/>
              <a:t> of WEKA allows us to visualize each of our attributes data in a plot matrix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can also mix and match different attributes to compare which helps visualize any patterns between the two</a:t>
            </a:r>
            <a:endParaRPr/>
          </a:p>
        </p:txBody>
      </p:sp>
      <p:pic>
        <p:nvPicPr>
          <p:cNvPr id="213" name="Google Shape;2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650" y="1160679"/>
            <a:ext cx="2601575" cy="1710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0639" y="3056550"/>
            <a:ext cx="2601591" cy="197039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3"/>
          <p:cNvSpPr txBox="1"/>
          <p:nvPr/>
        </p:nvSpPr>
        <p:spPr>
          <a:xfrm>
            <a:off x="0" y="4633500"/>
            <a:ext cx="159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Jonathan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3"/>
          <p:cNvSpPr txBox="1"/>
          <p:nvPr>
            <p:ph idx="1" type="body"/>
          </p:nvPr>
        </p:nvSpPr>
        <p:spPr>
          <a:xfrm>
            <a:off x="4725575" y="4185000"/>
            <a:ext cx="751500" cy="7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X: 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Y: Plas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Own Data Analysis Using WEKA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Curve</a:t>
            </a:r>
            <a:endParaRPr/>
          </a:p>
        </p:txBody>
      </p:sp>
      <p:sp>
        <p:nvSpPr>
          <p:cNvPr id="227" name="Google Shape;227;p25"/>
          <p:cNvSpPr txBox="1"/>
          <p:nvPr>
            <p:ph idx="1" type="body"/>
          </p:nvPr>
        </p:nvSpPr>
        <p:spPr>
          <a:xfrm>
            <a:off x="1297500" y="1567550"/>
            <a:ext cx="3609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Receiver </a:t>
            </a:r>
            <a:r>
              <a:rPr lang="en"/>
              <a:t>operating</a:t>
            </a:r>
            <a:r>
              <a:rPr lang="en"/>
              <a:t> Characteristic (ROC) curves help predict the probability of certain binary outcomes between 0.0 and 1.0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ROC </a:t>
            </a:r>
            <a:r>
              <a:rPr lang="en"/>
              <a:t>curve</a:t>
            </a:r>
            <a:r>
              <a:rPr lang="en"/>
              <a:t> compares the positive rate against the false positive rate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will be using the </a:t>
            </a:r>
            <a:r>
              <a:rPr lang="en"/>
              <a:t>Naive Bayes</a:t>
            </a:r>
            <a:r>
              <a:rPr lang="en"/>
              <a:t> classifier as it is </a:t>
            </a:r>
            <a:r>
              <a:rPr lang="en"/>
              <a:t>useful</a:t>
            </a:r>
            <a:r>
              <a:rPr lang="en"/>
              <a:t> for probabilities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have an option to produce a ROC curve for both the negative values and the </a:t>
            </a:r>
            <a:r>
              <a:rPr lang="en"/>
              <a:t>positive</a:t>
            </a:r>
            <a:r>
              <a:rPr lang="en"/>
              <a:t> values</a:t>
            </a:r>
            <a:endParaRPr/>
          </a:p>
        </p:txBody>
      </p:sp>
      <p:pic>
        <p:nvPicPr>
          <p:cNvPr id="228" name="Google Shape;2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8900" y="1047000"/>
            <a:ext cx="3799912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5"/>
          <p:cNvSpPr txBox="1"/>
          <p:nvPr/>
        </p:nvSpPr>
        <p:spPr>
          <a:xfrm>
            <a:off x="7551300" y="4478750"/>
            <a:ext cx="159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Jonathan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Curve</a:t>
            </a:r>
            <a:endParaRPr/>
          </a:p>
        </p:txBody>
      </p:sp>
      <p:sp>
        <p:nvSpPr>
          <p:cNvPr id="235" name="Google Shape;235;p26"/>
          <p:cNvSpPr txBox="1"/>
          <p:nvPr>
            <p:ph idx="1" type="body"/>
          </p:nvPr>
        </p:nvSpPr>
        <p:spPr>
          <a:xfrm>
            <a:off x="1297500" y="1567550"/>
            <a:ext cx="3372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top window displays the Negative ROC curve while the </a:t>
            </a:r>
            <a:r>
              <a:rPr lang="en"/>
              <a:t>bottom</a:t>
            </a:r>
            <a:r>
              <a:rPr lang="en"/>
              <a:t> shows the positive ROC curve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closer the arc is to the top left corner, the better the accuracy of the 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the arc is closer to the 45 degree line, it indicates an inaccurate 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this case the arc shows a healthy data set</a:t>
            </a:r>
            <a:endParaRPr/>
          </a:p>
        </p:txBody>
      </p:sp>
      <p:pic>
        <p:nvPicPr>
          <p:cNvPr id="236" name="Google Shape;2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975" y="227138"/>
            <a:ext cx="3114250" cy="46892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Google Shape;237;p26"/>
          <p:cNvCxnSpPr/>
          <p:nvPr/>
        </p:nvCxnSpPr>
        <p:spPr>
          <a:xfrm flipH="1" rot="10800000">
            <a:off x="5523125" y="3174750"/>
            <a:ext cx="2040000" cy="137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6"/>
          <p:cNvCxnSpPr/>
          <p:nvPr/>
        </p:nvCxnSpPr>
        <p:spPr>
          <a:xfrm flipH="1" rot="10800000">
            <a:off x="5536250" y="833200"/>
            <a:ext cx="2007300" cy="13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26"/>
          <p:cNvSpPr txBox="1"/>
          <p:nvPr/>
        </p:nvSpPr>
        <p:spPr>
          <a:xfrm>
            <a:off x="0" y="4650900"/>
            <a:ext cx="159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Jonathan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sp>
        <p:nvSpPr>
          <p:cNvPr id="245" name="Google Shape;245;p27"/>
          <p:cNvSpPr txBox="1"/>
          <p:nvPr>
            <p:ph idx="1" type="body"/>
          </p:nvPr>
        </p:nvSpPr>
        <p:spPr>
          <a:xfrm>
            <a:off x="1019775" y="1045425"/>
            <a:ext cx="3623700" cy="3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confusion (error) matrix is a table of predicted and actual values from a classification algorithm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organizes our predicted outcomes with the expected outcomes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Using the J48 tree classifier, we have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152 true negatives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36 false negatives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26 false positives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47 true positives</a:t>
            </a:r>
            <a:endParaRPr sz="1200"/>
          </a:p>
        </p:txBody>
      </p:sp>
      <p:pic>
        <p:nvPicPr>
          <p:cNvPr id="246" name="Google Shape;2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725" y="2880975"/>
            <a:ext cx="3433775" cy="1529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7" name="Google Shape;247;p27"/>
          <p:cNvGraphicFramePr/>
          <p:nvPr/>
        </p:nvGraphicFramePr>
        <p:xfrm>
          <a:off x="5171125" y="161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{2AE8D9BA-14E9-4DFC-8504-75C00219B825}</a:tableStyleId>
              </a:tblPr>
              <a:tblGrid>
                <a:gridCol w="1556025"/>
                <a:gridCol w="1556025"/>
              </a:tblGrid>
              <a:tr h="38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True negative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False</a:t>
                      </a:r>
                      <a:r>
                        <a:rPr lang="en" sz="1600">
                          <a:solidFill>
                            <a:schemeClr val="lt1"/>
                          </a:solidFill>
                        </a:rPr>
                        <a:t> positive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False negative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</a:rPr>
                        <a:t>True positive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8" name="Google Shape;248;p27"/>
          <p:cNvSpPr txBox="1"/>
          <p:nvPr/>
        </p:nvSpPr>
        <p:spPr>
          <a:xfrm>
            <a:off x="5187925" y="1055350"/>
            <a:ext cx="311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Our 2x2 matrix structure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7551300" y="4478750"/>
            <a:ext cx="159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Uchenna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sp>
        <p:nvSpPr>
          <p:cNvPr id="255" name="Google Shape;255;p28"/>
          <p:cNvSpPr txBox="1"/>
          <p:nvPr>
            <p:ph idx="1" type="body"/>
          </p:nvPr>
        </p:nvSpPr>
        <p:spPr>
          <a:xfrm>
            <a:off x="848100" y="1223843"/>
            <a:ext cx="3723900" cy="12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have 261 test results in total and only 199 results are correct 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152 true negative results and 47 true positives</a:t>
            </a:r>
            <a:endParaRPr sz="1200"/>
          </a:p>
        </p:txBody>
      </p:sp>
      <p:pic>
        <p:nvPicPr>
          <p:cNvPr id="256" name="Google Shape;2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125" y="948549"/>
            <a:ext cx="4219575" cy="346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8"/>
          <p:cNvSpPr txBox="1"/>
          <p:nvPr/>
        </p:nvSpPr>
        <p:spPr>
          <a:xfrm>
            <a:off x="7551300" y="4478750"/>
            <a:ext cx="159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Uchenna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- Classifier Error</a:t>
            </a:r>
            <a:r>
              <a:rPr lang="en"/>
              <a:t>s</a:t>
            </a:r>
            <a:r>
              <a:rPr lang="en"/>
              <a:t> </a:t>
            </a:r>
            <a:endParaRPr/>
          </a:p>
        </p:txBody>
      </p:sp>
      <p:pic>
        <p:nvPicPr>
          <p:cNvPr id="263" name="Google Shape;2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66500"/>
            <a:ext cx="5590125" cy="376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Matrix: J48 Tree</a:t>
            </a:r>
            <a:endParaRPr/>
          </a:p>
        </p:txBody>
      </p:sp>
      <p:sp>
        <p:nvSpPr>
          <p:cNvPr id="269" name="Google Shape;269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909" y="1207875"/>
            <a:ext cx="7356092" cy="337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Matrix: J48</a:t>
            </a:r>
            <a:endParaRPr/>
          </a:p>
        </p:txBody>
      </p:sp>
      <p:pic>
        <p:nvPicPr>
          <p:cNvPr id="276" name="Google Shape;2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675" y="1849825"/>
            <a:ext cx="744855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Objectives:</a:t>
            </a:r>
            <a:endParaRPr sz="2000"/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Introduce the issue of Diabetes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Explain some analytics based on a given sample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Display what we have learned following the WEKA tutorial powerpoint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Exhibit our understanding of the WEKA program with our own interpretations of the data given</a:t>
            </a:r>
            <a:endParaRPr sz="1500"/>
          </a:p>
        </p:txBody>
      </p:sp>
      <p:sp>
        <p:nvSpPr>
          <p:cNvPr id="142" name="Google Shape;142;p14"/>
          <p:cNvSpPr txBox="1"/>
          <p:nvPr/>
        </p:nvSpPr>
        <p:spPr>
          <a:xfrm>
            <a:off x="7551300" y="4478750"/>
            <a:ext cx="159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Uchenna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</a:t>
            </a:r>
            <a:endParaRPr/>
          </a:p>
        </p:txBody>
      </p:sp>
      <p:pic>
        <p:nvPicPr>
          <p:cNvPr id="282" name="Google Shape;2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50" y="1719263"/>
            <a:ext cx="742950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 </a:t>
            </a:r>
            <a:r>
              <a:rPr lang="en"/>
              <a:t>- Classifier Errors </a:t>
            </a:r>
            <a:endParaRPr/>
          </a:p>
        </p:txBody>
      </p:sp>
      <p:pic>
        <p:nvPicPr>
          <p:cNvPr id="288" name="Google Shape;2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250" y="1307850"/>
            <a:ext cx="4664283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294" name="Google Shape;294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J48							Naive Bayes</a:t>
            </a:r>
            <a:endParaRPr/>
          </a:p>
        </p:txBody>
      </p:sp>
      <p:pic>
        <p:nvPicPr>
          <p:cNvPr id="295" name="Google Shape;2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738" y="2293038"/>
            <a:ext cx="240982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6538" y="2293050"/>
            <a:ext cx="237172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9750" y="3407163"/>
            <a:ext cx="201930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6088" y="3407163"/>
            <a:ext cx="195262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Diabetes?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124375"/>
            <a:ext cx="7038900" cy="3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Type I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Immune system attacks the pancreas cells that produce insulin that your body needs.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Type II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body develops a resistance to insulin, which increases the amount of glucose in the blood to an abnormal level</a:t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/>
              <a:t>There is currently no cure for diabetes, but learning more about this </a:t>
            </a:r>
            <a:r>
              <a:rPr b="1" lang="en" sz="1800"/>
              <a:t>disease can get us one step</a:t>
            </a:r>
            <a:r>
              <a:rPr b="1" lang="en" sz="1800"/>
              <a:t> closer to finding the cure.</a:t>
            </a:r>
            <a:endParaRPr b="1" sz="1800"/>
          </a:p>
        </p:txBody>
      </p:sp>
      <p:sp>
        <p:nvSpPr>
          <p:cNvPr id="149" name="Google Shape;149;p15"/>
          <p:cNvSpPr txBox="1"/>
          <p:nvPr/>
        </p:nvSpPr>
        <p:spPr>
          <a:xfrm>
            <a:off x="7551300" y="4478750"/>
            <a:ext cx="159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Uchenna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 Data </a:t>
            </a:r>
            <a:r>
              <a:rPr lang="en"/>
              <a:t>Categorization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3051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All numeric values are </a:t>
            </a:r>
            <a:r>
              <a:rPr lang="en" sz="1500"/>
              <a:t>categorized</a:t>
            </a:r>
            <a:r>
              <a:rPr lang="en" sz="1500"/>
              <a:t> into specific attributes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unit of measurements are given on the right hand side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56" name="Google Shape;156;p16"/>
          <p:cNvSpPr txBox="1"/>
          <p:nvPr/>
        </p:nvSpPr>
        <p:spPr>
          <a:xfrm>
            <a:off x="4572000" y="1567550"/>
            <a:ext cx="376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600" y="1567550"/>
            <a:ext cx="4213700" cy="12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 txBox="1"/>
          <p:nvPr/>
        </p:nvSpPr>
        <p:spPr>
          <a:xfrm>
            <a:off x="7551300" y="4478750"/>
            <a:ext cx="159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Uchenna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diabetes data is stored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567550"/>
            <a:ext cx="3051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Every row represents a tuple of data from different </a:t>
            </a:r>
            <a:r>
              <a:rPr lang="en" sz="1500"/>
              <a:t>individuals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Each column represents different attributes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65" name="Google Shape;165;p17"/>
          <p:cNvSpPr txBox="1"/>
          <p:nvPr/>
        </p:nvSpPr>
        <p:spPr>
          <a:xfrm>
            <a:off x="4572000" y="1567550"/>
            <a:ext cx="376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67550"/>
            <a:ext cx="3629025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/>
        </p:nvSpPr>
        <p:spPr>
          <a:xfrm>
            <a:off x="7551300" y="4478750"/>
            <a:ext cx="159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Uchenna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052550" y="2284950"/>
            <a:ext cx="7038900" cy="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WEKA Tutorial Overview and What we Learned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WEKA Tutorial: Ranking System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1297500" y="1567550"/>
            <a:ext cx="3274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the ranker filter, we can </a:t>
            </a:r>
            <a:r>
              <a:rPr lang="en"/>
              <a:t>rearrange our attributes from most important to least important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allows us to narrow down specific impactful visualizations of our data.</a:t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436950"/>
            <a:ext cx="4083993" cy="29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 txBox="1"/>
          <p:nvPr/>
        </p:nvSpPr>
        <p:spPr>
          <a:xfrm>
            <a:off x="7551300" y="4478750"/>
            <a:ext cx="159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Jonathan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WEKA Tutorial: Clustering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1297500" y="1541325"/>
            <a:ext cx="3274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can cluster our results using the Simple Means cluster algorithm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the cluster mode we chose class so we can display the positive and negative results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determined that 255/768 values of the data set were incorrectly clustered</a:t>
            </a:r>
            <a:endParaRPr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499" y="1307850"/>
            <a:ext cx="4154375" cy="297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 txBox="1"/>
          <p:nvPr/>
        </p:nvSpPr>
        <p:spPr>
          <a:xfrm>
            <a:off x="7551300" y="4478750"/>
            <a:ext cx="159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Jonathan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1308625" y="182675"/>
            <a:ext cx="70389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other Clustering Examples</a:t>
            </a:r>
            <a:endParaRPr/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700" y="1250375"/>
            <a:ext cx="3794875" cy="303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1"/>
          <p:cNvSpPr txBox="1"/>
          <p:nvPr/>
        </p:nvSpPr>
        <p:spPr>
          <a:xfrm>
            <a:off x="308700" y="788675"/>
            <a:ext cx="362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Hierarchical</a:t>
            </a: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Clusterer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9250" y="1250375"/>
            <a:ext cx="4010025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1"/>
          <p:cNvSpPr txBox="1"/>
          <p:nvPr/>
        </p:nvSpPr>
        <p:spPr>
          <a:xfrm>
            <a:off x="4489250" y="730000"/>
            <a:ext cx="362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Make Density Based Clusterer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0" y="4650900"/>
            <a:ext cx="159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Jonathan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