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db55f02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db55f02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db7c6d5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db7c6d5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0317be12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0317be12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db7c6d5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db7c6d5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0317be1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0317be1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23dc974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23dc974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db55f02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db55f02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b55f020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b55f020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db55f02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db55f02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db55f020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db55f020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db55f020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db55f020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d034a00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d034a00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Weka Diabetes Analysis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688"/>
              <a:buNone/>
            </a:pPr>
            <a:r>
              <a:rPr lang="en" sz="1500"/>
              <a:t>By:</a:t>
            </a:r>
            <a:endParaRPr sz="1500"/>
          </a:p>
          <a:p>
            <a:pPr indent="0" lvl="0" marL="0" rtl="0" algn="l">
              <a:lnSpc>
                <a:spcPct val="130000"/>
              </a:lnSpc>
              <a:spcBef>
                <a:spcPts val="0"/>
              </a:spcBef>
              <a:spcAft>
                <a:spcPts val="0"/>
              </a:spcAft>
              <a:buSzPts val="688"/>
              <a:buNone/>
            </a:pPr>
            <a:r>
              <a:rPr lang="en" sz="1500"/>
              <a:t>Canhong Huang</a:t>
            </a:r>
            <a:endParaRPr sz="1500"/>
          </a:p>
          <a:p>
            <a:pPr indent="0" lvl="0" marL="0" rtl="0" algn="l">
              <a:lnSpc>
                <a:spcPct val="130000"/>
              </a:lnSpc>
              <a:spcBef>
                <a:spcPts val="0"/>
              </a:spcBef>
              <a:spcAft>
                <a:spcPts val="0"/>
              </a:spcAft>
              <a:buSzPts val="688"/>
              <a:buNone/>
            </a:pPr>
            <a:r>
              <a:rPr lang="en" sz="1500"/>
              <a:t>Brenden McCabe</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25" y="500925"/>
            <a:ext cx="3706500" cy="6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over Mass</a:t>
            </a:r>
            <a:endParaRPr/>
          </a:p>
        </p:txBody>
      </p:sp>
      <p:sp>
        <p:nvSpPr>
          <p:cNvPr id="133" name="Google Shape;133;p22"/>
          <p:cNvSpPr txBox="1"/>
          <p:nvPr>
            <p:ph idx="1" type="body"/>
          </p:nvPr>
        </p:nvSpPr>
        <p:spPr>
          <a:xfrm>
            <a:off x="311725" y="1394375"/>
            <a:ext cx="3706500" cy="3205200"/>
          </a:xfrm>
          <a:prstGeom prst="rect">
            <a:avLst/>
          </a:prstGeom>
        </p:spPr>
        <p:txBody>
          <a:bodyPr anchorCtr="0" anchor="t" bIns="91425" lIns="91425" spcFirstLastPara="1" rIns="91425" wrap="square" tIns="91425">
            <a:normAutofit lnSpcReduction="20000"/>
          </a:bodyPr>
          <a:lstStyle/>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Average age 33.2</a:t>
            </a:r>
            <a:endParaRPr>
              <a:solidFill>
                <a:srgbClr val="741B47"/>
              </a:solidFill>
              <a:highlight>
                <a:schemeClr val="lt1"/>
              </a:highlight>
            </a:endParaRPr>
          </a:p>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Average mass 32.0</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The percentage of being tested positive increased as the age increased(from 21 to 51). The population of older age is lower than people with young age, and the percentage of positive decreased..</a:t>
            </a:r>
            <a:endParaRPr>
              <a:solidFill>
                <a:srgbClr val="741B47"/>
              </a:solidFill>
              <a:highlight>
                <a:schemeClr val="lt1"/>
              </a:highlight>
            </a:endParaRPr>
          </a:p>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As the mass increased, the percentage of tested positives increased, in other words, people have higher chance to tested positive if their mass is high.</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A patient is more likely to test positive at a older age and/or overweight.</a:t>
            </a:r>
            <a:endParaRPr/>
          </a:p>
        </p:txBody>
      </p:sp>
      <p:pic>
        <p:nvPicPr>
          <p:cNvPr id="134" name="Google Shape;134;p22"/>
          <p:cNvPicPr preferRelativeResize="0"/>
          <p:nvPr/>
        </p:nvPicPr>
        <p:blipFill>
          <a:blip r:embed="rId3">
            <a:alphaModFix/>
          </a:blip>
          <a:stretch>
            <a:fillRect/>
          </a:stretch>
        </p:blipFill>
        <p:spPr>
          <a:xfrm>
            <a:off x="4429800" y="500925"/>
            <a:ext cx="2106925" cy="1370950"/>
          </a:xfrm>
          <a:prstGeom prst="rect">
            <a:avLst/>
          </a:prstGeom>
          <a:noFill/>
          <a:ln>
            <a:noFill/>
          </a:ln>
        </p:spPr>
      </p:pic>
      <p:pic>
        <p:nvPicPr>
          <p:cNvPr id="135" name="Google Shape;135;p22"/>
          <p:cNvPicPr preferRelativeResize="0"/>
          <p:nvPr/>
        </p:nvPicPr>
        <p:blipFill>
          <a:blip r:embed="rId4">
            <a:alphaModFix/>
          </a:blip>
          <a:stretch>
            <a:fillRect/>
          </a:stretch>
        </p:blipFill>
        <p:spPr>
          <a:xfrm>
            <a:off x="6536725" y="500926"/>
            <a:ext cx="2481134" cy="1370950"/>
          </a:xfrm>
          <a:prstGeom prst="rect">
            <a:avLst/>
          </a:prstGeom>
          <a:noFill/>
          <a:ln>
            <a:noFill/>
          </a:ln>
        </p:spPr>
      </p:pic>
      <p:pic>
        <p:nvPicPr>
          <p:cNvPr id="136" name="Google Shape;136;p22"/>
          <p:cNvPicPr preferRelativeResize="0"/>
          <p:nvPr/>
        </p:nvPicPr>
        <p:blipFill>
          <a:blip r:embed="rId5">
            <a:alphaModFix/>
          </a:blip>
          <a:stretch>
            <a:fillRect/>
          </a:stretch>
        </p:blipFill>
        <p:spPr>
          <a:xfrm>
            <a:off x="4429800" y="1958175"/>
            <a:ext cx="4588050" cy="318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idx="1" type="body"/>
          </p:nvPr>
        </p:nvSpPr>
        <p:spPr>
          <a:xfrm>
            <a:off x="0" y="0"/>
            <a:ext cx="4301700" cy="51435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2000">
              <a:solidFill>
                <a:schemeClr val="lt1"/>
              </a:solidFill>
            </a:endParaRPr>
          </a:p>
          <a:p>
            <a:pPr indent="0" lvl="0" marL="0" rtl="0" algn="ctr">
              <a:lnSpc>
                <a:spcPct val="200000"/>
              </a:lnSpc>
              <a:spcBef>
                <a:spcPts val="1200"/>
              </a:spcBef>
              <a:spcAft>
                <a:spcPts val="0"/>
              </a:spcAft>
              <a:buNone/>
            </a:pPr>
            <a:r>
              <a:rPr b="1" lang="en" sz="2000">
                <a:solidFill>
                  <a:srgbClr val="980000"/>
                </a:solidFill>
                <a:highlight>
                  <a:schemeClr val="lt1"/>
                </a:highlight>
              </a:rPr>
              <a:t>Mass</a:t>
            </a:r>
            <a:r>
              <a:rPr b="1" lang="en" sz="2000">
                <a:solidFill>
                  <a:srgbClr val="980000"/>
                </a:solidFill>
                <a:highlight>
                  <a:schemeClr val="lt1"/>
                </a:highlight>
              </a:rPr>
              <a:t> Over Plas</a:t>
            </a:r>
            <a:endParaRPr b="1" sz="2000">
              <a:solidFill>
                <a:srgbClr val="980000"/>
              </a:solidFill>
              <a:highlight>
                <a:schemeClr val="lt1"/>
              </a:highlight>
            </a:endParaRPr>
          </a:p>
          <a:p>
            <a:pPr indent="-311150" lvl="0" marL="457200" rtl="0" algn="l">
              <a:lnSpc>
                <a:spcPct val="100000"/>
              </a:lnSpc>
              <a:spcBef>
                <a:spcPts val="1200"/>
              </a:spcBef>
              <a:spcAft>
                <a:spcPts val="0"/>
              </a:spcAft>
              <a:buClr>
                <a:srgbClr val="980000"/>
              </a:buClr>
              <a:buSzPts val="1300"/>
              <a:buChar char="●"/>
            </a:pPr>
            <a:r>
              <a:rPr lang="en">
                <a:solidFill>
                  <a:srgbClr val="980000"/>
                </a:solidFill>
                <a:highlight>
                  <a:schemeClr val="lt1"/>
                </a:highlight>
              </a:rPr>
              <a:t>Average mass 32</a:t>
            </a:r>
            <a:endParaRPr>
              <a:solidFill>
                <a:srgbClr val="980000"/>
              </a:solidFill>
              <a:highlight>
                <a:schemeClr val="lt1"/>
              </a:highlight>
            </a:endParaRPr>
          </a:p>
          <a:p>
            <a:pPr indent="-311150" lvl="0" marL="457200" rtl="0" algn="l">
              <a:lnSpc>
                <a:spcPct val="100000"/>
              </a:lnSpc>
              <a:spcBef>
                <a:spcPts val="0"/>
              </a:spcBef>
              <a:spcAft>
                <a:spcPts val="0"/>
              </a:spcAft>
              <a:buClr>
                <a:srgbClr val="980000"/>
              </a:buClr>
              <a:buSzPts val="1300"/>
              <a:buChar char="●"/>
            </a:pPr>
            <a:r>
              <a:rPr lang="en">
                <a:solidFill>
                  <a:srgbClr val="980000"/>
                </a:solidFill>
                <a:highlight>
                  <a:schemeClr val="lt1"/>
                </a:highlight>
              </a:rPr>
              <a:t>Average plas 120.9</a:t>
            </a:r>
            <a:endParaRPr>
              <a:solidFill>
                <a:srgbClr val="980000"/>
              </a:solidFill>
              <a:highlight>
                <a:schemeClr val="lt1"/>
              </a:highlight>
            </a:endParaRPr>
          </a:p>
          <a:p>
            <a:pPr indent="0" lvl="0" marL="457200" rtl="0" algn="l">
              <a:lnSpc>
                <a:spcPct val="100000"/>
              </a:lnSpc>
              <a:spcBef>
                <a:spcPts val="1200"/>
              </a:spcBef>
              <a:spcAft>
                <a:spcPts val="0"/>
              </a:spcAft>
              <a:buNone/>
            </a:pPr>
            <a:r>
              <a:t/>
            </a:r>
            <a:endParaRPr>
              <a:solidFill>
                <a:srgbClr val="980000"/>
              </a:solidFill>
            </a:endParaRPr>
          </a:p>
          <a:p>
            <a:pPr indent="-311150" lvl="0" marL="457200" rtl="0" algn="l">
              <a:lnSpc>
                <a:spcPct val="100000"/>
              </a:lnSpc>
              <a:spcBef>
                <a:spcPts val="1200"/>
              </a:spcBef>
              <a:spcAft>
                <a:spcPts val="0"/>
              </a:spcAft>
              <a:buClr>
                <a:srgbClr val="980000"/>
              </a:buClr>
              <a:buSzPts val="1300"/>
              <a:buChar char="●"/>
            </a:pPr>
            <a:r>
              <a:rPr lang="en">
                <a:solidFill>
                  <a:srgbClr val="980000"/>
                </a:solidFill>
                <a:highlight>
                  <a:schemeClr val="lt1"/>
                </a:highlight>
              </a:rPr>
              <a:t>A lower than average plas count in all size patients reveals a higher chance of a negative result.</a:t>
            </a:r>
            <a:endParaRPr>
              <a:solidFill>
                <a:srgbClr val="980000"/>
              </a:solidFill>
              <a:highlight>
                <a:schemeClr val="lt1"/>
              </a:highlight>
            </a:endParaRPr>
          </a:p>
          <a:p>
            <a:pPr indent="-311150" lvl="0" marL="457200" rtl="0" algn="l">
              <a:lnSpc>
                <a:spcPct val="100000"/>
              </a:lnSpc>
              <a:spcBef>
                <a:spcPts val="0"/>
              </a:spcBef>
              <a:spcAft>
                <a:spcPts val="0"/>
              </a:spcAft>
              <a:buClr>
                <a:srgbClr val="980000"/>
              </a:buClr>
              <a:buSzPts val="1300"/>
              <a:buChar char="●"/>
            </a:pPr>
            <a:r>
              <a:rPr lang="en">
                <a:solidFill>
                  <a:srgbClr val="980000"/>
                </a:solidFill>
                <a:highlight>
                  <a:schemeClr val="lt1"/>
                </a:highlight>
              </a:rPr>
              <a:t>A higher than average plas count in over sized patients reveals a higher chance of a positive result.</a:t>
            </a:r>
            <a:endParaRPr>
              <a:solidFill>
                <a:srgbClr val="980000"/>
              </a:solidFill>
              <a:highlight>
                <a:schemeClr val="lt1"/>
              </a:highlight>
            </a:endParaRPr>
          </a:p>
          <a:p>
            <a:pPr indent="0" lvl="0" marL="457200" rtl="0" algn="l">
              <a:lnSpc>
                <a:spcPct val="100000"/>
              </a:lnSpc>
              <a:spcBef>
                <a:spcPts val="1200"/>
              </a:spcBef>
              <a:spcAft>
                <a:spcPts val="0"/>
              </a:spcAft>
              <a:buNone/>
            </a:pPr>
            <a:r>
              <a:t/>
            </a:r>
            <a:endParaRPr>
              <a:solidFill>
                <a:srgbClr val="980000"/>
              </a:solidFill>
            </a:endParaRPr>
          </a:p>
          <a:p>
            <a:pPr indent="-311150" lvl="0" marL="457200" rtl="0" algn="l">
              <a:lnSpc>
                <a:spcPct val="100000"/>
              </a:lnSpc>
              <a:spcBef>
                <a:spcPts val="1200"/>
              </a:spcBef>
              <a:spcAft>
                <a:spcPts val="0"/>
              </a:spcAft>
              <a:buClr>
                <a:srgbClr val="980000"/>
              </a:buClr>
              <a:buSzPts val="1300"/>
              <a:buChar char="●"/>
            </a:pPr>
            <a:r>
              <a:rPr lang="en">
                <a:solidFill>
                  <a:srgbClr val="980000"/>
                </a:solidFill>
                <a:highlight>
                  <a:schemeClr val="lt1"/>
                </a:highlight>
              </a:rPr>
              <a:t>A higher than average mass and/or plas does increase your chances of testing positive.</a:t>
            </a:r>
            <a:endParaRPr>
              <a:solidFill>
                <a:srgbClr val="980000"/>
              </a:solidFill>
              <a:highlight>
                <a:schemeClr val="lt1"/>
              </a:highlight>
            </a:endParaRPr>
          </a:p>
          <a:p>
            <a:pPr indent="0" lvl="0" marL="457200" rtl="0" algn="l">
              <a:lnSpc>
                <a:spcPct val="100000"/>
              </a:lnSpc>
              <a:spcBef>
                <a:spcPts val="1200"/>
              </a:spcBef>
              <a:spcAft>
                <a:spcPts val="1200"/>
              </a:spcAft>
              <a:buNone/>
            </a:pPr>
            <a:r>
              <a:t/>
            </a:r>
            <a:endParaRPr>
              <a:solidFill>
                <a:srgbClr val="980000"/>
              </a:solidFill>
              <a:highlight>
                <a:schemeClr val="lt1"/>
              </a:highlight>
            </a:endParaRPr>
          </a:p>
        </p:txBody>
      </p:sp>
      <p:pic>
        <p:nvPicPr>
          <p:cNvPr id="142" name="Google Shape;142;p23"/>
          <p:cNvPicPr preferRelativeResize="0"/>
          <p:nvPr/>
        </p:nvPicPr>
        <p:blipFill>
          <a:blip r:embed="rId3">
            <a:alphaModFix/>
          </a:blip>
          <a:stretch>
            <a:fillRect/>
          </a:stretch>
        </p:blipFill>
        <p:spPr>
          <a:xfrm>
            <a:off x="6744000" y="190750"/>
            <a:ext cx="2170450" cy="2126024"/>
          </a:xfrm>
          <a:prstGeom prst="rect">
            <a:avLst/>
          </a:prstGeom>
          <a:noFill/>
          <a:ln>
            <a:noFill/>
          </a:ln>
        </p:spPr>
      </p:pic>
      <p:pic>
        <p:nvPicPr>
          <p:cNvPr id="143" name="Google Shape;143;p23"/>
          <p:cNvPicPr preferRelativeResize="0"/>
          <p:nvPr/>
        </p:nvPicPr>
        <p:blipFill>
          <a:blip r:embed="rId4">
            <a:alphaModFix/>
          </a:blip>
          <a:stretch>
            <a:fillRect/>
          </a:stretch>
        </p:blipFill>
        <p:spPr>
          <a:xfrm>
            <a:off x="4573550" y="190750"/>
            <a:ext cx="2170451" cy="2126027"/>
          </a:xfrm>
          <a:prstGeom prst="rect">
            <a:avLst/>
          </a:prstGeom>
          <a:noFill/>
          <a:ln>
            <a:noFill/>
          </a:ln>
        </p:spPr>
      </p:pic>
      <p:sp>
        <p:nvSpPr>
          <p:cNvPr id="144" name="Google Shape;144;p23"/>
          <p:cNvSpPr txBox="1"/>
          <p:nvPr/>
        </p:nvSpPr>
        <p:spPr>
          <a:xfrm>
            <a:off x="4705625" y="7428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Mass                                     Plas</a:t>
            </a:r>
            <a:endParaRPr>
              <a:latin typeface="Roboto"/>
              <a:ea typeface="Roboto"/>
              <a:cs typeface="Roboto"/>
              <a:sym typeface="Roboto"/>
            </a:endParaRPr>
          </a:p>
        </p:txBody>
      </p:sp>
      <p:pic>
        <p:nvPicPr>
          <p:cNvPr id="145" name="Google Shape;145;p23"/>
          <p:cNvPicPr preferRelativeResize="0"/>
          <p:nvPr/>
        </p:nvPicPr>
        <p:blipFill>
          <a:blip r:embed="rId5">
            <a:alphaModFix/>
          </a:blip>
          <a:stretch>
            <a:fillRect/>
          </a:stretch>
        </p:blipFill>
        <p:spPr>
          <a:xfrm>
            <a:off x="4572000" y="2316775"/>
            <a:ext cx="4342451" cy="271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4572000" y="2501000"/>
            <a:ext cx="4342449" cy="2529300"/>
          </a:xfrm>
          <a:prstGeom prst="rect">
            <a:avLst/>
          </a:prstGeom>
          <a:noFill/>
          <a:ln>
            <a:noFill/>
          </a:ln>
        </p:spPr>
      </p:pic>
      <p:sp>
        <p:nvSpPr>
          <p:cNvPr id="151" name="Google Shape;151;p24"/>
          <p:cNvSpPr txBox="1"/>
          <p:nvPr>
            <p:ph idx="1" type="body"/>
          </p:nvPr>
        </p:nvSpPr>
        <p:spPr>
          <a:xfrm>
            <a:off x="0" y="0"/>
            <a:ext cx="4301700" cy="51435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2000">
              <a:solidFill>
                <a:schemeClr val="lt1"/>
              </a:solidFill>
            </a:endParaRPr>
          </a:p>
          <a:p>
            <a:pPr indent="0" lvl="0" marL="0" rtl="0" algn="ctr">
              <a:lnSpc>
                <a:spcPct val="200000"/>
              </a:lnSpc>
              <a:spcBef>
                <a:spcPts val="1200"/>
              </a:spcBef>
              <a:spcAft>
                <a:spcPts val="0"/>
              </a:spcAft>
              <a:buNone/>
            </a:pPr>
            <a:r>
              <a:rPr b="1" lang="en" sz="2000">
                <a:solidFill>
                  <a:srgbClr val="1155CC"/>
                </a:solidFill>
                <a:highlight>
                  <a:schemeClr val="lt1"/>
                </a:highlight>
              </a:rPr>
              <a:t>Age Over Plas</a:t>
            </a:r>
            <a:endParaRPr b="1" sz="2000">
              <a:solidFill>
                <a:srgbClr val="1155CC"/>
              </a:solidFill>
              <a:highlight>
                <a:schemeClr val="lt1"/>
              </a:highlight>
            </a:endParaRPr>
          </a:p>
          <a:p>
            <a:pPr indent="-311150" lvl="0" marL="457200" rtl="0" algn="l">
              <a:lnSpc>
                <a:spcPct val="100000"/>
              </a:lnSpc>
              <a:spcBef>
                <a:spcPts val="1200"/>
              </a:spcBef>
              <a:spcAft>
                <a:spcPts val="0"/>
              </a:spcAft>
              <a:buClr>
                <a:srgbClr val="1155CC"/>
              </a:buClr>
              <a:buSzPts val="1300"/>
              <a:buChar char="●"/>
            </a:pPr>
            <a:r>
              <a:rPr lang="en">
                <a:solidFill>
                  <a:srgbClr val="1155CC"/>
                </a:solidFill>
                <a:highlight>
                  <a:schemeClr val="lt1"/>
                </a:highlight>
              </a:rPr>
              <a:t>Average age 33.2</a:t>
            </a:r>
            <a:endParaRPr>
              <a:solidFill>
                <a:srgbClr val="1155CC"/>
              </a:solidFill>
              <a:highlight>
                <a:schemeClr val="lt1"/>
              </a:highlight>
            </a:endParaRPr>
          </a:p>
          <a:p>
            <a:pPr indent="-311150" lvl="0" marL="457200" rtl="0" algn="l">
              <a:lnSpc>
                <a:spcPct val="100000"/>
              </a:lnSpc>
              <a:spcBef>
                <a:spcPts val="0"/>
              </a:spcBef>
              <a:spcAft>
                <a:spcPts val="0"/>
              </a:spcAft>
              <a:buClr>
                <a:srgbClr val="1155CC"/>
              </a:buClr>
              <a:buSzPts val="1300"/>
              <a:buChar char="●"/>
            </a:pPr>
            <a:r>
              <a:rPr lang="en">
                <a:solidFill>
                  <a:srgbClr val="1155CC"/>
                </a:solidFill>
                <a:highlight>
                  <a:schemeClr val="lt1"/>
                </a:highlight>
              </a:rPr>
              <a:t>Average plas 120.9</a:t>
            </a:r>
            <a:endParaRPr>
              <a:solidFill>
                <a:srgbClr val="1155CC"/>
              </a:solidFill>
              <a:highlight>
                <a:schemeClr val="lt1"/>
              </a:highlight>
            </a:endParaRPr>
          </a:p>
          <a:p>
            <a:pPr indent="0" lvl="0" marL="457200" rtl="0" algn="l">
              <a:lnSpc>
                <a:spcPct val="100000"/>
              </a:lnSpc>
              <a:spcBef>
                <a:spcPts val="1200"/>
              </a:spcBef>
              <a:spcAft>
                <a:spcPts val="0"/>
              </a:spcAft>
              <a:buNone/>
            </a:pPr>
            <a:r>
              <a:t/>
            </a:r>
            <a:endParaRPr>
              <a:solidFill>
                <a:srgbClr val="1155CC"/>
              </a:solidFill>
            </a:endParaRPr>
          </a:p>
          <a:p>
            <a:pPr indent="-311150" lvl="0" marL="457200" rtl="0" algn="l">
              <a:lnSpc>
                <a:spcPct val="100000"/>
              </a:lnSpc>
              <a:spcBef>
                <a:spcPts val="1200"/>
              </a:spcBef>
              <a:spcAft>
                <a:spcPts val="0"/>
              </a:spcAft>
              <a:buClr>
                <a:srgbClr val="1155CC"/>
              </a:buClr>
              <a:buSzPts val="1300"/>
              <a:buChar char="●"/>
            </a:pPr>
            <a:r>
              <a:rPr lang="en">
                <a:solidFill>
                  <a:srgbClr val="1155CC"/>
                </a:solidFill>
                <a:highlight>
                  <a:schemeClr val="lt1"/>
                </a:highlight>
              </a:rPr>
              <a:t>A lower than average plas count in younger patients reveals a very high chance of a negative result.</a:t>
            </a:r>
            <a:endParaRPr>
              <a:solidFill>
                <a:srgbClr val="1155CC"/>
              </a:solidFill>
              <a:highlight>
                <a:schemeClr val="lt1"/>
              </a:highlight>
            </a:endParaRPr>
          </a:p>
          <a:p>
            <a:pPr indent="-311150" lvl="0" marL="457200" rtl="0" algn="l">
              <a:lnSpc>
                <a:spcPct val="100000"/>
              </a:lnSpc>
              <a:spcBef>
                <a:spcPts val="0"/>
              </a:spcBef>
              <a:spcAft>
                <a:spcPts val="0"/>
              </a:spcAft>
              <a:buClr>
                <a:srgbClr val="1155CC"/>
              </a:buClr>
              <a:buSzPts val="1300"/>
              <a:buChar char="●"/>
            </a:pPr>
            <a:r>
              <a:rPr lang="en">
                <a:solidFill>
                  <a:srgbClr val="1155CC"/>
                </a:solidFill>
                <a:highlight>
                  <a:schemeClr val="lt1"/>
                </a:highlight>
              </a:rPr>
              <a:t>A higher than average plas count in older aged patients reveals a higher chance of a positive result.</a:t>
            </a:r>
            <a:endParaRPr>
              <a:solidFill>
                <a:srgbClr val="1155CC"/>
              </a:solidFill>
              <a:highlight>
                <a:schemeClr val="lt1"/>
              </a:highlight>
            </a:endParaRPr>
          </a:p>
          <a:p>
            <a:pPr indent="0" lvl="0" marL="457200" rtl="0" algn="l">
              <a:lnSpc>
                <a:spcPct val="100000"/>
              </a:lnSpc>
              <a:spcBef>
                <a:spcPts val="1200"/>
              </a:spcBef>
              <a:spcAft>
                <a:spcPts val="0"/>
              </a:spcAft>
              <a:buNone/>
            </a:pPr>
            <a:r>
              <a:t/>
            </a:r>
            <a:endParaRPr>
              <a:solidFill>
                <a:srgbClr val="1155CC"/>
              </a:solidFill>
            </a:endParaRPr>
          </a:p>
          <a:p>
            <a:pPr indent="-311150" lvl="0" marL="457200" rtl="0" algn="l">
              <a:lnSpc>
                <a:spcPct val="100000"/>
              </a:lnSpc>
              <a:spcBef>
                <a:spcPts val="1200"/>
              </a:spcBef>
              <a:spcAft>
                <a:spcPts val="0"/>
              </a:spcAft>
              <a:buClr>
                <a:srgbClr val="1155CC"/>
              </a:buClr>
              <a:buSzPts val="1300"/>
              <a:buChar char="●"/>
            </a:pPr>
            <a:r>
              <a:rPr lang="en">
                <a:solidFill>
                  <a:srgbClr val="1155CC"/>
                </a:solidFill>
                <a:highlight>
                  <a:schemeClr val="lt1"/>
                </a:highlight>
              </a:rPr>
              <a:t>A patient is more likely to test positive when their plas is high, and their age is around our average or higher.</a:t>
            </a:r>
            <a:endParaRPr>
              <a:solidFill>
                <a:srgbClr val="1155CC"/>
              </a:solidFill>
              <a:highlight>
                <a:schemeClr val="lt1"/>
              </a:highlight>
            </a:endParaRPr>
          </a:p>
        </p:txBody>
      </p:sp>
      <p:pic>
        <p:nvPicPr>
          <p:cNvPr id="152" name="Google Shape;152;p24"/>
          <p:cNvPicPr preferRelativeResize="0"/>
          <p:nvPr/>
        </p:nvPicPr>
        <p:blipFill>
          <a:blip r:embed="rId4">
            <a:alphaModFix/>
          </a:blip>
          <a:stretch>
            <a:fillRect/>
          </a:stretch>
        </p:blipFill>
        <p:spPr>
          <a:xfrm>
            <a:off x="6744000" y="190750"/>
            <a:ext cx="2170450" cy="2126024"/>
          </a:xfrm>
          <a:prstGeom prst="rect">
            <a:avLst/>
          </a:prstGeom>
          <a:noFill/>
          <a:ln>
            <a:noFill/>
          </a:ln>
        </p:spPr>
      </p:pic>
      <p:pic>
        <p:nvPicPr>
          <p:cNvPr id="153" name="Google Shape;153;p24"/>
          <p:cNvPicPr preferRelativeResize="0"/>
          <p:nvPr/>
        </p:nvPicPr>
        <p:blipFill>
          <a:blip r:embed="rId5">
            <a:alphaModFix/>
          </a:blip>
          <a:stretch>
            <a:fillRect/>
          </a:stretch>
        </p:blipFill>
        <p:spPr>
          <a:xfrm>
            <a:off x="4572000" y="190750"/>
            <a:ext cx="2177326" cy="2126024"/>
          </a:xfrm>
          <a:prstGeom prst="rect">
            <a:avLst/>
          </a:prstGeom>
          <a:noFill/>
          <a:ln>
            <a:noFill/>
          </a:ln>
        </p:spPr>
      </p:pic>
      <p:sp>
        <p:nvSpPr>
          <p:cNvPr id="154" name="Google Shape;154;p24"/>
          <p:cNvSpPr txBox="1"/>
          <p:nvPr/>
        </p:nvSpPr>
        <p:spPr>
          <a:xfrm>
            <a:off x="4705625" y="7428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Age                                      Plas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0" y="0"/>
            <a:ext cx="4301700" cy="51435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2000">
              <a:solidFill>
                <a:schemeClr val="lt1"/>
              </a:solidFill>
            </a:endParaRPr>
          </a:p>
          <a:p>
            <a:pPr indent="0" lvl="0" marL="0" rtl="0" algn="ctr">
              <a:lnSpc>
                <a:spcPct val="200000"/>
              </a:lnSpc>
              <a:spcBef>
                <a:spcPts val="1200"/>
              </a:spcBef>
              <a:spcAft>
                <a:spcPts val="0"/>
              </a:spcAft>
              <a:buNone/>
            </a:pPr>
            <a:r>
              <a:rPr b="1" lang="en" sz="2000">
                <a:solidFill>
                  <a:srgbClr val="741B47"/>
                </a:solidFill>
                <a:highlight>
                  <a:schemeClr val="lt1"/>
                </a:highlight>
              </a:rPr>
              <a:t>Insu </a:t>
            </a:r>
            <a:r>
              <a:rPr b="1" lang="en" sz="2000">
                <a:solidFill>
                  <a:srgbClr val="741B47"/>
                </a:solidFill>
                <a:highlight>
                  <a:schemeClr val="lt1"/>
                </a:highlight>
              </a:rPr>
              <a:t>Over Plas</a:t>
            </a:r>
            <a:endParaRPr b="1" sz="2000">
              <a:solidFill>
                <a:srgbClr val="741B47"/>
              </a:solidFill>
              <a:highlight>
                <a:schemeClr val="lt1"/>
              </a:highlight>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Average </a:t>
            </a:r>
            <a:r>
              <a:rPr lang="en">
                <a:solidFill>
                  <a:srgbClr val="741B47"/>
                </a:solidFill>
                <a:highlight>
                  <a:schemeClr val="lt1"/>
                </a:highlight>
              </a:rPr>
              <a:t>insu 79.8</a:t>
            </a:r>
            <a:endParaRPr>
              <a:solidFill>
                <a:srgbClr val="741B47"/>
              </a:solidFill>
              <a:highlight>
                <a:schemeClr val="lt1"/>
              </a:highlight>
            </a:endParaRPr>
          </a:p>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Average plas 120.9</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A lower than average plas count in patients with an average amount of insu reveals a very high chance of a negative result.</a:t>
            </a:r>
            <a:endParaRPr>
              <a:solidFill>
                <a:srgbClr val="741B47"/>
              </a:solidFill>
              <a:highlight>
                <a:schemeClr val="lt1"/>
              </a:highlight>
            </a:endParaRPr>
          </a:p>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 higher than average plas count in all patients no matter the insu levels gives a very high chance of a positive result.</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A patient who has a low insu and a plas around our average has a high chance of positivity. Also, if the patient’s plas is higher than our average their insu could be high or low and still result in positive</a:t>
            </a:r>
            <a:r>
              <a:rPr lang="en">
                <a:solidFill>
                  <a:srgbClr val="741B47"/>
                </a:solidFill>
                <a:highlight>
                  <a:schemeClr val="lt1"/>
                </a:highlight>
              </a:rPr>
              <a:t>.</a:t>
            </a:r>
            <a:endParaRPr>
              <a:solidFill>
                <a:srgbClr val="741B47"/>
              </a:solidFill>
              <a:highlight>
                <a:schemeClr val="lt1"/>
              </a:highlight>
            </a:endParaRPr>
          </a:p>
        </p:txBody>
      </p:sp>
      <p:pic>
        <p:nvPicPr>
          <p:cNvPr id="160" name="Google Shape;160;p25"/>
          <p:cNvPicPr preferRelativeResize="0"/>
          <p:nvPr/>
        </p:nvPicPr>
        <p:blipFill>
          <a:blip r:embed="rId3">
            <a:alphaModFix/>
          </a:blip>
          <a:stretch>
            <a:fillRect/>
          </a:stretch>
        </p:blipFill>
        <p:spPr>
          <a:xfrm>
            <a:off x="6744000" y="190750"/>
            <a:ext cx="2170450" cy="2126024"/>
          </a:xfrm>
          <a:prstGeom prst="rect">
            <a:avLst/>
          </a:prstGeom>
          <a:noFill/>
          <a:ln>
            <a:noFill/>
          </a:ln>
        </p:spPr>
      </p:pic>
      <p:pic>
        <p:nvPicPr>
          <p:cNvPr id="161" name="Google Shape;161;p25"/>
          <p:cNvPicPr preferRelativeResize="0"/>
          <p:nvPr/>
        </p:nvPicPr>
        <p:blipFill>
          <a:blip r:embed="rId4">
            <a:alphaModFix/>
          </a:blip>
          <a:stretch>
            <a:fillRect/>
          </a:stretch>
        </p:blipFill>
        <p:spPr>
          <a:xfrm>
            <a:off x="4573550" y="190750"/>
            <a:ext cx="2170449" cy="2126026"/>
          </a:xfrm>
          <a:prstGeom prst="rect">
            <a:avLst/>
          </a:prstGeom>
          <a:noFill/>
          <a:ln>
            <a:noFill/>
          </a:ln>
        </p:spPr>
      </p:pic>
      <p:sp>
        <p:nvSpPr>
          <p:cNvPr id="162" name="Google Shape;162;p25"/>
          <p:cNvSpPr txBox="1"/>
          <p:nvPr/>
        </p:nvSpPr>
        <p:spPr>
          <a:xfrm>
            <a:off x="4705625" y="7428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Insu                                      Plas</a:t>
            </a:r>
            <a:endParaRPr>
              <a:latin typeface="Roboto"/>
              <a:ea typeface="Roboto"/>
              <a:cs typeface="Roboto"/>
              <a:sym typeface="Roboto"/>
            </a:endParaRPr>
          </a:p>
        </p:txBody>
      </p:sp>
      <p:pic>
        <p:nvPicPr>
          <p:cNvPr id="163" name="Google Shape;163;p25"/>
          <p:cNvPicPr preferRelativeResize="0"/>
          <p:nvPr/>
        </p:nvPicPr>
        <p:blipFill>
          <a:blip r:embed="rId5">
            <a:alphaModFix/>
          </a:blip>
          <a:stretch>
            <a:fillRect/>
          </a:stretch>
        </p:blipFill>
        <p:spPr>
          <a:xfrm>
            <a:off x="4573550" y="2363050"/>
            <a:ext cx="4340899" cy="265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0" y="0"/>
            <a:ext cx="4315800" cy="51435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2000">
              <a:solidFill>
                <a:srgbClr val="980000"/>
              </a:solidFill>
              <a:highlight>
                <a:schemeClr val="lt1"/>
              </a:highlight>
            </a:endParaRPr>
          </a:p>
          <a:p>
            <a:pPr indent="0" lvl="0" marL="0" rtl="0" algn="ctr">
              <a:lnSpc>
                <a:spcPct val="100000"/>
              </a:lnSpc>
              <a:spcBef>
                <a:spcPts val="1200"/>
              </a:spcBef>
              <a:spcAft>
                <a:spcPts val="0"/>
              </a:spcAft>
              <a:buNone/>
            </a:pPr>
            <a:r>
              <a:rPr b="1" lang="en" sz="2000">
                <a:solidFill>
                  <a:srgbClr val="38761D"/>
                </a:solidFill>
                <a:highlight>
                  <a:schemeClr val="lt1"/>
                </a:highlight>
              </a:rPr>
              <a:t>Diabetes Data Tree</a:t>
            </a:r>
            <a:endParaRPr b="1" sz="2000">
              <a:solidFill>
                <a:srgbClr val="38761D"/>
              </a:solidFill>
              <a:highlight>
                <a:schemeClr val="lt1"/>
              </a:highlight>
            </a:endParaRPr>
          </a:p>
          <a:p>
            <a:pPr indent="0" lvl="0" marL="0" rtl="0" algn="ctr">
              <a:lnSpc>
                <a:spcPct val="100000"/>
              </a:lnSpc>
              <a:spcBef>
                <a:spcPts val="1200"/>
              </a:spcBef>
              <a:spcAft>
                <a:spcPts val="0"/>
              </a:spcAft>
              <a:buNone/>
            </a:pPr>
            <a:r>
              <a:t/>
            </a:r>
            <a:endParaRPr b="1" sz="2000">
              <a:solidFill>
                <a:srgbClr val="38761D"/>
              </a:solidFill>
              <a:highlight>
                <a:schemeClr val="lt1"/>
              </a:highlight>
            </a:endParaRPr>
          </a:p>
          <a:p>
            <a:pPr indent="-311150" lvl="0" marL="457200" rtl="0" algn="l">
              <a:lnSpc>
                <a:spcPct val="100000"/>
              </a:lnSpc>
              <a:spcBef>
                <a:spcPts val="1200"/>
              </a:spcBef>
              <a:spcAft>
                <a:spcPts val="0"/>
              </a:spcAft>
              <a:buClr>
                <a:srgbClr val="38761D"/>
              </a:buClr>
              <a:buSzPts val="1300"/>
              <a:buChar char="●"/>
            </a:pPr>
            <a:r>
              <a:rPr lang="en">
                <a:solidFill>
                  <a:srgbClr val="38761D"/>
                </a:solidFill>
                <a:highlight>
                  <a:schemeClr val="lt1"/>
                </a:highlight>
              </a:rPr>
              <a:t>This tree has been given multiple sets of training data constructed by past </a:t>
            </a:r>
            <a:r>
              <a:rPr lang="en">
                <a:solidFill>
                  <a:srgbClr val="38761D"/>
                </a:solidFill>
                <a:highlight>
                  <a:schemeClr val="lt1"/>
                </a:highlight>
              </a:rPr>
              <a:t>medical</a:t>
            </a:r>
            <a:r>
              <a:rPr lang="en">
                <a:solidFill>
                  <a:srgbClr val="38761D"/>
                </a:solidFill>
                <a:highlight>
                  <a:schemeClr val="lt1"/>
                </a:highlight>
              </a:rPr>
              <a:t> records to determine if a patient tests </a:t>
            </a:r>
            <a:r>
              <a:rPr lang="en">
                <a:solidFill>
                  <a:srgbClr val="38761D"/>
                </a:solidFill>
                <a:highlight>
                  <a:schemeClr val="lt1"/>
                </a:highlight>
              </a:rPr>
              <a:t>positive</a:t>
            </a:r>
            <a:r>
              <a:rPr lang="en">
                <a:solidFill>
                  <a:srgbClr val="38761D"/>
                </a:solidFill>
                <a:highlight>
                  <a:schemeClr val="lt1"/>
                </a:highlight>
              </a:rPr>
              <a:t> or </a:t>
            </a:r>
            <a:r>
              <a:rPr lang="en">
                <a:solidFill>
                  <a:srgbClr val="38761D"/>
                </a:solidFill>
                <a:highlight>
                  <a:schemeClr val="lt1"/>
                </a:highlight>
              </a:rPr>
              <a:t>negative</a:t>
            </a:r>
            <a:r>
              <a:rPr lang="en">
                <a:solidFill>
                  <a:srgbClr val="38761D"/>
                </a:solidFill>
                <a:highlight>
                  <a:schemeClr val="lt1"/>
                </a:highlight>
              </a:rPr>
              <a:t> for diabetes.</a:t>
            </a:r>
            <a:endParaRPr>
              <a:solidFill>
                <a:srgbClr val="38761D"/>
              </a:solidFill>
              <a:highlight>
                <a:schemeClr val="lt1"/>
              </a:highlight>
            </a:endParaRPr>
          </a:p>
          <a:p>
            <a:pPr indent="0" lvl="0" marL="457200" rtl="0" algn="l">
              <a:lnSpc>
                <a:spcPct val="100000"/>
              </a:lnSpc>
              <a:spcBef>
                <a:spcPts val="1200"/>
              </a:spcBef>
              <a:spcAft>
                <a:spcPts val="0"/>
              </a:spcAft>
              <a:buNone/>
            </a:pPr>
            <a:r>
              <a:t/>
            </a:r>
            <a:endParaRPr>
              <a:solidFill>
                <a:srgbClr val="38761D"/>
              </a:solidFill>
            </a:endParaRPr>
          </a:p>
          <a:p>
            <a:pPr indent="-311150" lvl="0" marL="457200" rtl="0" algn="l">
              <a:lnSpc>
                <a:spcPct val="100000"/>
              </a:lnSpc>
              <a:spcBef>
                <a:spcPts val="1200"/>
              </a:spcBef>
              <a:spcAft>
                <a:spcPts val="0"/>
              </a:spcAft>
              <a:buClr>
                <a:srgbClr val="38761D"/>
              </a:buClr>
              <a:buSzPts val="1300"/>
              <a:buChar char="●"/>
            </a:pPr>
            <a:r>
              <a:rPr lang="en">
                <a:solidFill>
                  <a:srgbClr val="38761D"/>
                </a:solidFill>
                <a:highlight>
                  <a:schemeClr val="lt1"/>
                </a:highlight>
              </a:rPr>
              <a:t>The training data is accompanied by a bunch of different features that are often used to </a:t>
            </a:r>
            <a:r>
              <a:rPr lang="en">
                <a:solidFill>
                  <a:srgbClr val="38761D"/>
                </a:solidFill>
                <a:highlight>
                  <a:schemeClr val="lt1"/>
                </a:highlight>
              </a:rPr>
              <a:t>prove if a patient does in fact have diabetes.</a:t>
            </a:r>
            <a:endParaRPr>
              <a:solidFill>
                <a:srgbClr val="38761D"/>
              </a:solidFill>
              <a:highlight>
                <a:schemeClr val="lt1"/>
              </a:highlight>
            </a:endParaRPr>
          </a:p>
          <a:p>
            <a:pPr indent="0" lvl="0" marL="457200" rtl="0" algn="l">
              <a:lnSpc>
                <a:spcPct val="100000"/>
              </a:lnSpc>
              <a:spcBef>
                <a:spcPts val="1200"/>
              </a:spcBef>
              <a:spcAft>
                <a:spcPts val="0"/>
              </a:spcAft>
              <a:buNone/>
            </a:pPr>
            <a:r>
              <a:rPr lang="en">
                <a:solidFill>
                  <a:srgbClr val="38761D"/>
                </a:solidFill>
              </a:rPr>
              <a:t> </a:t>
            </a:r>
            <a:endParaRPr>
              <a:solidFill>
                <a:srgbClr val="38761D"/>
              </a:solidFill>
            </a:endParaRPr>
          </a:p>
          <a:p>
            <a:pPr indent="-311150" lvl="0" marL="457200" rtl="0" algn="l">
              <a:lnSpc>
                <a:spcPct val="100000"/>
              </a:lnSpc>
              <a:spcBef>
                <a:spcPts val="1200"/>
              </a:spcBef>
              <a:spcAft>
                <a:spcPts val="0"/>
              </a:spcAft>
              <a:buClr>
                <a:srgbClr val="38761D"/>
              </a:buClr>
              <a:buSzPts val="1300"/>
              <a:buChar char="●"/>
            </a:pPr>
            <a:r>
              <a:rPr lang="en">
                <a:solidFill>
                  <a:srgbClr val="38761D"/>
                </a:solidFill>
                <a:highlight>
                  <a:schemeClr val="lt1"/>
                </a:highlight>
              </a:rPr>
              <a:t>The dataset was loaded into the </a:t>
            </a:r>
            <a:r>
              <a:rPr b="1" lang="en">
                <a:solidFill>
                  <a:srgbClr val="38761D"/>
                </a:solidFill>
                <a:highlight>
                  <a:schemeClr val="lt1"/>
                </a:highlight>
              </a:rPr>
              <a:t>Weka: Machine Learning Software</a:t>
            </a:r>
            <a:r>
              <a:rPr lang="en">
                <a:solidFill>
                  <a:srgbClr val="38761D"/>
                </a:solidFill>
                <a:highlight>
                  <a:schemeClr val="lt1"/>
                </a:highlight>
              </a:rPr>
              <a:t>, which created this tree. </a:t>
            </a:r>
            <a:endParaRPr>
              <a:solidFill>
                <a:srgbClr val="38761D"/>
              </a:solidFill>
              <a:highlight>
                <a:schemeClr val="lt1"/>
              </a:highlight>
            </a:endParaRPr>
          </a:p>
          <a:p>
            <a:pPr indent="-298450" lvl="1" marL="914400" rtl="0" algn="l">
              <a:lnSpc>
                <a:spcPct val="100000"/>
              </a:lnSpc>
              <a:spcBef>
                <a:spcPts val="0"/>
              </a:spcBef>
              <a:spcAft>
                <a:spcPts val="0"/>
              </a:spcAft>
              <a:buClr>
                <a:srgbClr val="38761D"/>
              </a:buClr>
              <a:buSzPts val="1100"/>
              <a:buChar char="○"/>
            </a:pPr>
            <a:r>
              <a:rPr lang="en">
                <a:solidFill>
                  <a:srgbClr val="38761D"/>
                </a:solidFill>
                <a:highlight>
                  <a:schemeClr val="lt1"/>
                </a:highlight>
              </a:rPr>
              <a:t>The features with the least amount of entropy are located at the top of the tree.</a:t>
            </a:r>
            <a:endParaRPr>
              <a:solidFill>
                <a:srgbClr val="38761D"/>
              </a:solidFill>
            </a:endParaRPr>
          </a:p>
        </p:txBody>
      </p:sp>
      <p:pic>
        <p:nvPicPr>
          <p:cNvPr id="71" name="Google Shape;71;p14"/>
          <p:cNvPicPr preferRelativeResize="0"/>
          <p:nvPr/>
        </p:nvPicPr>
        <p:blipFill>
          <a:blip r:embed="rId3">
            <a:alphaModFix/>
          </a:blip>
          <a:stretch>
            <a:fillRect/>
          </a:stretch>
        </p:blipFill>
        <p:spPr>
          <a:xfrm>
            <a:off x="4423425" y="108963"/>
            <a:ext cx="4680326" cy="492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0" y="0"/>
            <a:ext cx="4315800" cy="5143500"/>
          </a:xfrm>
          <a:prstGeom prst="rect">
            <a:avLst/>
          </a:prstGeom>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None/>
            </a:pPr>
            <a:r>
              <a:t/>
            </a:r>
            <a:endParaRPr b="1" sz="2000">
              <a:solidFill>
                <a:srgbClr val="980000"/>
              </a:solidFill>
              <a:highlight>
                <a:schemeClr val="lt1"/>
              </a:highlight>
            </a:endParaRPr>
          </a:p>
          <a:p>
            <a:pPr indent="0" lvl="0" marL="0" rtl="0" algn="ctr">
              <a:lnSpc>
                <a:spcPct val="100000"/>
              </a:lnSpc>
              <a:spcBef>
                <a:spcPts val="1200"/>
              </a:spcBef>
              <a:spcAft>
                <a:spcPts val="0"/>
              </a:spcAft>
              <a:buNone/>
            </a:pPr>
            <a:r>
              <a:rPr b="1" lang="en" sz="2000">
                <a:solidFill>
                  <a:srgbClr val="4A86E8"/>
                </a:solidFill>
                <a:highlight>
                  <a:schemeClr val="lt1"/>
                </a:highlight>
              </a:rPr>
              <a:t>Receiver Operating Characteristic (ROC) Curves </a:t>
            </a:r>
            <a:endParaRPr b="1" sz="2000">
              <a:solidFill>
                <a:srgbClr val="4A86E8"/>
              </a:solidFill>
              <a:highlight>
                <a:schemeClr val="lt1"/>
              </a:highlight>
            </a:endParaRPr>
          </a:p>
          <a:p>
            <a:pPr indent="0" lvl="0" marL="0" rtl="0" algn="ctr">
              <a:lnSpc>
                <a:spcPct val="100000"/>
              </a:lnSpc>
              <a:spcBef>
                <a:spcPts val="1200"/>
              </a:spcBef>
              <a:spcAft>
                <a:spcPts val="0"/>
              </a:spcAft>
              <a:buNone/>
            </a:pPr>
            <a:r>
              <a:t/>
            </a:r>
            <a:endParaRPr b="1" sz="2000">
              <a:solidFill>
                <a:srgbClr val="4A86E8"/>
              </a:solidFill>
              <a:highlight>
                <a:schemeClr val="lt1"/>
              </a:highlight>
            </a:endParaRPr>
          </a:p>
          <a:p>
            <a:pPr indent="-311150" lvl="0" marL="457200" rtl="0" algn="l">
              <a:lnSpc>
                <a:spcPct val="100000"/>
              </a:lnSpc>
              <a:spcBef>
                <a:spcPts val="1200"/>
              </a:spcBef>
              <a:spcAft>
                <a:spcPts val="0"/>
              </a:spcAft>
              <a:buClr>
                <a:srgbClr val="4A86E8"/>
              </a:buClr>
              <a:buSzPts val="1300"/>
              <a:buChar char="●"/>
            </a:pPr>
            <a:r>
              <a:rPr lang="en">
                <a:solidFill>
                  <a:srgbClr val="4A86E8"/>
                </a:solidFill>
                <a:highlight>
                  <a:schemeClr val="lt1"/>
                </a:highlight>
              </a:rPr>
              <a:t>From a total of 768 patient instances, we were able to break them down into two separate classes “tested_negative” or “tested_positive”. </a:t>
            </a:r>
            <a:endParaRPr>
              <a:solidFill>
                <a:srgbClr val="4A86E8"/>
              </a:solidFill>
              <a:highlight>
                <a:schemeClr val="lt1"/>
              </a:highlight>
            </a:endParaRPr>
          </a:p>
          <a:p>
            <a:pPr indent="0" lvl="0" marL="457200" rtl="0" algn="l">
              <a:lnSpc>
                <a:spcPct val="100000"/>
              </a:lnSpc>
              <a:spcBef>
                <a:spcPts val="1200"/>
              </a:spcBef>
              <a:spcAft>
                <a:spcPts val="0"/>
              </a:spcAft>
              <a:buNone/>
            </a:pPr>
            <a:r>
              <a:t/>
            </a:r>
            <a:endParaRPr>
              <a:solidFill>
                <a:srgbClr val="4A86E8"/>
              </a:solidFill>
            </a:endParaRPr>
          </a:p>
          <a:p>
            <a:pPr indent="-311150" lvl="0" marL="457200" rtl="0" algn="l">
              <a:lnSpc>
                <a:spcPct val="100000"/>
              </a:lnSpc>
              <a:spcBef>
                <a:spcPts val="1200"/>
              </a:spcBef>
              <a:spcAft>
                <a:spcPts val="0"/>
              </a:spcAft>
              <a:buClr>
                <a:srgbClr val="4A86E8"/>
              </a:buClr>
              <a:buSzPts val="1300"/>
              <a:buChar char="●"/>
            </a:pPr>
            <a:r>
              <a:rPr lang="en">
                <a:solidFill>
                  <a:srgbClr val="4A86E8"/>
                </a:solidFill>
                <a:highlight>
                  <a:schemeClr val="lt1"/>
                </a:highlight>
              </a:rPr>
              <a:t>The F-Measure indicates the measure of a model’s accuracy on a dataset</a:t>
            </a:r>
            <a:r>
              <a:rPr lang="en">
                <a:solidFill>
                  <a:srgbClr val="4A86E8"/>
                </a:solidFill>
                <a:highlight>
                  <a:schemeClr val="lt1"/>
                </a:highlight>
              </a:rPr>
              <a:t>. For the given dataset our F-Measure is:</a:t>
            </a:r>
            <a:endParaRPr>
              <a:solidFill>
                <a:srgbClr val="4A86E8"/>
              </a:solidFill>
            </a:endParaRPr>
          </a:p>
          <a:p>
            <a:pPr indent="-298450" lvl="1" marL="914400" rtl="0" algn="l">
              <a:lnSpc>
                <a:spcPct val="100000"/>
              </a:lnSpc>
              <a:spcBef>
                <a:spcPts val="0"/>
              </a:spcBef>
              <a:spcAft>
                <a:spcPts val="0"/>
              </a:spcAft>
              <a:buClr>
                <a:srgbClr val="4A86E8"/>
              </a:buClr>
              <a:buSzPts val="1100"/>
              <a:buChar char="○"/>
            </a:pPr>
            <a:r>
              <a:rPr lang="en">
                <a:solidFill>
                  <a:srgbClr val="4A86E8"/>
                </a:solidFill>
                <a:highlight>
                  <a:schemeClr val="lt1"/>
                </a:highlight>
              </a:rPr>
              <a:t>0.823 for “tested_negative”</a:t>
            </a:r>
            <a:endParaRPr>
              <a:solidFill>
                <a:srgbClr val="4A86E8"/>
              </a:solidFill>
              <a:highlight>
                <a:schemeClr val="lt1"/>
              </a:highlight>
            </a:endParaRPr>
          </a:p>
          <a:p>
            <a:pPr indent="-298450" lvl="1" marL="914400" rtl="0" algn="l">
              <a:lnSpc>
                <a:spcPct val="100000"/>
              </a:lnSpc>
              <a:spcBef>
                <a:spcPts val="0"/>
              </a:spcBef>
              <a:spcAft>
                <a:spcPts val="0"/>
              </a:spcAft>
              <a:buClr>
                <a:srgbClr val="4A86E8"/>
              </a:buClr>
              <a:buSzPts val="1100"/>
              <a:buChar char="○"/>
            </a:pPr>
            <a:r>
              <a:rPr lang="en">
                <a:solidFill>
                  <a:srgbClr val="4A86E8"/>
                </a:solidFill>
                <a:highlight>
                  <a:schemeClr val="lt1"/>
                </a:highlight>
              </a:rPr>
              <a:t>0.678 for “tested_positive”</a:t>
            </a:r>
            <a:endParaRPr>
              <a:solidFill>
                <a:srgbClr val="4A86E8"/>
              </a:solidFill>
              <a:highlight>
                <a:schemeClr val="lt1"/>
              </a:highlight>
            </a:endParaRPr>
          </a:p>
          <a:p>
            <a:pPr indent="-298450" lvl="1" marL="914400" rtl="0" algn="l">
              <a:lnSpc>
                <a:spcPct val="100000"/>
              </a:lnSpc>
              <a:spcBef>
                <a:spcPts val="0"/>
              </a:spcBef>
              <a:spcAft>
                <a:spcPts val="0"/>
              </a:spcAft>
              <a:buClr>
                <a:srgbClr val="4A86E8"/>
              </a:buClr>
              <a:buSzPts val="1100"/>
              <a:buChar char="○"/>
            </a:pPr>
            <a:r>
              <a:rPr lang="en">
                <a:solidFill>
                  <a:srgbClr val="4A86E8"/>
                </a:solidFill>
                <a:highlight>
                  <a:schemeClr val="lt1"/>
                </a:highlight>
              </a:rPr>
              <a:t>0.760 as a weighted average of the data</a:t>
            </a:r>
            <a:endParaRPr>
              <a:solidFill>
                <a:srgbClr val="4A86E8"/>
              </a:solidFill>
              <a:highlight>
                <a:schemeClr val="lt1"/>
              </a:highlight>
            </a:endParaRPr>
          </a:p>
          <a:p>
            <a:pPr indent="0" lvl="0" marL="914400" rtl="0" algn="l">
              <a:lnSpc>
                <a:spcPct val="100000"/>
              </a:lnSpc>
              <a:spcBef>
                <a:spcPts val="1200"/>
              </a:spcBef>
              <a:spcAft>
                <a:spcPts val="0"/>
              </a:spcAft>
              <a:buNone/>
            </a:pPr>
            <a:r>
              <a:t/>
            </a:r>
            <a:endParaRPr>
              <a:solidFill>
                <a:srgbClr val="4A86E8"/>
              </a:solidFill>
              <a:highlight>
                <a:schemeClr val="lt1"/>
              </a:highlight>
            </a:endParaRPr>
          </a:p>
          <a:p>
            <a:pPr indent="-311150" lvl="0" marL="457200" rtl="0" algn="l">
              <a:lnSpc>
                <a:spcPct val="100000"/>
              </a:lnSpc>
              <a:spcBef>
                <a:spcPts val="1200"/>
              </a:spcBef>
              <a:spcAft>
                <a:spcPts val="0"/>
              </a:spcAft>
              <a:buClr>
                <a:srgbClr val="4A86E8"/>
              </a:buClr>
              <a:buSzPts val="1300"/>
              <a:buChar char="●"/>
            </a:pPr>
            <a:r>
              <a:rPr lang="en">
                <a:solidFill>
                  <a:srgbClr val="4A86E8"/>
                </a:solidFill>
                <a:highlight>
                  <a:schemeClr val="lt1"/>
                </a:highlight>
              </a:rPr>
              <a:t>The area under the ROC curve tells us how well this data allows us to distinguish between the two given classes. Our area under the curve is:</a:t>
            </a:r>
            <a:endParaRPr>
              <a:solidFill>
                <a:srgbClr val="4A86E8"/>
              </a:solidFill>
            </a:endParaRPr>
          </a:p>
          <a:p>
            <a:pPr indent="-298450" lvl="1" marL="914400" rtl="0" algn="l">
              <a:lnSpc>
                <a:spcPct val="100000"/>
              </a:lnSpc>
              <a:spcBef>
                <a:spcPts val="0"/>
              </a:spcBef>
              <a:spcAft>
                <a:spcPts val="0"/>
              </a:spcAft>
              <a:buClr>
                <a:srgbClr val="4A86E8"/>
              </a:buClr>
              <a:buSzPts val="1100"/>
              <a:buChar char="○"/>
            </a:pPr>
            <a:r>
              <a:rPr lang="en">
                <a:solidFill>
                  <a:srgbClr val="4A86E8"/>
                </a:solidFill>
                <a:highlight>
                  <a:schemeClr val="lt1"/>
                </a:highlight>
              </a:rPr>
              <a:t>0.8186</a:t>
            </a:r>
            <a:endParaRPr>
              <a:solidFill>
                <a:srgbClr val="4A86E8"/>
              </a:solidFill>
              <a:highlight>
                <a:schemeClr val="lt1"/>
              </a:highlight>
            </a:endParaRPr>
          </a:p>
        </p:txBody>
      </p:sp>
      <p:pic>
        <p:nvPicPr>
          <p:cNvPr id="77" name="Google Shape;77;p15"/>
          <p:cNvPicPr preferRelativeResize="0"/>
          <p:nvPr/>
        </p:nvPicPr>
        <p:blipFill>
          <a:blip r:embed="rId3">
            <a:alphaModFix/>
          </a:blip>
          <a:stretch>
            <a:fillRect/>
          </a:stretch>
        </p:blipFill>
        <p:spPr>
          <a:xfrm>
            <a:off x="4468200" y="0"/>
            <a:ext cx="4523399" cy="2766300"/>
          </a:xfrm>
          <a:prstGeom prst="rect">
            <a:avLst/>
          </a:prstGeom>
          <a:noFill/>
          <a:ln>
            <a:noFill/>
          </a:ln>
        </p:spPr>
      </p:pic>
      <p:pic>
        <p:nvPicPr>
          <p:cNvPr id="78" name="Google Shape;78;p15"/>
          <p:cNvPicPr preferRelativeResize="0"/>
          <p:nvPr/>
        </p:nvPicPr>
        <p:blipFill>
          <a:blip r:embed="rId4">
            <a:alphaModFix/>
          </a:blip>
          <a:stretch>
            <a:fillRect/>
          </a:stretch>
        </p:blipFill>
        <p:spPr>
          <a:xfrm>
            <a:off x="4468200" y="2766300"/>
            <a:ext cx="4523400" cy="2377201"/>
          </a:xfrm>
          <a:prstGeom prst="rect">
            <a:avLst/>
          </a:prstGeom>
          <a:noFill/>
          <a:ln>
            <a:noFill/>
          </a:ln>
        </p:spPr>
      </p:pic>
      <p:sp>
        <p:nvSpPr>
          <p:cNvPr id="79" name="Google Shape;79;p15"/>
          <p:cNvSpPr txBox="1"/>
          <p:nvPr/>
        </p:nvSpPr>
        <p:spPr>
          <a:xfrm>
            <a:off x="4917100" y="4053950"/>
            <a:ext cx="32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Negative                                Positive</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6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Insu</a:t>
            </a:r>
            <a:endParaRPr/>
          </a:p>
        </p:txBody>
      </p:sp>
      <p:sp>
        <p:nvSpPr>
          <p:cNvPr id="85" name="Google Shape;85;p16"/>
          <p:cNvSpPr txBox="1"/>
          <p:nvPr>
            <p:ph idx="1" type="body"/>
          </p:nvPr>
        </p:nvSpPr>
        <p:spPr>
          <a:xfrm>
            <a:off x="311725" y="1416375"/>
            <a:ext cx="3706500" cy="3337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Average insu 79.8</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The percentage of being tested positive is high when the insu is low.</a:t>
            </a:r>
            <a:endParaRPr>
              <a:solidFill>
                <a:srgbClr val="741B47"/>
              </a:solidFill>
              <a:highlight>
                <a:schemeClr val="lt1"/>
              </a:highlight>
            </a:endParaRPr>
          </a:p>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As the insu increased, the population of patients who tested positives decreased dramatically.</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A patient is more likely to test positive at a lower insu.</a:t>
            </a:r>
            <a:endParaRPr/>
          </a:p>
          <a:p>
            <a:pPr indent="0" lvl="0" marL="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4572000" y="125325"/>
            <a:ext cx="3663250" cy="2028525"/>
          </a:xfrm>
          <a:prstGeom prst="rect">
            <a:avLst/>
          </a:prstGeom>
          <a:noFill/>
          <a:ln>
            <a:noFill/>
          </a:ln>
        </p:spPr>
      </p:pic>
      <p:pic>
        <p:nvPicPr>
          <p:cNvPr id="87" name="Google Shape;87;p16"/>
          <p:cNvPicPr preferRelativeResize="0"/>
          <p:nvPr/>
        </p:nvPicPr>
        <p:blipFill>
          <a:blip r:embed="rId4">
            <a:alphaModFix/>
          </a:blip>
          <a:stretch>
            <a:fillRect/>
          </a:stretch>
        </p:blipFill>
        <p:spPr>
          <a:xfrm>
            <a:off x="4572000" y="2153850"/>
            <a:ext cx="3663251" cy="285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Preg</a:t>
            </a:r>
            <a:endParaRPr/>
          </a:p>
        </p:txBody>
      </p:sp>
      <p:sp>
        <p:nvSpPr>
          <p:cNvPr id="93" name="Google Shape;93;p17"/>
          <p:cNvSpPr txBox="1"/>
          <p:nvPr>
            <p:ph idx="1" type="body"/>
          </p:nvPr>
        </p:nvSpPr>
        <p:spPr>
          <a:xfrm>
            <a:off x="311725" y="1328275"/>
            <a:ext cx="3706500" cy="3260100"/>
          </a:xfrm>
          <a:prstGeom prst="rect">
            <a:avLst/>
          </a:prstGeom>
        </p:spPr>
        <p:txBody>
          <a:bodyPr anchorCtr="0" anchor="t" bIns="91425" lIns="91425" spcFirstLastPara="1" rIns="91425" wrap="square" tIns="91425">
            <a:normAutofit lnSpcReduction="20000"/>
          </a:bodyPr>
          <a:lstStyle/>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Average preg 3.85</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The percentages of being tested positive are high in the range 0 - 8.5 in the grapgh.</a:t>
            </a:r>
            <a:endParaRPr>
              <a:solidFill>
                <a:srgbClr val="741B47"/>
              </a:solidFill>
              <a:highlight>
                <a:schemeClr val="lt1"/>
              </a:highlight>
            </a:endParaRPr>
          </a:p>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The amount of being tested positive is larger when the preg is lower than average.</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A patient have higher chance to test positive at lower level of preg.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4572000" y="174450"/>
            <a:ext cx="3656175" cy="2218675"/>
          </a:xfrm>
          <a:prstGeom prst="rect">
            <a:avLst/>
          </a:prstGeom>
          <a:noFill/>
          <a:ln>
            <a:noFill/>
          </a:ln>
        </p:spPr>
      </p:pic>
      <p:pic>
        <p:nvPicPr>
          <p:cNvPr id="95" name="Google Shape;95;p17"/>
          <p:cNvPicPr preferRelativeResize="0"/>
          <p:nvPr/>
        </p:nvPicPr>
        <p:blipFill>
          <a:blip r:embed="rId4">
            <a:alphaModFix/>
          </a:blip>
          <a:stretch>
            <a:fillRect/>
          </a:stretch>
        </p:blipFill>
        <p:spPr>
          <a:xfrm>
            <a:off x="4572000" y="2393125"/>
            <a:ext cx="3656175" cy="256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37065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Skin</a:t>
            </a:r>
            <a:endParaRPr/>
          </a:p>
        </p:txBody>
      </p:sp>
      <p:sp>
        <p:nvSpPr>
          <p:cNvPr id="101" name="Google Shape;101;p18"/>
          <p:cNvSpPr txBox="1"/>
          <p:nvPr>
            <p:ph idx="1" type="body"/>
          </p:nvPr>
        </p:nvSpPr>
        <p:spPr>
          <a:xfrm>
            <a:off x="311725" y="1328275"/>
            <a:ext cx="3706500" cy="3260100"/>
          </a:xfrm>
          <a:prstGeom prst="rect">
            <a:avLst/>
          </a:prstGeom>
        </p:spPr>
        <p:txBody>
          <a:bodyPr anchorCtr="0" anchor="t" bIns="91425" lIns="91425" spcFirstLastPara="1" rIns="91425" wrap="square" tIns="91425">
            <a:normAutofit fontScale="55000" lnSpcReduction="10000"/>
          </a:bodyPr>
          <a:lstStyle/>
          <a:p>
            <a:pPr indent="-310673" lvl="0" marL="457200" rtl="0" algn="l">
              <a:lnSpc>
                <a:spcPct val="100000"/>
              </a:lnSpc>
              <a:spcBef>
                <a:spcPts val="0"/>
              </a:spcBef>
              <a:spcAft>
                <a:spcPts val="0"/>
              </a:spcAft>
              <a:buClr>
                <a:srgbClr val="741B47"/>
              </a:buClr>
              <a:buSzPct val="100000"/>
              <a:buChar char="●"/>
            </a:pPr>
            <a:r>
              <a:rPr lang="en" sz="2350">
                <a:solidFill>
                  <a:srgbClr val="741B47"/>
                </a:solidFill>
                <a:highlight>
                  <a:schemeClr val="lt1"/>
                </a:highlight>
              </a:rPr>
              <a:t>Average skin 20.54</a:t>
            </a:r>
            <a:endParaRPr sz="2350">
              <a:solidFill>
                <a:srgbClr val="741B47"/>
              </a:solidFill>
              <a:highlight>
                <a:schemeClr val="lt1"/>
              </a:highlight>
            </a:endParaRPr>
          </a:p>
          <a:p>
            <a:pPr indent="0" lvl="0" marL="0" rtl="0" algn="l">
              <a:lnSpc>
                <a:spcPct val="100000"/>
              </a:lnSpc>
              <a:spcBef>
                <a:spcPts val="1200"/>
              </a:spcBef>
              <a:spcAft>
                <a:spcPts val="0"/>
              </a:spcAft>
              <a:buNone/>
            </a:pPr>
            <a:r>
              <a:t/>
            </a:r>
            <a:endParaRPr sz="2350">
              <a:solidFill>
                <a:srgbClr val="741B47"/>
              </a:solidFill>
            </a:endParaRPr>
          </a:p>
          <a:p>
            <a:pPr indent="-310673" lvl="0" marL="457200" rtl="0" algn="l">
              <a:lnSpc>
                <a:spcPct val="100000"/>
              </a:lnSpc>
              <a:spcBef>
                <a:spcPts val="1200"/>
              </a:spcBef>
              <a:spcAft>
                <a:spcPts val="0"/>
              </a:spcAft>
              <a:buClr>
                <a:srgbClr val="741B47"/>
              </a:buClr>
              <a:buSzPct val="100000"/>
              <a:buChar char="●"/>
            </a:pPr>
            <a:r>
              <a:rPr lang="en" sz="2350">
                <a:solidFill>
                  <a:srgbClr val="741B47"/>
                </a:solidFill>
                <a:highlight>
                  <a:schemeClr val="lt1"/>
                </a:highlight>
              </a:rPr>
              <a:t>The percentage of being tested positive is pretty high in 1st bar, which is low in skin. And in other bar it represents some symmetric pattern at the range between 12(approximately) to 49.5 in the graph.</a:t>
            </a:r>
            <a:endParaRPr sz="2350">
              <a:solidFill>
                <a:srgbClr val="741B47"/>
              </a:solidFill>
              <a:highlight>
                <a:schemeClr val="lt1"/>
              </a:highlight>
            </a:endParaRPr>
          </a:p>
          <a:p>
            <a:pPr indent="-310673" lvl="0" marL="457200" rtl="0" algn="l">
              <a:lnSpc>
                <a:spcPct val="100000"/>
              </a:lnSpc>
              <a:spcBef>
                <a:spcPts val="0"/>
              </a:spcBef>
              <a:spcAft>
                <a:spcPts val="0"/>
              </a:spcAft>
              <a:buClr>
                <a:srgbClr val="741B47"/>
              </a:buClr>
              <a:buSzPct val="100000"/>
              <a:buChar char="●"/>
            </a:pPr>
            <a:r>
              <a:rPr lang="en" sz="2350">
                <a:solidFill>
                  <a:srgbClr val="741B47"/>
                </a:solidFill>
                <a:highlight>
                  <a:schemeClr val="lt1"/>
                </a:highlight>
              </a:rPr>
              <a:t>There is a strange gap at the range 6 -12(approximately), in that </a:t>
            </a:r>
            <a:r>
              <a:rPr lang="en" sz="2350">
                <a:solidFill>
                  <a:srgbClr val="741B47"/>
                </a:solidFill>
                <a:highlight>
                  <a:schemeClr val="lt1"/>
                </a:highlight>
              </a:rPr>
              <a:t>particular</a:t>
            </a:r>
            <a:r>
              <a:rPr lang="en" sz="2350">
                <a:solidFill>
                  <a:srgbClr val="741B47"/>
                </a:solidFill>
                <a:highlight>
                  <a:schemeClr val="lt1"/>
                </a:highlight>
              </a:rPr>
              <a:t> gap we barely see </a:t>
            </a:r>
            <a:r>
              <a:rPr lang="en" sz="2350">
                <a:solidFill>
                  <a:srgbClr val="741B47"/>
                </a:solidFill>
                <a:highlight>
                  <a:schemeClr val="lt1"/>
                </a:highlight>
              </a:rPr>
              <a:t>positive</a:t>
            </a:r>
            <a:r>
              <a:rPr lang="en" sz="2350">
                <a:solidFill>
                  <a:srgbClr val="741B47"/>
                </a:solidFill>
                <a:highlight>
                  <a:schemeClr val="lt1"/>
                </a:highlight>
              </a:rPr>
              <a:t> cases.</a:t>
            </a:r>
            <a:endParaRPr sz="2350">
              <a:solidFill>
                <a:srgbClr val="741B47"/>
              </a:solidFill>
              <a:highlight>
                <a:schemeClr val="lt1"/>
              </a:highlight>
            </a:endParaRPr>
          </a:p>
          <a:p>
            <a:pPr indent="0" lvl="0" marL="457200" rtl="0" algn="l">
              <a:lnSpc>
                <a:spcPct val="100000"/>
              </a:lnSpc>
              <a:spcBef>
                <a:spcPts val="1200"/>
              </a:spcBef>
              <a:spcAft>
                <a:spcPts val="0"/>
              </a:spcAft>
              <a:buNone/>
            </a:pPr>
            <a:r>
              <a:t/>
            </a:r>
            <a:endParaRPr sz="2350">
              <a:solidFill>
                <a:srgbClr val="741B47"/>
              </a:solidFill>
            </a:endParaRPr>
          </a:p>
          <a:p>
            <a:pPr indent="-310673" lvl="0" marL="457200" rtl="0" algn="l">
              <a:lnSpc>
                <a:spcPct val="100000"/>
              </a:lnSpc>
              <a:spcBef>
                <a:spcPts val="1200"/>
              </a:spcBef>
              <a:spcAft>
                <a:spcPts val="0"/>
              </a:spcAft>
              <a:buClr>
                <a:srgbClr val="741B47"/>
              </a:buClr>
              <a:buSzPct val="100000"/>
              <a:buChar char="●"/>
            </a:pPr>
            <a:r>
              <a:rPr lang="en" sz="2350">
                <a:solidFill>
                  <a:srgbClr val="741B47"/>
                </a:solidFill>
                <a:highlight>
                  <a:schemeClr val="lt1"/>
                </a:highlight>
              </a:rPr>
              <a:t>A patient have high chance to test positive at the lowest  level of skin..</a:t>
            </a:r>
            <a:endParaRPr/>
          </a:p>
        </p:txBody>
      </p:sp>
      <p:pic>
        <p:nvPicPr>
          <p:cNvPr id="102" name="Google Shape;102;p18"/>
          <p:cNvPicPr preferRelativeResize="0"/>
          <p:nvPr/>
        </p:nvPicPr>
        <p:blipFill>
          <a:blip r:embed="rId3">
            <a:alphaModFix/>
          </a:blip>
          <a:stretch>
            <a:fillRect/>
          </a:stretch>
        </p:blipFill>
        <p:spPr>
          <a:xfrm>
            <a:off x="4572000" y="126450"/>
            <a:ext cx="3670325" cy="2096044"/>
          </a:xfrm>
          <a:prstGeom prst="rect">
            <a:avLst/>
          </a:prstGeom>
          <a:noFill/>
          <a:ln>
            <a:noFill/>
          </a:ln>
        </p:spPr>
      </p:pic>
      <p:pic>
        <p:nvPicPr>
          <p:cNvPr id="103" name="Google Shape;103;p18"/>
          <p:cNvPicPr preferRelativeResize="0"/>
          <p:nvPr/>
        </p:nvPicPr>
        <p:blipFill>
          <a:blip r:embed="rId4">
            <a:alphaModFix/>
          </a:blip>
          <a:stretch>
            <a:fillRect/>
          </a:stretch>
        </p:blipFill>
        <p:spPr>
          <a:xfrm>
            <a:off x="4572000" y="2203125"/>
            <a:ext cx="3670325" cy="285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25" y="500925"/>
            <a:ext cx="37065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Pedi</a:t>
            </a:r>
            <a:endParaRPr/>
          </a:p>
        </p:txBody>
      </p:sp>
      <p:sp>
        <p:nvSpPr>
          <p:cNvPr id="109" name="Google Shape;109;p19"/>
          <p:cNvSpPr txBox="1"/>
          <p:nvPr>
            <p:ph idx="1" type="body"/>
          </p:nvPr>
        </p:nvSpPr>
        <p:spPr>
          <a:xfrm>
            <a:off x="311725" y="1328275"/>
            <a:ext cx="3706500" cy="32601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Average pedi 0.47</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T</a:t>
            </a:r>
            <a:r>
              <a:rPr lang="en">
                <a:solidFill>
                  <a:srgbClr val="741B47"/>
                </a:solidFill>
                <a:highlight>
                  <a:schemeClr val="lt1"/>
                </a:highlight>
              </a:rPr>
              <a:t>he percentage of being tested positive is high when pedi is low.</a:t>
            </a:r>
            <a:endParaRPr>
              <a:solidFill>
                <a:srgbClr val="741B47"/>
              </a:solidFill>
              <a:highlight>
                <a:schemeClr val="lt1"/>
              </a:highlight>
            </a:endParaRPr>
          </a:p>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The </a:t>
            </a:r>
            <a:r>
              <a:rPr lang="en">
                <a:solidFill>
                  <a:srgbClr val="741B47"/>
                </a:solidFill>
                <a:highlight>
                  <a:schemeClr val="lt1"/>
                </a:highlight>
              </a:rPr>
              <a:t>amount</a:t>
            </a:r>
            <a:r>
              <a:rPr lang="en">
                <a:solidFill>
                  <a:srgbClr val="741B47"/>
                </a:solidFill>
                <a:highlight>
                  <a:schemeClr val="lt1"/>
                </a:highlight>
              </a:rPr>
              <a:t> of patients drop dramatically as the pedi increased</a:t>
            </a:r>
            <a:r>
              <a:rPr lang="en">
                <a:solidFill>
                  <a:srgbClr val="741B47"/>
                </a:solidFill>
                <a:highlight>
                  <a:schemeClr val="lt1"/>
                </a:highlight>
              </a:rPr>
              <a:t>.</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A patient have high chance to test positive at lower level of pedi.</a:t>
            </a:r>
            <a:endParaRPr/>
          </a:p>
          <a:p>
            <a:pPr indent="0" lvl="0" marL="0" rtl="0" algn="l">
              <a:spcBef>
                <a:spcPts val="1200"/>
              </a:spcBef>
              <a:spcAft>
                <a:spcPts val="1200"/>
              </a:spcAft>
              <a:buNone/>
            </a:pPr>
            <a:r>
              <a:t/>
            </a:r>
            <a:endParaRPr/>
          </a:p>
        </p:txBody>
      </p:sp>
      <p:pic>
        <p:nvPicPr>
          <p:cNvPr id="110" name="Google Shape;110;p19"/>
          <p:cNvPicPr preferRelativeResize="0"/>
          <p:nvPr/>
        </p:nvPicPr>
        <p:blipFill>
          <a:blip r:embed="rId3">
            <a:alphaModFix/>
          </a:blip>
          <a:stretch>
            <a:fillRect/>
          </a:stretch>
        </p:blipFill>
        <p:spPr>
          <a:xfrm>
            <a:off x="4572000" y="228700"/>
            <a:ext cx="3663250" cy="1931725"/>
          </a:xfrm>
          <a:prstGeom prst="rect">
            <a:avLst/>
          </a:prstGeom>
          <a:noFill/>
          <a:ln>
            <a:noFill/>
          </a:ln>
        </p:spPr>
      </p:pic>
      <p:pic>
        <p:nvPicPr>
          <p:cNvPr id="111" name="Google Shape;111;p19"/>
          <p:cNvPicPr preferRelativeResize="0"/>
          <p:nvPr/>
        </p:nvPicPr>
        <p:blipFill>
          <a:blip r:embed="rId4">
            <a:alphaModFix/>
          </a:blip>
          <a:stretch>
            <a:fillRect/>
          </a:stretch>
        </p:blipFill>
        <p:spPr>
          <a:xfrm>
            <a:off x="4572000" y="2160425"/>
            <a:ext cx="3663249" cy="2826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25" y="500925"/>
            <a:ext cx="37065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a:t>
            </a:r>
            <a:endParaRPr/>
          </a:p>
        </p:txBody>
      </p:sp>
      <p:sp>
        <p:nvSpPr>
          <p:cNvPr id="117" name="Google Shape;117;p20"/>
          <p:cNvSpPr txBox="1"/>
          <p:nvPr>
            <p:ph idx="1" type="body"/>
          </p:nvPr>
        </p:nvSpPr>
        <p:spPr>
          <a:xfrm>
            <a:off x="311725" y="1328275"/>
            <a:ext cx="3706500" cy="32601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00000"/>
              </a:lnSpc>
              <a:spcBef>
                <a:spcPts val="0"/>
              </a:spcBef>
              <a:spcAft>
                <a:spcPts val="0"/>
              </a:spcAft>
              <a:buClr>
                <a:srgbClr val="741B47"/>
              </a:buClr>
              <a:buSzPct val="100000"/>
              <a:buChar char="●"/>
            </a:pPr>
            <a:r>
              <a:rPr lang="en">
                <a:solidFill>
                  <a:srgbClr val="741B47"/>
                </a:solidFill>
                <a:highlight>
                  <a:schemeClr val="lt1"/>
                </a:highlight>
              </a:rPr>
              <a:t>Average pres 69.11</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04958" lvl="0" marL="457200" rtl="0" algn="l">
              <a:lnSpc>
                <a:spcPct val="100000"/>
              </a:lnSpc>
              <a:spcBef>
                <a:spcPts val="1200"/>
              </a:spcBef>
              <a:spcAft>
                <a:spcPts val="0"/>
              </a:spcAft>
              <a:buClr>
                <a:srgbClr val="741B47"/>
              </a:buClr>
              <a:buSzPct val="100000"/>
              <a:buChar char="●"/>
            </a:pPr>
            <a:r>
              <a:rPr lang="en">
                <a:solidFill>
                  <a:srgbClr val="741B47"/>
                </a:solidFill>
                <a:highlight>
                  <a:schemeClr val="lt1"/>
                </a:highlight>
              </a:rPr>
              <a:t>The percentage of being tested positive is pretty high when the pres is high. And most of the cases centered around the range of 60-90(</a:t>
            </a:r>
            <a:r>
              <a:rPr lang="en">
                <a:solidFill>
                  <a:srgbClr val="741B47"/>
                </a:solidFill>
                <a:highlight>
                  <a:schemeClr val="lt1"/>
                </a:highlight>
              </a:rPr>
              <a:t>approximately)</a:t>
            </a:r>
            <a:r>
              <a:rPr lang="en">
                <a:solidFill>
                  <a:srgbClr val="741B47"/>
                </a:solidFill>
                <a:highlight>
                  <a:schemeClr val="lt1"/>
                </a:highlight>
              </a:rPr>
              <a:t>.</a:t>
            </a:r>
            <a:endParaRPr>
              <a:solidFill>
                <a:srgbClr val="741B47"/>
              </a:solidFill>
              <a:highlight>
                <a:schemeClr val="lt1"/>
              </a:highlight>
            </a:endParaRPr>
          </a:p>
          <a:p>
            <a:pPr indent="-304958" lvl="0" marL="457200" rtl="0" algn="l">
              <a:lnSpc>
                <a:spcPct val="100000"/>
              </a:lnSpc>
              <a:spcBef>
                <a:spcPts val="0"/>
              </a:spcBef>
              <a:spcAft>
                <a:spcPts val="0"/>
              </a:spcAft>
              <a:buClr>
                <a:srgbClr val="741B47"/>
              </a:buClr>
              <a:buSzPct val="100000"/>
              <a:buChar char="●"/>
            </a:pPr>
            <a:r>
              <a:rPr lang="en">
                <a:solidFill>
                  <a:srgbClr val="741B47"/>
                </a:solidFill>
                <a:highlight>
                  <a:schemeClr val="lt1"/>
                </a:highlight>
              </a:rPr>
              <a:t>There is a huge gap between 1st bar and the bars in the range of 46-90(approximately).</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highlight>
                <a:schemeClr val="lt1"/>
              </a:highlight>
            </a:endParaRPr>
          </a:p>
          <a:p>
            <a:pPr indent="-304958" lvl="0" marL="457200" rtl="0" algn="l">
              <a:lnSpc>
                <a:spcPct val="100000"/>
              </a:lnSpc>
              <a:spcBef>
                <a:spcPts val="1200"/>
              </a:spcBef>
              <a:spcAft>
                <a:spcPts val="0"/>
              </a:spcAft>
              <a:buClr>
                <a:srgbClr val="741B47"/>
              </a:buClr>
              <a:buSzPct val="100000"/>
              <a:buChar char="●"/>
            </a:pPr>
            <a:r>
              <a:rPr lang="en">
                <a:solidFill>
                  <a:srgbClr val="741B47"/>
                </a:solidFill>
                <a:highlight>
                  <a:schemeClr val="lt1"/>
                </a:highlight>
              </a:rPr>
              <a:t>A patient have high chance to test positive at high level of pres, and also have a decent chance to tested </a:t>
            </a:r>
            <a:r>
              <a:rPr lang="en">
                <a:solidFill>
                  <a:srgbClr val="741B47"/>
                </a:solidFill>
                <a:highlight>
                  <a:schemeClr val="lt1"/>
                </a:highlight>
              </a:rPr>
              <a:t>positive when the pres is extremely low.</a:t>
            </a:r>
            <a:endParaRPr/>
          </a:p>
          <a:p>
            <a:pPr indent="0" lvl="0" marL="0" rtl="0" algn="l">
              <a:spcBef>
                <a:spcPts val="1200"/>
              </a:spcBef>
              <a:spcAft>
                <a:spcPts val="1200"/>
              </a:spcAft>
              <a:buNone/>
            </a:pPr>
            <a:r>
              <a:t/>
            </a:r>
            <a:endParaRPr/>
          </a:p>
        </p:txBody>
      </p:sp>
      <p:pic>
        <p:nvPicPr>
          <p:cNvPr id="118" name="Google Shape;118;p20"/>
          <p:cNvPicPr preferRelativeResize="0"/>
          <p:nvPr/>
        </p:nvPicPr>
        <p:blipFill>
          <a:blip r:embed="rId3">
            <a:alphaModFix/>
          </a:blip>
          <a:stretch>
            <a:fillRect/>
          </a:stretch>
        </p:blipFill>
        <p:spPr>
          <a:xfrm>
            <a:off x="4572000" y="166550"/>
            <a:ext cx="3653900" cy="2065475"/>
          </a:xfrm>
          <a:prstGeom prst="rect">
            <a:avLst/>
          </a:prstGeom>
          <a:noFill/>
          <a:ln>
            <a:noFill/>
          </a:ln>
        </p:spPr>
      </p:pic>
      <p:pic>
        <p:nvPicPr>
          <p:cNvPr id="119" name="Google Shape;119;p20"/>
          <p:cNvPicPr preferRelativeResize="0"/>
          <p:nvPr/>
        </p:nvPicPr>
        <p:blipFill>
          <a:blip r:embed="rId4">
            <a:alphaModFix/>
          </a:blip>
          <a:stretch>
            <a:fillRect/>
          </a:stretch>
        </p:blipFill>
        <p:spPr>
          <a:xfrm>
            <a:off x="4572000" y="2232025"/>
            <a:ext cx="3653900" cy="271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25" y="500925"/>
            <a:ext cx="37065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Plas</a:t>
            </a:r>
            <a:endParaRPr/>
          </a:p>
        </p:txBody>
      </p:sp>
      <p:sp>
        <p:nvSpPr>
          <p:cNvPr id="125" name="Google Shape;125;p21"/>
          <p:cNvSpPr txBox="1"/>
          <p:nvPr>
            <p:ph idx="1" type="body"/>
          </p:nvPr>
        </p:nvSpPr>
        <p:spPr>
          <a:xfrm>
            <a:off x="311725" y="1328275"/>
            <a:ext cx="3706500" cy="32601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Average plas 120.9</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If the plas is higher than the average in a patient the result is almost always positive</a:t>
            </a:r>
            <a:r>
              <a:rPr lang="en">
                <a:solidFill>
                  <a:srgbClr val="741B47"/>
                </a:solidFill>
                <a:highlight>
                  <a:schemeClr val="lt1"/>
                </a:highlight>
              </a:rPr>
              <a:t>.</a:t>
            </a:r>
            <a:endParaRPr>
              <a:solidFill>
                <a:srgbClr val="741B47"/>
              </a:solidFill>
              <a:highlight>
                <a:schemeClr val="lt1"/>
              </a:highlight>
            </a:endParaRPr>
          </a:p>
          <a:p>
            <a:pPr indent="-311150" lvl="0" marL="457200" rtl="0" algn="l">
              <a:lnSpc>
                <a:spcPct val="100000"/>
              </a:lnSpc>
              <a:spcBef>
                <a:spcPts val="0"/>
              </a:spcBef>
              <a:spcAft>
                <a:spcPts val="0"/>
              </a:spcAft>
              <a:buClr>
                <a:srgbClr val="741B47"/>
              </a:buClr>
              <a:buSzPts val="1300"/>
              <a:buChar char="●"/>
            </a:pPr>
            <a:r>
              <a:rPr lang="en">
                <a:solidFill>
                  <a:srgbClr val="741B47"/>
                </a:solidFill>
                <a:highlight>
                  <a:schemeClr val="lt1"/>
                </a:highlight>
              </a:rPr>
              <a:t>Otherwise, if the plas is lower than average the result is most likely negitive.</a:t>
            </a:r>
            <a:endParaRPr>
              <a:solidFill>
                <a:srgbClr val="741B47"/>
              </a:solidFill>
              <a:highlight>
                <a:schemeClr val="lt1"/>
              </a:highlight>
            </a:endParaRPr>
          </a:p>
          <a:p>
            <a:pPr indent="0" lvl="0" marL="457200" rtl="0" algn="l">
              <a:lnSpc>
                <a:spcPct val="100000"/>
              </a:lnSpc>
              <a:spcBef>
                <a:spcPts val="1200"/>
              </a:spcBef>
              <a:spcAft>
                <a:spcPts val="0"/>
              </a:spcAft>
              <a:buNone/>
            </a:pPr>
            <a:r>
              <a:t/>
            </a:r>
            <a:endParaRPr>
              <a:solidFill>
                <a:srgbClr val="741B47"/>
              </a:solidFill>
            </a:endParaRPr>
          </a:p>
          <a:p>
            <a:pPr indent="-311150" lvl="0" marL="457200" rtl="0" algn="l">
              <a:lnSpc>
                <a:spcPct val="100000"/>
              </a:lnSpc>
              <a:spcBef>
                <a:spcPts val="1200"/>
              </a:spcBef>
              <a:spcAft>
                <a:spcPts val="0"/>
              </a:spcAft>
              <a:buClr>
                <a:srgbClr val="741B47"/>
              </a:buClr>
              <a:buSzPts val="1300"/>
              <a:buChar char="●"/>
            </a:pPr>
            <a:r>
              <a:rPr lang="en">
                <a:solidFill>
                  <a:srgbClr val="741B47"/>
                </a:solidFill>
                <a:highlight>
                  <a:schemeClr val="lt1"/>
                </a:highlight>
              </a:rPr>
              <a:t>A patient have high chance to test positive at high level of plas.</a:t>
            </a:r>
            <a:endParaRPr/>
          </a:p>
        </p:txBody>
      </p:sp>
      <p:pic>
        <p:nvPicPr>
          <p:cNvPr id="126" name="Google Shape;126;p21"/>
          <p:cNvPicPr preferRelativeResize="0"/>
          <p:nvPr/>
        </p:nvPicPr>
        <p:blipFill>
          <a:blip r:embed="rId3">
            <a:alphaModFix/>
          </a:blip>
          <a:stretch>
            <a:fillRect/>
          </a:stretch>
        </p:blipFill>
        <p:spPr>
          <a:xfrm>
            <a:off x="4572000" y="152400"/>
            <a:ext cx="3656175" cy="2222500"/>
          </a:xfrm>
          <a:prstGeom prst="rect">
            <a:avLst/>
          </a:prstGeom>
          <a:noFill/>
          <a:ln>
            <a:noFill/>
          </a:ln>
        </p:spPr>
      </p:pic>
      <p:pic>
        <p:nvPicPr>
          <p:cNvPr id="127" name="Google Shape;127;p21"/>
          <p:cNvPicPr preferRelativeResize="0"/>
          <p:nvPr/>
        </p:nvPicPr>
        <p:blipFill>
          <a:blip r:embed="rId4">
            <a:alphaModFix/>
          </a:blip>
          <a:stretch>
            <a:fillRect/>
          </a:stretch>
        </p:blipFill>
        <p:spPr>
          <a:xfrm>
            <a:off x="4572000" y="2374900"/>
            <a:ext cx="3656175" cy="246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