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111eeb9e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111eeb9e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111eeb9e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111eeb9e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111eeb9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111eeb9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111eeb9e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111eeb9e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111eeb9e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111eeb9e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11eeb9e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11eeb9e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111eeb9e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111eeb9e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111eeb9e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111eeb9e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111eeb9e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111eeb9e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111eeb9e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111eeb9e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de9714a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de9714a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111eeb9e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111eeb9e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visualize on 2 attributes in this case y is plas and x is preg. Using the J48 tree classifier we can see how these 2 attributes split the results as well as show where those splitsa can split further. If you are </a:t>
            </a:r>
            <a:r>
              <a:rPr lang="en"/>
              <a:t>able</a:t>
            </a:r>
            <a:r>
              <a:rPr lang="en"/>
              <a:t> to see the image on the right there are some boxes in the different sections. These boxes indicate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4400">
                <a:solidFill>
                  <a:srgbClr val="262626"/>
                </a:solidFill>
                <a:latin typeface="Arial"/>
                <a:ea typeface="Arial"/>
                <a:cs typeface="Arial"/>
                <a:sym typeface="Arial"/>
              </a:rPr>
              <a:t>Machine Learning with WEKA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Duy Pham, Daniel Esparza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attributes different boundaries</a:t>
            </a:r>
            <a:endParaRPr/>
          </a:p>
        </p:txBody>
      </p:sp>
      <p:sp>
        <p:nvSpPr>
          <p:cNvPr id="175" name="Google Shape;175;p22"/>
          <p:cNvSpPr txBox="1"/>
          <p:nvPr>
            <p:ph idx="1" type="body"/>
          </p:nvPr>
        </p:nvSpPr>
        <p:spPr>
          <a:xfrm>
            <a:off x="729450" y="3975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the same Tree model we compare Graph A: x:preg y: plas to Graph B: x:mass y: plas and we can clearly see where Graph A has positive in all areas of the top portion of the y axis where the other you can see an absolute negative area on the y axis. The classification boundaries help us understand where attributes have their boundaries and how the computer understands those boundaries.</a:t>
            </a:r>
            <a:endParaRPr/>
          </a:p>
        </p:txBody>
      </p:sp>
      <p:pic>
        <p:nvPicPr>
          <p:cNvPr id="176" name="Google Shape;176;p22"/>
          <p:cNvPicPr preferRelativeResize="0"/>
          <p:nvPr/>
        </p:nvPicPr>
        <p:blipFill>
          <a:blip r:embed="rId3">
            <a:alphaModFix/>
          </a:blip>
          <a:stretch>
            <a:fillRect/>
          </a:stretch>
        </p:blipFill>
        <p:spPr>
          <a:xfrm>
            <a:off x="1301724" y="1781824"/>
            <a:ext cx="2253625" cy="2070500"/>
          </a:xfrm>
          <a:prstGeom prst="rect">
            <a:avLst/>
          </a:prstGeom>
          <a:noFill/>
          <a:ln>
            <a:noFill/>
          </a:ln>
        </p:spPr>
      </p:pic>
      <p:sp>
        <p:nvSpPr>
          <p:cNvPr id="177" name="Google Shape;177;p22"/>
          <p:cNvSpPr txBox="1"/>
          <p:nvPr/>
        </p:nvSpPr>
        <p:spPr>
          <a:xfrm>
            <a:off x="417825" y="2502125"/>
            <a:ext cx="648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Graph A</a:t>
            </a:r>
            <a:endParaRPr sz="1200">
              <a:latin typeface="Lato"/>
              <a:ea typeface="Lato"/>
              <a:cs typeface="Lato"/>
              <a:sym typeface="Lato"/>
            </a:endParaRPr>
          </a:p>
        </p:txBody>
      </p:sp>
      <p:pic>
        <p:nvPicPr>
          <p:cNvPr id="178" name="Google Shape;178;p22"/>
          <p:cNvPicPr preferRelativeResize="0"/>
          <p:nvPr/>
        </p:nvPicPr>
        <p:blipFill>
          <a:blip r:embed="rId4">
            <a:alphaModFix/>
          </a:blip>
          <a:stretch>
            <a:fillRect/>
          </a:stretch>
        </p:blipFill>
        <p:spPr>
          <a:xfrm>
            <a:off x="4564525" y="1781825"/>
            <a:ext cx="2227826" cy="2070500"/>
          </a:xfrm>
          <a:prstGeom prst="rect">
            <a:avLst/>
          </a:prstGeom>
          <a:noFill/>
          <a:ln>
            <a:noFill/>
          </a:ln>
        </p:spPr>
      </p:pic>
      <p:sp>
        <p:nvSpPr>
          <p:cNvPr id="179" name="Google Shape;179;p22"/>
          <p:cNvSpPr txBox="1"/>
          <p:nvPr/>
        </p:nvSpPr>
        <p:spPr>
          <a:xfrm>
            <a:off x="7231325" y="2502125"/>
            <a:ext cx="648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Graph B</a:t>
            </a:r>
            <a:endParaRPr sz="1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Boundaries</a:t>
            </a:r>
            <a:endParaRPr/>
          </a:p>
        </p:txBody>
      </p:sp>
      <p:sp>
        <p:nvSpPr>
          <p:cNvPr id="185" name="Google Shape;185;p23"/>
          <p:cNvSpPr txBox="1"/>
          <p:nvPr>
            <p:ph idx="1" type="body"/>
          </p:nvPr>
        </p:nvSpPr>
        <p:spPr>
          <a:xfrm>
            <a:off x="729450" y="2078875"/>
            <a:ext cx="3520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t>
            </a:r>
            <a:r>
              <a:rPr lang="en"/>
              <a:t>the</a:t>
            </a:r>
            <a:r>
              <a:rPr lang="en"/>
              <a:t> visualization </a:t>
            </a:r>
            <a:r>
              <a:rPr lang="en"/>
              <a:t>tool we are able to visualize the different boundaries each classifier determines. Using the tree example we can visualize how the separate boxes indicate different levels or decisions of the tree.</a:t>
            </a:r>
            <a:endParaRPr/>
          </a:p>
        </p:txBody>
      </p:sp>
      <p:pic>
        <p:nvPicPr>
          <p:cNvPr id="186" name="Google Shape;186;p23"/>
          <p:cNvPicPr preferRelativeResize="0"/>
          <p:nvPr/>
        </p:nvPicPr>
        <p:blipFill>
          <a:blip r:embed="rId3">
            <a:alphaModFix/>
          </a:blip>
          <a:stretch>
            <a:fillRect/>
          </a:stretch>
        </p:blipFill>
        <p:spPr>
          <a:xfrm>
            <a:off x="4337275" y="1960050"/>
            <a:ext cx="3970601" cy="29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 vs. Visualization</a:t>
            </a:r>
            <a:endParaRPr/>
          </a:p>
        </p:txBody>
      </p:sp>
      <p:sp>
        <p:nvSpPr>
          <p:cNvPr id="192" name="Google Shape;192;p24"/>
          <p:cNvSpPr txBox="1"/>
          <p:nvPr>
            <p:ph idx="1" type="body"/>
          </p:nvPr>
        </p:nvSpPr>
        <p:spPr>
          <a:xfrm>
            <a:off x="729450" y="17859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application can quickly iterate through data sets and immediately provide raw analytics however the real power of this tool is the visualization </a:t>
            </a:r>
            <a:r>
              <a:rPr lang="en"/>
              <a:t>provided which provides a far better insight on what the data is predicting. Reading the data in the tree and its levels as below is fantastic however seeing it is something completely different.</a:t>
            </a:r>
            <a:endParaRPr/>
          </a:p>
        </p:txBody>
      </p:sp>
      <p:pic>
        <p:nvPicPr>
          <p:cNvPr id="193" name="Google Shape;193;p24"/>
          <p:cNvPicPr preferRelativeResize="0"/>
          <p:nvPr/>
        </p:nvPicPr>
        <p:blipFill>
          <a:blip r:embed="rId3">
            <a:alphaModFix/>
          </a:blip>
          <a:stretch>
            <a:fillRect/>
          </a:stretch>
        </p:blipFill>
        <p:spPr>
          <a:xfrm>
            <a:off x="1496200" y="2847900"/>
            <a:ext cx="2614298" cy="2295600"/>
          </a:xfrm>
          <a:prstGeom prst="rect">
            <a:avLst/>
          </a:prstGeom>
          <a:noFill/>
          <a:ln>
            <a:noFill/>
          </a:ln>
        </p:spPr>
      </p:pic>
      <p:pic>
        <p:nvPicPr>
          <p:cNvPr id="194" name="Google Shape;194;p24"/>
          <p:cNvPicPr preferRelativeResize="0"/>
          <p:nvPr/>
        </p:nvPicPr>
        <p:blipFill>
          <a:blip r:embed="rId4">
            <a:alphaModFix/>
          </a:blip>
          <a:stretch>
            <a:fillRect/>
          </a:stretch>
        </p:blipFill>
        <p:spPr>
          <a:xfrm>
            <a:off x="5018651" y="2820325"/>
            <a:ext cx="3191475" cy="2225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727650" y="68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&amp; Edit</a:t>
            </a:r>
            <a:endParaRPr/>
          </a:p>
        </p:txBody>
      </p:sp>
      <p:sp>
        <p:nvSpPr>
          <p:cNvPr id="200" name="Google Shape;200;p25"/>
          <p:cNvSpPr txBox="1"/>
          <p:nvPr>
            <p:ph idx="1" type="body"/>
          </p:nvPr>
        </p:nvSpPr>
        <p:spPr>
          <a:xfrm>
            <a:off x="727650" y="1254075"/>
            <a:ext cx="6412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multiple way to view the dataset:				</a:t>
            </a:r>
            <a:r>
              <a:rPr lang="en"/>
              <a:t>Graph	 Visualize</a:t>
            </a:r>
            <a:endParaRPr/>
          </a:p>
          <a:p>
            <a:pPr indent="0" lvl="0" marL="0" rtl="0" algn="l">
              <a:spcBef>
                <a:spcPts val="1200"/>
              </a:spcBef>
              <a:spcAft>
                <a:spcPts val="1200"/>
              </a:spcAft>
              <a:buNone/>
            </a:pPr>
            <a:r>
              <a:rPr lang="en"/>
              <a:t>Spreadsheet style									</a:t>
            </a:r>
            <a:endParaRPr/>
          </a:p>
        </p:txBody>
      </p:sp>
      <p:pic>
        <p:nvPicPr>
          <p:cNvPr id="201" name="Google Shape;201;p25"/>
          <p:cNvPicPr preferRelativeResize="0"/>
          <p:nvPr/>
        </p:nvPicPr>
        <p:blipFill>
          <a:blip r:embed="rId3">
            <a:alphaModFix/>
          </a:blip>
          <a:stretch>
            <a:fillRect/>
          </a:stretch>
        </p:blipFill>
        <p:spPr>
          <a:xfrm>
            <a:off x="4543200" y="1687300"/>
            <a:ext cx="4412176" cy="3304750"/>
          </a:xfrm>
          <a:prstGeom prst="rect">
            <a:avLst/>
          </a:prstGeom>
          <a:noFill/>
          <a:ln>
            <a:noFill/>
          </a:ln>
        </p:spPr>
      </p:pic>
      <p:sp>
        <p:nvSpPr>
          <p:cNvPr id="202" name="Google Shape;202;p25"/>
          <p:cNvSpPr/>
          <p:nvPr/>
        </p:nvSpPr>
        <p:spPr>
          <a:xfrm>
            <a:off x="8487125" y="3472750"/>
            <a:ext cx="533100" cy="3573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5"/>
          <p:cNvPicPr preferRelativeResize="0"/>
          <p:nvPr/>
        </p:nvPicPr>
        <p:blipFill>
          <a:blip r:embed="rId4">
            <a:alphaModFix/>
          </a:blip>
          <a:stretch>
            <a:fillRect/>
          </a:stretch>
        </p:blipFill>
        <p:spPr>
          <a:xfrm>
            <a:off x="500475" y="1964950"/>
            <a:ext cx="3473224" cy="2906850"/>
          </a:xfrm>
          <a:prstGeom prst="rect">
            <a:avLst/>
          </a:prstGeom>
          <a:noFill/>
          <a:ln>
            <a:noFill/>
          </a:ln>
        </p:spPr>
      </p:pic>
      <p:sp>
        <p:nvSpPr>
          <p:cNvPr id="204" name="Google Shape;204;p25"/>
          <p:cNvSpPr/>
          <p:nvPr/>
        </p:nvSpPr>
        <p:spPr>
          <a:xfrm>
            <a:off x="2981075" y="2184100"/>
            <a:ext cx="465600" cy="3021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2537850" y="4407500"/>
            <a:ext cx="502800" cy="2241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1538225" y="3551525"/>
            <a:ext cx="2265900" cy="7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4"/>
          <p:cNvSpPr txBox="1"/>
          <p:nvPr>
            <p:ph idx="1" type="body"/>
          </p:nvPr>
        </p:nvSpPr>
        <p:spPr>
          <a:xfrm>
            <a:off x="729450" y="2571750"/>
            <a:ext cx="2568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.arff file could be open with text editor for more information.</a:t>
            </a:r>
            <a:endParaRPr/>
          </a:p>
        </p:txBody>
      </p:sp>
      <p:pic>
        <p:nvPicPr>
          <p:cNvPr id="94" name="Google Shape;94;p14"/>
          <p:cNvPicPr preferRelativeResize="0"/>
          <p:nvPr/>
        </p:nvPicPr>
        <p:blipFill>
          <a:blip r:embed="rId3">
            <a:alphaModFix/>
          </a:blip>
          <a:stretch>
            <a:fillRect/>
          </a:stretch>
        </p:blipFill>
        <p:spPr>
          <a:xfrm>
            <a:off x="3398650" y="1853850"/>
            <a:ext cx="5188150" cy="275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a:t>
            </a:r>
            <a:endParaRPr/>
          </a:p>
        </p:txBody>
      </p:sp>
      <p:sp>
        <p:nvSpPr>
          <p:cNvPr id="100" name="Google Shape;100;p15"/>
          <p:cNvSpPr txBox="1"/>
          <p:nvPr>
            <p:ph idx="1" type="body"/>
          </p:nvPr>
        </p:nvSpPr>
        <p:spPr>
          <a:xfrm>
            <a:off x="481000" y="1915250"/>
            <a:ext cx="3033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50">
                <a:solidFill>
                  <a:srgbClr val="4C525B"/>
                </a:solidFill>
                <a:highlight>
                  <a:srgbClr val="FFFFFF"/>
                </a:highlight>
                <a:latin typeface="Arial"/>
                <a:ea typeface="Arial"/>
                <a:cs typeface="Arial"/>
                <a:sym typeface="Arial"/>
              </a:rPr>
              <a:t>A Receiver Operator Characteristic (ROC) curve is a graphical plot used to show the diagnostic ability of binary classifiers.</a:t>
            </a:r>
            <a:endParaRPr sz="1050">
              <a:solidFill>
                <a:srgbClr val="4C525B"/>
              </a:solidFill>
              <a:highlight>
                <a:srgbClr val="FFFFFF"/>
              </a:highlight>
              <a:latin typeface="Arial"/>
              <a:ea typeface="Arial"/>
              <a:cs typeface="Arial"/>
              <a:sym typeface="Arial"/>
            </a:endParaRPr>
          </a:p>
          <a:p>
            <a:pPr indent="-301625" lvl="0" marL="457200" rtl="0" algn="l">
              <a:spcBef>
                <a:spcPts val="1200"/>
              </a:spcBef>
              <a:spcAft>
                <a:spcPts val="0"/>
              </a:spcAft>
              <a:buClr>
                <a:srgbClr val="4C525B"/>
              </a:buClr>
              <a:buSzPts val="1150"/>
              <a:buFont typeface="Arial"/>
              <a:buChar char="-"/>
            </a:pPr>
            <a:r>
              <a:rPr lang="en" sz="1150">
                <a:solidFill>
                  <a:srgbClr val="4C525B"/>
                </a:solidFill>
                <a:highlight>
                  <a:srgbClr val="FFFFFF"/>
                </a:highlight>
                <a:latin typeface="Arial"/>
                <a:ea typeface="Arial"/>
                <a:cs typeface="Arial"/>
                <a:sym typeface="Arial"/>
              </a:rPr>
              <a:t>Classifiers that give curves closer to the top-left corner indicate a better performance.</a:t>
            </a:r>
            <a:endParaRPr sz="1100"/>
          </a:p>
        </p:txBody>
      </p:sp>
      <p:pic>
        <p:nvPicPr>
          <p:cNvPr id="101" name="Google Shape;101;p15"/>
          <p:cNvPicPr preferRelativeResize="0"/>
          <p:nvPr/>
        </p:nvPicPr>
        <p:blipFill>
          <a:blip r:embed="rId3">
            <a:alphaModFix/>
          </a:blip>
          <a:stretch>
            <a:fillRect/>
          </a:stretch>
        </p:blipFill>
        <p:spPr>
          <a:xfrm>
            <a:off x="3881625" y="995325"/>
            <a:ext cx="4724074" cy="3527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curve and under</a:t>
            </a:r>
            <a:endParaRPr/>
          </a:p>
        </p:txBody>
      </p:sp>
      <p:sp>
        <p:nvSpPr>
          <p:cNvPr id="107" name="Google Shape;107;p16"/>
          <p:cNvSpPr txBox="1"/>
          <p:nvPr>
            <p:ph idx="1" type="body"/>
          </p:nvPr>
        </p:nvSpPr>
        <p:spPr>
          <a:xfrm>
            <a:off x="605950" y="2065825"/>
            <a:ext cx="2152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4C525B"/>
                </a:solidFill>
                <a:highlight>
                  <a:srgbClr val="FFFFFF"/>
                </a:highlight>
                <a:latin typeface="Arial"/>
                <a:ea typeface="Arial"/>
                <a:cs typeface="Arial"/>
                <a:sym typeface="Arial"/>
              </a:rPr>
              <a:t>A ROC curve is constructed by plotting the true positive rate (Y) against the false positive rate (X).</a:t>
            </a:r>
            <a:endParaRPr sz="1150">
              <a:solidFill>
                <a:srgbClr val="4C525B"/>
              </a:solidFill>
              <a:highlight>
                <a:srgbClr val="FFFFFF"/>
              </a:highlight>
              <a:latin typeface="Arial"/>
              <a:ea typeface="Arial"/>
              <a:cs typeface="Arial"/>
              <a:sym typeface="Arial"/>
            </a:endParaRPr>
          </a:p>
          <a:p>
            <a:pPr indent="0" lvl="0" marL="0" rtl="0" algn="l">
              <a:spcBef>
                <a:spcPts val="1200"/>
              </a:spcBef>
              <a:spcAft>
                <a:spcPts val="1200"/>
              </a:spcAft>
              <a:buNone/>
            </a:pPr>
            <a:r>
              <a:rPr lang="en" sz="1150">
                <a:solidFill>
                  <a:srgbClr val="4C525B"/>
                </a:solidFill>
                <a:highlight>
                  <a:srgbClr val="FFFFFF"/>
                </a:highlight>
                <a:latin typeface="Arial"/>
                <a:ea typeface="Arial"/>
                <a:cs typeface="Arial"/>
                <a:sym typeface="Arial"/>
              </a:rPr>
              <a:t>To compare different classifiers’ </a:t>
            </a:r>
            <a:r>
              <a:rPr lang="en" sz="1150">
                <a:solidFill>
                  <a:srgbClr val="4C525B"/>
                </a:solidFill>
                <a:highlight>
                  <a:srgbClr val="FFFFFF"/>
                </a:highlight>
                <a:latin typeface="Arial"/>
                <a:ea typeface="Arial"/>
                <a:cs typeface="Arial"/>
                <a:sym typeface="Arial"/>
              </a:rPr>
              <a:t>performance</a:t>
            </a:r>
            <a:r>
              <a:rPr lang="en" sz="1150">
                <a:solidFill>
                  <a:srgbClr val="4C525B"/>
                </a:solidFill>
                <a:highlight>
                  <a:srgbClr val="FFFFFF"/>
                </a:highlight>
                <a:latin typeface="Arial"/>
                <a:ea typeface="Arial"/>
                <a:cs typeface="Arial"/>
                <a:sym typeface="Arial"/>
              </a:rPr>
              <a:t> we can use AUC(Area under curve)</a:t>
            </a:r>
            <a:endParaRPr sz="950">
              <a:solidFill>
                <a:srgbClr val="4C525B"/>
              </a:solidFill>
              <a:highlight>
                <a:srgbClr val="FFFFFF"/>
              </a:highlight>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4190225" y="928216"/>
            <a:ext cx="4522975" cy="32870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520550" y="767225"/>
            <a:ext cx="794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Classifier: 	Tree J48 			vs 			Logistic</a:t>
            </a:r>
            <a:endParaRPr/>
          </a:p>
        </p:txBody>
      </p:sp>
      <p:pic>
        <p:nvPicPr>
          <p:cNvPr id="114" name="Google Shape;114;p17"/>
          <p:cNvPicPr preferRelativeResize="0"/>
          <p:nvPr/>
        </p:nvPicPr>
        <p:blipFill>
          <a:blip r:embed="rId3">
            <a:alphaModFix/>
          </a:blip>
          <a:stretch>
            <a:fillRect/>
          </a:stretch>
        </p:blipFill>
        <p:spPr>
          <a:xfrm>
            <a:off x="1570400" y="1439825"/>
            <a:ext cx="6502349" cy="3162852"/>
          </a:xfrm>
          <a:prstGeom prst="rect">
            <a:avLst/>
          </a:prstGeom>
          <a:noFill/>
          <a:ln>
            <a:noFill/>
          </a:ln>
        </p:spPr>
      </p:pic>
      <p:cxnSp>
        <p:nvCxnSpPr>
          <p:cNvPr id="115" name="Google Shape;115;p17"/>
          <p:cNvCxnSpPr/>
          <p:nvPr/>
        </p:nvCxnSpPr>
        <p:spPr>
          <a:xfrm rot="10800000">
            <a:off x="5841000" y="2269575"/>
            <a:ext cx="890700" cy="4422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7"/>
          <p:cNvCxnSpPr/>
          <p:nvPr/>
        </p:nvCxnSpPr>
        <p:spPr>
          <a:xfrm rot="10800000">
            <a:off x="2605025" y="2245100"/>
            <a:ext cx="4078200" cy="5394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7"/>
          <p:cNvSpPr txBox="1"/>
          <p:nvPr/>
        </p:nvSpPr>
        <p:spPr>
          <a:xfrm>
            <a:off x="6780175" y="2713450"/>
            <a:ext cx="15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The AUCs greater = better</a:t>
            </a:r>
            <a:endParaRPr b="1">
              <a:latin typeface="Lato"/>
              <a:ea typeface="Lato"/>
              <a:cs typeface="Lato"/>
              <a:sym typeface="Lato"/>
            </a:endParaRPr>
          </a:p>
        </p:txBody>
      </p:sp>
      <p:cxnSp>
        <p:nvCxnSpPr>
          <p:cNvPr id="118" name="Google Shape;118;p17"/>
          <p:cNvCxnSpPr>
            <a:endCxn id="119" idx="2"/>
          </p:cNvCxnSpPr>
          <p:nvPr/>
        </p:nvCxnSpPr>
        <p:spPr>
          <a:xfrm rot="10800000">
            <a:off x="2914000" y="3225525"/>
            <a:ext cx="581700" cy="12315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p:nvPr/>
        </p:nvCxnSpPr>
        <p:spPr>
          <a:xfrm flipH="1" rot="10800000">
            <a:off x="3950325" y="3517700"/>
            <a:ext cx="1769400" cy="9150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7"/>
          <p:cNvSpPr txBox="1"/>
          <p:nvPr/>
        </p:nvSpPr>
        <p:spPr>
          <a:xfrm>
            <a:off x="2453575" y="4396350"/>
            <a:ext cx="1812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When you plot a random point the percentage of it under the ROC is higher</a:t>
            </a:r>
            <a:endParaRPr sz="1100">
              <a:latin typeface="Lato"/>
              <a:ea typeface="Lato"/>
              <a:cs typeface="Lato"/>
              <a:sym typeface="Lato"/>
            </a:endParaRPr>
          </a:p>
        </p:txBody>
      </p:sp>
      <p:sp>
        <p:nvSpPr>
          <p:cNvPr id="119" name="Google Shape;119;p17"/>
          <p:cNvSpPr txBox="1"/>
          <p:nvPr/>
        </p:nvSpPr>
        <p:spPr>
          <a:xfrm>
            <a:off x="2707900" y="2917725"/>
            <a:ext cx="41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77%</a:t>
            </a:r>
            <a:endParaRPr sz="800">
              <a:latin typeface="Lato"/>
              <a:ea typeface="Lato"/>
              <a:cs typeface="Lato"/>
              <a:sym typeface="Lato"/>
            </a:endParaRPr>
          </a:p>
        </p:txBody>
      </p:sp>
      <p:sp>
        <p:nvSpPr>
          <p:cNvPr id="122" name="Google Shape;122;p17"/>
          <p:cNvSpPr txBox="1"/>
          <p:nvPr/>
        </p:nvSpPr>
        <p:spPr>
          <a:xfrm>
            <a:off x="5719600" y="3320450"/>
            <a:ext cx="52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84%</a:t>
            </a:r>
            <a:endParaRPr sz="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sp>
        <p:nvSpPr>
          <p:cNvPr id="128" name="Google Shape;12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Training with cross-validation; logistic  classifier			Training with percentage split: 60; logistic classifier</a:t>
            </a:r>
            <a:r>
              <a:rPr lang="en"/>
              <a:t>	</a:t>
            </a:r>
            <a:endParaRPr/>
          </a:p>
        </p:txBody>
      </p:sp>
      <p:pic>
        <p:nvPicPr>
          <p:cNvPr id="129" name="Google Shape;129;p18"/>
          <p:cNvPicPr preferRelativeResize="0"/>
          <p:nvPr/>
        </p:nvPicPr>
        <p:blipFill>
          <a:blip r:embed="rId3">
            <a:alphaModFix/>
          </a:blip>
          <a:stretch>
            <a:fillRect/>
          </a:stretch>
        </p:blipFill>
        <p:spPr>
          <a:xfrm>
            <a:off x="800800" y="2571750"/>
            <a:ext cx="2431363" cy="1013850"/>
          </a:xfrm>
          <a:prstGeom prst="rect">
            <a:avLst/>
          </a:prstGeom>
          <a:noFill/>
          <a:ln>
            <a:noFill/>
          </a:ln>
        </p:spPr>
      </p:pic>
      <p:pic>
        <p:nvPicPr>
          <p:cNvPr id="130" name="Google Shape;130;p18"/>
          <p:cNvPicPr preferRelativeResize="0"/>
          <p:nvPr/>
        </p:nvPicPr>
        <p:blipFill>
          <a:blip r:embed="rId4">
            <a:alphaModFix/>
          </a:blip>
          <a:stretch>
            <a:fillRect/>
          </a:stretch>
        </p:blipFill>
        <p:spPr>
          <a:xfrm>
            <a:off x="4994050" y="2602050"/>
            <a:ext cx="2324100" cy="866775"/>
          </a:xfrm>
          <a:prstGeom prst="rect">
            <a:avLst/>
          </a:prstGeom>
          <a:noFill/>
          <a:ln>
            <a:noFill/>
          </a:ln>
        </p:spPr>
      </p:pic>
      <p:cxnSp>
        <p:nvCxnSpPr>
          <p:cNvPr id="131" name="Google Shape;131;p18"/>
          <p:cNvCxnSpPr/>
          <p:nvPr/>
        </p:nvCxnSpPr>
        <p:spPr>
          <a:xfrm flipH="1" rot="10800000">
            <a:off x="4713825" y="3257125"/>
            <a:ext cx="369600" cy="4908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8"/>
          <p:cNvCxnSpPr/>
          <p:nvPr/>
        </p:nvCxnSpPr>
        <p:spPr>
          <a:xfrm rot="10800000">
            <a:off x="5325825" y="3390625"/>
            <a:ext cx="757500" cy="2301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8"/>
          <p:cNvSpPr txBox="1"/>
          <p:nvPr/>
        </p:nvSpPr>
        <p:spPr>
          <a:xfrm>
            <a:off x="3842650" y="3826775"/>
            <a:ext cx="1151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Number of elements in class a </a:t>
            </a:r>
            <a:r>
              <a:rPr b="1" lang="en" sz="900">
                <a:latin typeface="Lato"/>
                <a:ea typeface="Lato"/>
                <a:cs typeface="Lato"/>
                <a:sym typeface="Lato"/>
              </a:rPr>
              <a:t>classified as (</a:t>
            </a:r>
            <a:r>
              <a:rPr lang="en" sz="900">
                <a:latin typeface="Lato"/>
                <a:ea typeface="Lato"/>
                <a:cs typeface="Lato"/>
                <a:sym typeface="Lato"/>
              </a:rPr>
              <a:t>tested_negative) class a</a:t>
            </a:r>
            <a:endParaRPr sz="900">
              <a:latin typeface="Lato"/>
              <a:ea typeface="Lato"/>
              <a:cs typeface="Lato"/>
              <a:sym typeface="Lato"/>
            </a:endParaRPr>
          </a:p>
        </p:txBody>
      </p:sp>
      <p:sp>
        <p:nvSpPr>
          <p:cNvPr id="134" name="Google Shape;134;p18"/>
          <p:cNvSpPr txBox="1"/>
          <p:nvPr/>
        </p:nvSpPr>
        <p:spPr>
          <a:xfrm>
            <a:off x="6083325" y="3687425"/>
            <a:ext cx="1671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Number of elements in class b INCORRECTLY </a:t>
            </a:r>
            <a:r>
              <a:rPr b="1" lang="en" sz="900">
                <a:latin typeface="Lato"/>
                <a:ea typeface="Lato"/>
                <a:cs typeface="Lato"/>
                <a:sym typeface="Lato"/>
              </a:rPr>
              <a:t>classified as </a:t>
            </a:r>
            <a:r>
              <a:rPr lang="en" sz="900">
                <a:latin typeface="Lato"/>
                <a:ea typeface="Lato"/>
                <a:cs typeface="Lato"/>
                <a:sym typeface="Lato"/>
              </a:rPr>
              <a:t>class a</a:t>
            </a:r>
            <a:endParaRPr/>
          </a:p>
        </p:txBody>
      </p:sp>
      <p:sp>
        <p:nvSpPr>
          <p:cNvPr id="135" name="Google Shape;135;p18"/>
          <p:cNvSpPr/>
          <p:nvPr/>
        </p:nvSpPr>
        <p:spPr>
          <a:xfrm>
            <a:off x="878050" y="3111725"/>
            <a:ext cx="539400" cy="309000"/>
          </a:xfrm>
          <a:prstGeom prst="flowChart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18"/>
          <p:cNvCxnSpPr/>
          <p:nvPr/>
        </p:nvCxnSpPr>
        <p:spPr>
          <a:xfrm flipH="1" rot="10800000">
            <a:off x="575100" y="3468750"/>
            <a:ext cx="225600" cy="2550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18"/>
          <p:cNvSpPr txBox="1"/>
          <p:nvPr/>
        </p:nvSpPr>
        <p:spPr>
          <a:xfrm>
            <a:off x="338775" y="3729825"/>
            <a:ext cx="1363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Total number of element in both class for </a:t>
            </a:r>
            <a:r>
              <a:rPr b="1" lang="en" sz="900">
                <a:latin typeface="Lato"/>
                <a:ea typeface="Lato"/>
                <a:cs typeface="Lato"/>
                <a:sym typeface="Lato"/>
              </a:rPr>
              <a:t>testing</a:t>
            </a:r>
            <a:r>
              <a:rPr lang="en" sz="900">
                <a:latin typeface="Lato"/>
                <a:ea typeface="Lato"/>
                <a:cs typeface="Lato"/>
                <a:sym typeface="Lato"/>
              </a:rPr>
              <a:t>. (768 instances)</a:t>
            </a:r>
            <a:endParaRPr sz="900">
              <a:latin typeface="Lato"/>
              <a:ea typeface="Lato"/>
              <a:cs typeface="Lato"/>
              <a:sym typeface="Lato"/>
            </a:endParaRPr>
          </a:p>
        </p:txBody>
      </p:sp>
      <p:cxnSp>
        <p:nvCxnSpPr>
          <p:cNvPr id="138" name="Google Shape;138;p18"/>
          <p:cNvCxnSpPr/>
          <p:nvPr/>
        </p:nvCxnSpPr>
        <p:spPr>
          <a:xfrm rot="10800000">
            <a:off x="7174150" y="2378375"/>
            <a:ext cx="527100" cy="32130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18"/>
          <p:cNvSpPr txBox="1"/>
          <p:nvPr/>
        </p:nvSpPr>
        <p:spPr>
          <a:xfrm>
            <a:off x="7701250" y="2439100"/>
            <a:ext cx="904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Only use 40% of the data for testing</a:t>
            </a:r>
            <a:endParaRPr sz="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438600" y="59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 model?</a:t>
            </a:r>
            <a:endParaRPr/>
          </a:p>
        </p:txBody>
      </p:sp>
      <p:sp>
        <p:nvSpPr>
          <p:cNvPr id="145" name="Google Shape;14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19"/>
          <p:cNvPicPr preferRelativeResize="0"/>
          <p:nvPr/>
        </p:nvPicPr>
        <p:blipFill>
          <a:blip r:embed="rId3">
            <a:alphaModFix/>
          </a:blip>
          <a:stretch>
            <a:fillRect/>
          </a:stretch>
        </p:blipFill>
        <p:spPr>
          <a:xfrm>
            <a:off x="1702200" y="1264101"/>
            <a:ext cx="6157176" cy="3257275"/>
          </a:xfrm>
          <a:prstGeom prst="rect">
            <a:avLst/>
          </a:prstGeom>
          <a:noFill/>
          <a:ln>
            <a:noFill/>
          </a:ln>
        </p:spPr>
      </p:pic>
      <p:cxnSp>
        <p:nvCxnSpPr>
          <p:cNvPr id="147" name="Google Shape;147;p19"/>
          <p:cNvCxnSpPr/>
          <p:nvPr/>
        </p:nvCxnSpPr>
        <p:spPr>
          <a:xfrm flipH="1">
            <a:off x="5234875" y="1263500"/>
            <a:ext cx="418200" cy="3879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9"/>
          <p:cNvCxnSpPr/>
          <p:nvPr/>
        </p:nvCxnSpPr>
        <p:spPr>
          <a:xfrm rot="10800000">
            <a:off x="6259050" y="3651075"/>
            <a:ext cx="672600" cy="7695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p:nvPr/>
        </p:nvCxnSpPr>
        <p:spPr>
          <a:xfrm>
            <a:off x="1338625" y="3857025"/>
            <a:ext cx="751500" cy="1818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9"/>
          <p:cNvSpPr txBox="1"/>
          <p:nvPr/>
        </p:nvSpPr>
        <p:spPr>
          <a:xfrm>
            <a:off x="5447050" y="863900"/>
            <a:ext cx="15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Great percentage</a:t>
            </a:r>
            <a:endParaRPr b="1">
              <a:latin typeface="Lato"/>
              <a:ea typeface="Lato"/>
              <a:cs typeface="Lato"/>
              <a:sym typeface="Lato"/>
            </a:endParaRPr>
          </a:p>
        </p:txBody>
      </p:sp>
      <p:sp>
        <p:nvSpPr>
          <p:cNvPr id="151" name="Google Shape;151;p19"/>
          <p:cNvSpPr txBox="1"/>
          <p:nvPr/>
        </p:nvSpPr>
        <p:spPr>
          <a:xfrm>
            <a:off x="7101325" y="4196375"/>
            <a:ext cx="11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Good  AUC</a:t>
            </a:r>
            <a:endParaRPr b="1">
              <a:latin typeface="Lato"/>
              <a:ea typeface="Lato"/>
              <a:cs typeface="Lato"/>
              <a:sym typeface="Lato"/>
            </a:endParaRPr>
          </a:p>
        </p:txBody>
      </p:sp>
      <p:sp>
        <p:nvSpPr>
          <p:cNvPr id="152" name="Google Shape;152;p19"/>
          <p:cNvSpPr txBox="1"/>
          <p:nvPr/>
        </p:nvSpPr>
        <p:spPr>
          <a:xfrm>
            <a:off x="35750" y="3408425"/>
            <a:ext cx="1690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Very good classified between a and c </a:t>
            </a:r>
            <a:r>
              <a:rPr b="1" lang="en" sz="900">
                <a:solidFill>
                  <a:srgbClr val="FF0000"/>
                </a:solidFill>
                <a:latin typeface="Lato"/>
                <a:ea typeface="Lato"/>
                <a:cs typeface="Lato"/>
                <a:sym typeface="Lato"/>
              </a:rPr>
              <a:t>BUT</a:t>
            </a:r>
            <a:r>
              <a:rPr lang="en" sz="900">
                <a:latin typeface="Lato"/>
                <a:ea typeface="Lato"/>
                <a:cs typeface="Lato"/>
                <a:sym typeface="Lato"/>
              </a:rPr>
              <a:t> nothing get classified as b </a:t>
            </a:r>
            <a:r>
              <a:rPr b="1" lang="en" sz="900">
                <a:latin typeface="Lato"/>
                <a:ea typeface="Lato"/>
                <a:cs typeface="Lato"/>
                <a:sym typeface="Lato"/>
              </a:rPr>
              <a:t>including element of b.</a:t>
            </a:r>
            <a:endParaRPr b="1" sz="900">
              <a:latin typeface="Lato"/>
              <a:ea typeface="Lato"/>
              <a:cs typeface="Lato"/>
              <a:sym typeface="Lato"/>
            </a:endParaRPr>
          </a:p>
        </p:txBody>
      </p:sp>
      <p:sp>
        <p:nvSpPr>
          <p:cNvPr id="153" name="Google Shape;153;p19"/>
          <p:cNvSpPr/>
          <p:nvPr/>
        </p:nvSpPr>
        <p:spPr>
          <a:xfrm>
            <a:off x="2090125" y="4238775"/>
            <a:ext cx="157500" cy="12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2636400" y="4238775"/>
            <a:ext cx="157500" cy="12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Boundary Visualization window</a:t>
            </a:r>
            <a:endParaRPr/>
          </a:p>
        </p:txBody>
      </p:sp>
      <p:sp>
        <p:nvSpPr>
          <p:cNvPr id="160" name="Google Shape;16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0"/>
          <p:cNvPicPr preferRelativeResize="0"/>
          <p:nvPr/>
        </p:nvPicPr>
        <p:blipFill>
          <a:blip r:embed="rId3">
            <a:alphaModFix/>
          </a:blip>
          <a:stretch>
            <a:fillRect/>
          </a:stretch>
        </p:blipFill>
        <p:spPr>
          <a:xfrm>
            <a:off x="1369500" y="2142400"/>
            <a:ext cx="3024625" cy="1798600"/>
          </a:xfrm>
          <a:prstGeom prst="rect">
            <a:avLst/>
          </a:prstGeom>
          <a:noFill/>
          <a:ln>
            <a:noFill/>
          </a:ln>
        </p:spPr>
      </p:pic>
      <p:pic>
        <p:nvPicPr>
          <p:cNvPr id="162" name="Google Shape;162;p20"/>
          <p:cNvPicPr preferRelativeResize="0"/>
          <p:nvPr/>
        </p:nvPicPr>
        <p:blipFill>
          <a:blip r:embed="rId4">
            <a:alphaModFix/>
          </a:blip>
          <a:stretch>
            <a:fillRect/>
          </a:stretch>
        </p:blipFill>
        <p:spPr>
          <a:xfrm>
            <a:off x="5499603" y="1239875"/>
            <a:ext cx="3222375" cy="3657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Boundary</a:t>
            </a:r>
            <a:endParaRPr/>
          </a:p>
        </p:txBody>
      </p:sp>
      <p:sp>
        <p:nvSpPr>
          <p:cNvPr id="168" name="Google Shape;168;p21"/>
          <p:cNvSpPr txBox="1"/>
          <p:nvPr>
            <p:ph idx="1" type="body"/>
          </p:nvPr>
        </p:nvSpPr>
        <p:spPr>
          <a:xfrm>
            <a:off x="729450" y="2078875"/>
            <a:ext cx="2958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50">
                <a:solidFill>
                  <a:srgbClr val="4C525B"/>
                </a:solidFill>
                <a:highlight>
                  <a:schemeClr val="lt1"/>
                </a:highlight>
                <a:latin typeface="Arial"/>
                <a:ea typeface="Arial"/>
                <a:cs typeface="Arial"/>
                <a:sym typeface="Arial"/>
              </a:rPr>
              <a:t>Classification boundaries are boundaries that categorize which data sets should belong to specific classes</a:t>
            </a:r>
            <a:endParaRPr sz="1050">
              <a:solidFill>
                <a:srgbClr val="4C525B"/>
              </a:solidFill>
              <a:highlight>
                <a:schemeClr val="lt1"/>
              </a:highlight>
              <a:latin typeface="Arial"/>
              <a:ea typeface="Arial"/>
              <a:cs typeface="Arial"/>
              <a:sym typeface="Arial"/>
            </a:endParaRPr>
          </a:p>
          <a:p>
            <a:pPr indent="-301625" lvl="0" marL="457200" rtl="0" algn="l">
              <a:spcBef>
                <a:spcPts val="1200"/>
              </a:spcBef>
              <a:spcAft>
                <a:spcPts val="0"/>
              </a:spcAft>
              <a:buClr>
                <a:srgbClr val="4C525B"/>
              </a:buClr>
              <a:buSzPts val="1150"/>
              <a:buFont typeface="Arial"/>
              <a:buChar char="-"/>
            </a:pPr>
            <a:r>
              <a:rPr lang="en" sz="1150">
                <a:solidFill>
                  <a:srgbClr val="4C525B"/>
                </a:solidFill>
                <a:highlight>
                  <a:schemeClr val="lt1"/>
                </a:highlight>
                <a:latin typeface="Arial"/>
                <a:ea typeface="Arial"/>
                <a:cs typeface="Arial"/>
                <a:sym typeface="Arial"/>
              </a:rPr>
              <a:t>Using the Visualization tool,classifiers create their own boundaries based on the sample.</a:t>
            </a:r>
            <a:endParaRPr sz="1150">
              <a:solidFill>
                <a:srgbClr val="4C525B"/>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p>
        </p:txBody>
      </p:sp>
      <p:pic>
        <p:nvPicPr>
          <p:cNvPr id="169" name="Google Shape;169;p21"/>
          <p:cNvPicPr preferRelativeResize="0"/>
          <p:nvPr/>
        </p:nvPicPr>
        <p:blipFill>
          <a:blip r:embed="rId3">
            <a:alphaModFix/>
          </a:blip>
          <a:stretch>
            <a:fillRect/>
          </a:stretch>
        </p:blipFill>
        <p:spPr>
          <a:xfrm>
            <a:off x="5038275" y="828350"/>
            <a:ext cx="3679051" cy="4148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