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7" r:id="rId2"/>
    <p:sldId id="339" r:id="rId3"/>
    <p:sldId id="340" r:id="rId4"/>
    <p:sldId id="349" r:id="rId5"/>
    <p:sldId id="391" r:id="rId6"/>
    <p:sldId id="371" r:id="rId7"/>
    <p:sldId id="372" r:id="rId8"/>
    <p:sldId id="379" r:id="rId9"/>
    <p:sldId id="390" r:id="rId10"/>
    <p:sldId id="392" r:id="rId11"/>
    <p:sldId id="374" r:id="rId12"/>
    <p:sldId id="375" r:id="rId13"/>
    <p:sldId id="376" r:id="rId14"/>
    <p:sldId id="377" r:id="rId15"/>
    <p:sldId id="380" r:id="rId16"/>
    <p:sldId id="381" r:id="rId17"/>
    <p:sldId id="38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6" autoAdjust="0"/>
    <p:restoredTop sz="90969" autoAdjust="0"/>
  </p:normalViewPr>
  <p:slideViewPr>
    <p:cSldViewPr>
      <p:cViewPr varScale="1">
        <p:scale>
          <a:sx n="59" d="100"/>
          <a:sy n="59" d="100"/>
        </p:scale>
        <p:origin x="12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640" y="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67EBEE-D9C0-41A8-B90C-FC54FCC22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CD613F-591F-4367-8272-B1C5D07A0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3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4A90C-768D-4189-805C-158DAD1B5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443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79B07-3A20-482A-834E-0595997A2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79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5CED9-A0AC-4653-9451-FDBB1F8DF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86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B1927-971B-4A07-B084-BC20DCF448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75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00BF1-0DBF-4354-9991-DB5857883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5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8322F-7FCE-4E29-8CA8-DF5122C490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31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1598B-BB0B-4149-A348-EA431478E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03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DBA97-78AA-4528-8B53-880C7390B6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9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23A55-5E5D-4FB6-8D9F-EEB915C34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96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1010-5561-405E-8C92-9C8AACF28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63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A7E18-8749-4ECA-AC23-AEB265C94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83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03564F-69BB-48F7-977B-726391ECD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43000" y="1727200"/>
            <a:ext cx="6858000" cy="2387600"/>
          </a:xfrm>
        </p:spPr>
        <p:txBody>
          <a:bodyPr anchor="t"/>
          <a:lstStyle/>
          <a:p>
            <a:pPr>
              <a:spcBef>
                <a:spcPct val="50000"/>
              </a:spcBef>
            </a:pPr>
            <a:r>
              <a:rPr lang="en-US" altLang="en-US" sz="4000" dirty="0">
                <a:solidFill>
                  <a:schemeClr val="tx1"/>
                </a:solidFill>
              </a:rPr>
              <a:t>CS 3186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>
                <a:solidFill>
                  <a:schemeClr val="tx1"/>
                </a:solidFill>
              </a:rPr>
              <a:t>Mathematical Preliminaries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>
                <a:solidFill>
                  <a:schemeClr val="tx1"/>
                </a:solidFill>
              </a:rPr>
              <a:t>Section 1.1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A114712-78C8-4F9F-B4DD-D7795B8E890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F8BE706-1C9F-4BA7-B196-D374B47A245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271463" y="9906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By Construction: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tx1"/>
                </a:solidFill>
              </a:rPr>
              <a:t>One way to prove a theorem is to demonstrate how to construct the object.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</a:rPr>
              <a:t>Proof by Construction</a:t>
            </a:r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B45C120-D042-4B8B-AE55-AAFFF6D8028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 title="Binary Tre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13" y="4247696"/>
            <a:ext cx="4095750" cy="2152650"/>
          </a:xfrm>
          <a:prstGeom prst="rect">
            <a:avLst/>
          </a:prstGeom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52400" y="2362200"/>
            <a:ext cx="7186613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Proof by induction:</a:t>
            </a:r>
            <a:r>
              <a:rPr lang="en-US" altLang="en-US" sz="28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1"/>
                </a:solidFill>
              </a:rPr>
              <a:t>           </a:t>
            </a:r>
            <a:r>
              <a:rPr lang="en-US" altLang="en-US" sz="2800"/>
              <a:t>let </a:t>
            </a:r>
            <a:r>
              <a:rPr lang="en-US" altLang="en-US" sz="2800">
                <a:solidFill>
                  <a:schemeClr val="tx1"/>
                </a:solidFill>
              </a:rPr>
              <a:t>L(i)</a:t>
            </a:r>
            <a:r>
              <a:rPr lang="en-US" altLang="en-US" sz="2800"/>
              <a:t> be the maximum number of 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           leaves of any subtree at height </a:t>
            </a:r>
            <a:r>
              <a:rPr lang="en-US" altLang="en-US" sz="2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0325" y="1139825"/>
            <a:ext cx="62563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Theorem:</a:t>
            </a:r>
            <a:r>
              <a:rPr lang="en-US" altLang="en-US" sz="2800">
                <a:solidFill>
                  <a:schemeClr val="tx1"/>
                </a:solidFill>
              </a:rPr>
              <a:t>  </a:t>
            </a:r>
            <a:r>
              <a:rPr lang="en-US" altLang="en-US" sz="2800"/>
              <a:t>A binary tree of height  n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                 has at most  2</a:t>
            </a:r>
            <a:r>
              <a:rPr lang="en-US" altLang="en-US" sz="2800" baseline="30000"/>
              <a:t>n</a:t>
            </a:r>
            <a:r>
              <a:rPr lang="en-US" altLang="en-US" sz="2800"/>
              <a:t>  leaves.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</a:rPr>
              <a:t>Proof by Induction - Example</a:t>
            </a:r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072DA4E-9D42-48BF-BDAB-504474119FB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1000" y="859334"/>
            <a:ext cx="834876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/>
              <a:t>We </a:t>
            </a:r>
            <a:r>
              <a:rPr lang="en-US" altLang="en-US" sz="2800" dirty="0"/>
              <a:t>want to show:</a:t>
            </a:r>
            <a:r>
              <a:rPr lang="en-US" altLang="en-US" sz="2800" dirty="0">
                <a:solidFill>
                  <a:schemeClr val="tx1"/>
                </a:solidFill>
              </a:rPr>
              <a:t>  L(i) &lt;= 2</a:t>
            </a:r>
            <a:r>
              <a:rPr lang="en-US" altLang="en-US" sz="2800" baseline="30000" dirty="0">
                <a:solidFill>
                  <a:schemeClr val="tx1"/>
                </a:solidFill>
              </a:rPr>
              <a:t>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 smtClean="0"/>
              <a:t> </a:t>
            </a:r>
            <a:r>
              <a:rPr lang="en-US" altLang="en-US" sz="2800" dirty="0"/>
              <a:t>Inductive basis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pPr lvl="3"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L(0) = 1       (the root node)</a:t>
            </a:r>
          </a:p>
          <a:p>
            <a:pPr lvl="3">
              <a:spcBef>
                <a:spcPct val="50000"/>
              </a:spcBef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/>
              <a:t>Inductive hypothesis</a:t>
            </a:r>
          </a:p>
          <a:p>
            <a:pPr lvl="3"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Let’s assume L(i) &lt;= 2</a:t>
            </a:r>
            <a:r>
              <a:rPr lang="en-US" altLang="en-US" sz="2800" baseline="30000" dirty="0">
                <a:solidFill>
                  <a:schemeClr val="tx1"/>
                </a:solidFill>
              </a:rPr>
              <a:t>i</a:t>
            </a:r>
            <a:r>
              <a:rPr lang="en-US" altLang="en-US" sz="2800" dirty="0">
                <a:solidFill>
                  <a:schemeClr val="tx1"/>
                </a:solidFill>
              </a:rPr>
              <a:t> for all i = 0, 1, …, k</a:t>
            </a:r>
          </a:p>
          <a:p>
            <a:pPr lvl="3">
              <a:spcBef>
                <a:spcPct val="50000"/>
              </a:spcBef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/>
              <a:t>Induction step</a:t>
            </a:r>
          </a:p>
          <a:p>
            <a:pPr lvl="3"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we need to show that L(k + 1) &lt;= 2</a:t>
            </a:r>
            <a:r>
              <a:rPr lang="en-US" altLang="en-US" sz="2800" baseline="30000" dirty="0">
                <a:solidFill>
                  <a:schemeClr val="tx1"/>
                </a:solidFill>
              </a:rPr>
              <a:t>k+1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Proof by Induction </a:t>
            </a:r>
            <a:r>
              <a:rPr lang="en-US" altLang="en-US" dirty="0" smtClean="0">
                <a:solidFill>
                  <a:srgbClr val="FF0000"/>
                </a:solidFill>
              </a:rPr>
              <a:t>– Example </a:t>
            </a:r>
            <a:r>
              <a:rPr lang="en-US" altLang="en-US" sz="1200" dirty="0">
                <a:solidFill>
                  <a:srgbClr val="FF0000"/>
                </a:solidFill>
              </a:rPr>
              <a:t> </a:t>
            </a:r>
            <a:r>
              <a:rPr lang="en-US" altLang="en-US" sz="1200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D263494-D06D-4F75-B56A-A9E8365403F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295400" y="5257800"/>
            <a:ext cx="635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From Inductive hypothesis:</a:t>
            </a:r>
            <a:r>
              <a:rPr lang="en-US" altLang="en-US" sz="2800" dirty="0">
                <a:solidFill>
                  <a:schemeClr val="tx1"/>
                </a:solidFill>
              </a:rPr>
              <a:t> L(k) &lt;= 2</a:t>
            </a:r>
            <a:r>
              <a:rPr lang="en-US" altLang="en-US" sz="2800" baseline="30000" dirty="0">
                <a:solidFill>
                  <a:schemeClr val="tx1"/>
                </a:solidFill>
              </a:rPr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38200" y="2209800"/>
            <a:ext cx="13260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Height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k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k</a:t>
            </a:r>
            <a:r>
              <a:rPr lang="en-US" altLang="en-US" sz="2800" dirty="0" smtClean="0">
                <a:solidFill>
                  <a:srgbClr val="FF0000"/>
                </a:solidFill>
              </a:rPr>
              <a:t>+1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 title="Binary Tr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2600"/>
            <a:ext cx="4743450" cy="3209925"/>
          </a:xfrm>
          <a:prstGeom prst="rect">
            <a:avLst/>
          </a:prstGeom>
        </p:spPr>
      </p:pic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438400" y="1008970"/>
            <a:ext cx="340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dirty="0">
                <a:solidFill>
                  <a:schemeClr val="tx1"/>
                </a:solidFill>
              </a:rPr>
              <a:t>Induction Step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Proof by Induction -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0A9CBFD-E118-4D47-8448-FC495AC5203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822325" y="5684838"/>
            <a:ext cx="754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(we add at most two nodes for every leaf of level k)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90600" y="4800600"/>
            <a:ext cx="605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L(k+1)  &lt;=  2 * L(k)  &lt;=  2 * 2</a:t>
            </a:r>
            <a:r>
              <a:rPr lang="en-US" altLang="en-US" sz="2800" baseline="30000" dirty="0">
                <a:solidFill>
                  <a:schemeClr val="tx1"/>
                </a:solidFill>
              </a:rPr>
              <a:t>k</a:t>
            </a:r>
            <a:r>
              <a:rPr lang="en-US" altLang="en-US" sz="2800" dirty="0">
                <a:solidFill>
                  <a:schemeClr val="tx1"/>
                </a:solidFill>
              </a:rPr>
              <a:t>  =  2</a:t>
            </a:r>
            <a:r>
              <a:rPr lang="en-US" altLang="en-US" sz="2800" baseline="30000" dirty="0">
                <a:solidFill>
                  <a:schemeClr val="tx1"/>
                </a:solidFill>
              </a:rPr>
              <a:t>k+1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0" y="2590800"/>
            <a:ext cx="170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1"/>
                </a:solidFill>
              </a:rPr>
              <a:t>L(k) &lt;= 2</a:t>
            </a:r>
            <a:r>
              <a:rPr lang="en-US" altLang="en-US" sz="2800" baseline="30000">
                <a:solidFill>
                  <a:schemeClr val="tx1"/>
                </a:solidFill>
              </a:rPr>
              <a:t>k</a:t>
            </a: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52400" y="2057400"/>
            <a:ext cx="1905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H</a:t>
            </a:r>
            <a:r>
              <a:rPr lang="en-US" altLang="en-US" sz="2800" dirty="0" smtClean="0">
                <a:solidFill>
                  <a:srgbClr val="FF0000"/>
                </a:solidFill>
              </a:rPr>
              <a:t>eight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K+1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 title="Binary Tr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93837"/>
            <a:ext cx="3501308" cy="2653507"/>
          </a:xfrm>
          <a:prstGeom prst="rect">
            <a:avLst/>
          </a:prstGeom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891631" y="783432"/>
            <a:ext cx="340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dirty="0">
                <a:solidFill>
                  <a:schemeClr val="tx1"/>
                </a:solidFill>
              </a:rPr>
              <a:t>Induction Step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Proof by Induction </a:t>
            </a:r>
            <a:r>
              <a:rPr lang="en-US" altLang="en-US" dirty="0" smtClean="0">
                <a:solidFill>
                  <a:srgbClr val="FF0000"/>
                </a:solidFill>
              </a:rPr>
              <a:t>– Example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12725" y="1063625"/>
            <a:ext cx="8225329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Theorem:</a:t>
            </a:r>
            <a:r>
              <a:rPr lang="en-US" altLang="en-US" sz="2800" dirty="0">
                <a:solidFill>
                  <a:schemeClr val="tx1"/>
                </a:solidFill>
              </a:rPr>
              <a:t>       </a:t>
            </a:r>
            <a:r>
              <a:rPr lang="en-US" altLang="en-US" sz="2800" dirty="0" smtClean="0">
                <a:solidFill>
                  <a:schemeClr val="tx1"/>
                </a:solidFill>
              </a:rPr>
              <a:t> 2      </a:t>
            </a:r>
            <a:r>
              <a:rPr lang="en-US" altLang="en-US" sz="2800" dirty="0">
                <a:solidFill>
                  <a:schemeClr val="tx1"/>
                </a:solidFill>
              </a:rPr>
              <a:t>is not rational</a:t>
            </a:r>
          </a:p>
          <a:p>
            <a:pPr>
              <a:spcBef>
                <a:spcPct val="50000"/>
              </a:spcBef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Proof:</a:t>
            </a:r>
          </a:p>
          <a:p>
            <a:pPr lvl="2">
              <a:spcBef>
                <a:spcPct val="50000"/>
              </a:spcBef>
            </a:pPr>
            <a:r>
              <a:rPr lang="en-US" altLang="en-US" sz="2800" dirty="0"/>
              <a:t>Assume by contradiction that it is rational</a:t>
            </a:r>
          </a:p>
          <a:p>
            <a:pPr lvl="2"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           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sz="2800" dirty="0" smtClean="0"/>
              <a:t>2</a:t>
            </a:r>
            <a:r>
              <a:rPr lang="en-US" altLang="en-US" sz="2800" dirty="0" smtClean="0">
                <a:solidFill>
                  <a:schemeClr val="tx1"/>
                </a:solidFill>
              </a:rPr>
              <a:t>    </a:t>
            </a:r>
            <a:r>
              <a:rPr lang="en-US" altLang="en-US" sz="2800" dirty="0">
                <a:solidFill>
                  <a:schemeClr val="tx1"/>
                </a:solidFill>
              </a:rPr>
              <a:t>=  n/m</a:t>
            </a:r>
          </a:p>
          <a:p>
            <a:pPr lvl="2"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       n and m have no common factors</a:t>
            </a:r>
          </a:p>
          <a:p>
            <a:pPr lvl="2">
              <a:spcBef>
                <a:spcPct val="50000"/>
              </a:spcBef>
            </a:pPr>
            <a:endParaRPr lang="en-US" altLang="en-US" sz="2800" dirty="0">
              <a:solidFill>
                <a:schemeClr val="tx1"/>
              </a:solidFill>
            </a:endParaRPr>
          </a:p>
          <a:p>
            <a:pPr lvl="2">
              <a:spcBef>
                <a:spcPct val="50000"/>
              </a:spcBef>
            </a:pPr>
            <a:r>
              <a:rPr lang="en-US" altLang="en-US" sz="2800" dirty="0"/>
              <a:t>We will show that this is impossible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</a:rPr>
              <a:t>Example: Proof by Contradiction</a:t>
            </a:r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1843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E2EDF22-FF65-41ED-A882-23E4DE40B42D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0854" y="1063625"/>
            <a:ext cx="48474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B10ED96-3B40-4682-9E55-4AC95335C89F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65125" y="3352800"/>
            <a:ext cx="800100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2 m</a:t>
            </a:r>
            <a:r>
              <a:rPr lang="en-US" altLang="en-US" sz="2800" baseline="30000" dirty="0">
                <a:solidFill>
                  <a:schemeClr val="tx1"/>
                </a:solidFill>
              </a:rPr>
              <a:t>2</a:t>
            </a:r>
            <a:r>
              <a:rPr lang="en-US" altLang="en-US" sz="2800" dirty="0">
                <a:solidFill>
                  <a:schemeClr val="tx1"/>
                </a:solidFill>
              </a:rPr>
              <a:t> = </a:t>
            </a:r>
            <a:r>
              <a:rPr lang="en-US" altLang="en-US" sz="2800" dirty="0" smtClean="0">
                <a:solidFill>
                  <a:schemeClr val="tx1"/>
                </a:solidFill>
              </a:rPr>
              <a:t>4k</a:t>
            </a:r>
            <a:r>
              <a:rPr lang="en-US" altLang="en-US" sz="2800" baseline="30000" dirty="0" smtClean="0">
                <a:solidFill>
                  <a:schemeClr val="tx1"/>
                </a:solidFill>
              </a:rPr>
              <a:t>2 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   </a:t>
            </a:r>
            <a:r>
              <a:rPr lang="en-US" altLang="en-US" sz="2800" dirty="0">
                <a:solidFill>
                  <a:schemeClr val="tx1"/>
                </a:solidFill>
              </a:rPr>
              <a:t>m</a:t>
            </a:r>
            <a:r>
              <a:rPr lang="en-US" altLang="en-US" sz="2800" baseline="30000" dirty="0">
                <a:solidFill>
                  <a:schemeClr val="tx1"/>
                </a:solidFill>
              </a:rPr>
              <a:t>2</a:t>
            </a:r>
            <a:r>
              <a:rPr lang="en-US" altLang="en-US" sz="2800" dirty="0">
                <a:solidFill>
                  <a:schemeClr val="tx1"/>
                </a:solidFill>
              </a:rPr>
              <a:t> = </a:t>
            </a:r>
            <a:r>
              <a:rPr lang="en-US" altLang="en-US" sz="2800" dirty="0" smtClean="0">
                <a:solidFill>
                  <a:schemeClr val="tx1"/>
                </a:solidFill>
              </a:rPr>
              <a:t>2k</a:t>
            </a:r>
            <a:r>
              <a:rPr lang="en-US" altLang="en-US" sz="2800" baseline="30000" dirty="0" smtClean="0">
                <a:solidFill>
                  <a:schemeClr val="tx1"/>
                </a:solidFill>
              </a:rPr>
              <a:t>2 </a:t>
            </a: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800" baseline="30000" dirty="0" smtClean="0">
                <a:solidFill>
                  <a:schemeClr val="tx1"/>
                </a:solidFill>
              </a:rPr>
              <a:t>    </a:t>
            </a:r>
            <a:r>
              <a:rPr lang="en-US" altLang="en-US" sz="2800" dirty="0">
                <a:solidFill>
                  <a:schemeClr val="tx1"/>
                </a:solidFill>
              </a:rPr>
              <a:t>m is </a:t>
            </a:r>
            <a:r>
              <a:rPr lang="en-US" altLang="en-US" sz="2800" dirty="0" smtClean="0">
                <a:solidFill>
                  <a:schemeClr val="tx1"/>
                </a:solidFill>
              </a:rPr>
              <a:t>even 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                              </a:t>
            </a:r>
            <a:r>
              <a:rPr lang="en-US" altLang="en-US" sz="2800" dirty="0" smtClean="0">
                <a:solidFill>
                  <a:schemeClr val="tx1"/>
                </a:solidFill>
              </a:rPr>
              <a:t>m </a:t>
            </a:r>
            <a:r>
              <a:rPr lang="en-US" altLang="en-US" sz="2800" dirty="0">
                <a:solidFill>
                  <a:schemeClr val="tx1"/>
                </a:solidFill>
              </a:rPr>
              <a:t>= 2 </a:t>
            </a:r>
            <a:r>
              <a:rPr lang="en-US" altLang="en-US" sz="2800" dirty="0" smtClean="0">
                <a:solidFill>
                  <a:schemeClr val="tx1"/>
                </a:solidFill>
              </a:rPr>
              <a:t>p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Thus, m and n have common factor 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          </a:t>
            </a:r>
            <a:r>
              <a:rPr lang="en-US" altLang="en-US" sz="3600" b="1" dirty="0">
                <a:solidFill>
                  <a:srgbClr val="FF0000"/>
                </a:solidFill>
              </a:rPr>
              <a:t>Contradiction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!</a:t>
            </a: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endParaRPr lang="en-US" altLang="en-US" sz="2800" baseline="30000" dirty="0">
              <a:solidFill>
                <a:schemeClr val="tx1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65125" y="1901825"/>
            <a:ext cx="7331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Therefore,  n</a:t>
            </a:r>
            <a:r>
              <a:rPr lang="en-US" altLang="en-US" sz="2800" baseline="30000" dirty="0">
                <a:solidFill>
                  <a:schemeClr val="tx1"/>
                </a:solidFill>
              </a:rPr>
              <a:t>2</a:t>
            </a:r>
            <a:r>
              <a:rPr lang="en-US" altLang="en-US" sz="2800" dirty="0">
                <a:solidFill>
                  <a:schemeClr val="tx1"/>
                </a:solidFill>
              </a:rPr>
              <a:t>  is </a:t>
            </a:r>
            <a:r>
              <a:rPr lang="en-US" altLang="en-US" sz="2800" dirty="0">
                <a:solidFill>
                  <a:schemeClr val="tx1"/>
                </a:solidFill>
              </a:rPr>
              <a:t>even  </a:t>
            </a: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   </a:t>
            </a:r>
            <a:r>
              <a:rPr lang="en-US" altLang="en-US" sz="2800" dirty="0">
                <a:solidFill>
                  <a:schemeClr val="tx1"/>
                </a:solidFill>
              </a:rPr>
              <a:t>n is even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chemeClr val="tx1"/>
                </a:solidFill>
              </a:rPr>
              <a:t>                                     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800" dirty="0" smtClean="0">
                <a:solidFill>
                  <a:schemeClr val="tx1"/>
                </a:solidFill>
              </a:rPr>
              <a:t>n </a:t>
            </a:r>
            <a:r>
              <a:rPr lang="en-US" altLang="en-US" sz="2800" dirty="0">
                <a:solidFill>
                  <a:schemeClr val="tx1"/>
                </a:solidFill>
              </a:rPr>
              <a:t>= 2 </a:t>
            </a:r>
            <a:r>
              <a:rPr lang="en-US" altLang="en-US" sz="2800" dirty="0" smtClean="0">
                <a:solidFill>
                  <a:schemeClr val="tx1"/>
                </a:solidFill>
              </a:rPr>
              <a:t>k 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53694" y="852888"/>
            <a:ext cx="58625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           = n/m    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800" dirty="0" smtClean="0">
                <a:solidFill>
                  <a:schemeClr val="tx1"/>
                </a:solidFill>
              </a:rPr>
              <a:t>           </a:t>
            </a:r>
            <a:r>
              <a:rPr lang="en-US" altLang="en-US" sz="2800" dirty="0">
                <a:solidFill>
                  <a:schemeClr val="tx1"/>
                </a:solidFill>
              </a:rPr>
              <a:t>2 m</a:t>
            </a:r>
            <a:r>
              <a:rPr lang="en-US" altLang="en-US" sz="2800" baseline="30000" dirty="0">
                <a:solidFill>
                  <a:schemeClr val="tx1"/>
                </a:solidFill>
              </a:rPr>
              <a:t>2</a:t>
            </a:r>
            <a:r>
              <a:rPr lang="en-US" altLang="en-US" sz="2800" dirty="0">
                <a:solidFill>
                  <a:schemeClr val="tx1"/>
                </a:solidFill>
              </a:rPr>
              <a:t> = n</a:t>
            </a:r>
            <a:r>
              <a:rPr lang="en-US" altLang="en-US" sz="2800" baseline="30000" dirty="0">
                <a:solidFill>
                  <a:schemeClr val="tx1"/>
                </a:solidFill>
              </a:rPr>
              <a:t>2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0195" y="863025"/>
            <a:ext cx="660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1307"/>
            <a:ext cx="8839200" cy="609600"/>
          </a:xfrm>
        </p:spPr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</a:rPr>
              <a:t>Example: Proof by Contradiction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51E7923-1339-437C-9F7F-F7195CA7388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Title 3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848600" cy="3962400"/>
          </a:xfrm>
        </p:spPr>
        <p:txBody>
          <a:bodyPr anchor="t"/>
          <a:lstStyle/>
          <a:p>
            <a:pPr algn="l"/>
            <a:r>
              <a:rPr lang="en-US" altLang="en-US" sz="2400" dirty="0" smtClean="0"/>
              <a:t>I) Prove by Mathematical Induction: #36, #37, #38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II) Prove by Contradiction: #40, #41, #42, #</a:t>
            </a:r>
            <a:r>
              <a:rPr lang="en-US" altLang="en-US" sz="2400" dirty="0"/>
              <a:t>43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III) Use counter example to show that:</a:t>
            </a:r>
            <a:br>
              <a:rPr lang="en-US" altLang="en-US" sz="2400" dirty="0"/>
            </a:br>
            <a:r>
              <a:rPr lang="en-US" altLang="en-US" sz="2400" dirty="0"/>
              <a:t> (i) for all positive integer n, 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− n + 3 is prime.</a:t>
            </a:r>
            <a:br>
              <a:rPr lang="en-US" altLang="en-US" sz="2400" dirty="0"/>
            </a:br>
            <a:r>
              <a:rPr lang="en-US" altLang="en-US" sz="2400" dirty="0"/>
              <a:t>(ii) for all positive integer n, 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− n + 41 is prime.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(IV) Name all the proof techniques. Describe the procedure for any one of them </a:t>
            </a:r>
            <a:r>
              <a:rPr lang="en-US" altLang="en-US" sz="2400" dirty="0" smtClean="0"/>
              <a:t>clearly with any other example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Homework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0150"/>
            <a:ext cx="8839200" cy="5486400"/>
          </a:xfrm>
        </p:spPr>
        <p:txBody>
          <a:bodyPr/>
          <a:lstStyle/>
          <a:p>
            <a:r>
              <a:rPr lang="en-US" altLang="en-US" dirty="0"/>
              <a:t>A set is a collection of </a:t>
            </a:r>
            <a:r>
              <a:rPr lang="en-US" altLang="en-US" dirty="0" smtClean="0"/>
              <a:t>elements</a:t>
            </a:r>
          </a:p>
          <a:p>
            <a:endParaRPr lang="en-US" dirty="0"/>
          </a:p>
          <a:p>
            <a:r>
              <a:rPr lang="en-US" altLang="en-US" dirty="0" smtClean="0">
                <a:solidFill>
                  <a:schemeClr val="tx1"/>
                </a:solidFill>
              </a:rPr>
              <a:t>     A </a:t>
            </a:r>
            <a:r>
              <a:rPr lang="en-US" altLang="en-US" dirty="0">
                <a:solidFill>
                  <a:schemeClr val="tx1"/>
                </a:solidFill>
              </a:rPr>
              <a:t>= {1,2,3</a:t>
            </a:r>
            <a:r>
              <a:rPr lang="en-US" alt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     B</a:t>
            </a:r>
            <a:r>
              <a:rPr lang="en-US" altLang="en-US" dirty="0">
                <a:solidFill>
                  <a:schemeClr val="tx1"/>
                </a:solidFill>
              </a:rPr>
              <a:t>=  {train, bus, bicycle, airplane</a:t>
            </a:r>
            <a:r>
              <a:rPr lang="en-US" alt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We write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     1 </a:t>
            </a:r>
            <a:r>
              <a:rPr lang="en-US" dirty="0"/>
              <a:t>∈ </a:t>
            </a:r>
            <a:r>
              <a:rPr lang="en-US" altLang="en-US" dirty="0">
                <a:solidFill>
                  <a:schemeClr val="tx1"/>
                </a:solidFill>
              </a:rPr>
              <a:t>A     </a:t>
            </a:r>
            <a:r>
              <a:rPr lang="en-US" altLang="en-US" dirty="0"/>
              <a:t>1 belongs to A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    ship </a:t>
            </a:r>
            <a:r>
              <a:rPr lang="en-US" dirty="0"/>
              <a:t>∉ </a:t>
            </a:r>
            <a:r>
              <a:rPr lang="en-US" altLang="en-US" dirty="0">
                <a:solidFill>
                  <a:schemeClr val="tx1"/>
                </a:solidFill>
              </a:rPr>
              <a:t>B    </a:t>
            </a:r>
            <a:r>
              <a:rPr lang="en-US" altLang="en-US" dirty="0"/>
              <a:t>ship does not belong to B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13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641CC1D-8838-426C-889D-874E04F498C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5057" y="984129"/>
            <a:ext cx="840377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spcBef>
                <a:spcPct val="0"/>
              </a:spcBef>
            </a:pPr>
            <a:r>
              <a:rPr lang="en-US" altLang="en-US" sz="3200" dirty="0" smtClean="0"/>
              <a:t>C </a:t>
            </a:r>
            <a:r>
              <a:rPr lang="en-US" altLang="en-US" sz="3200" dirty="0"/>
              <a:t>= { a, b, c, d, e, f, g, h, i, j, k }</a:t>
            </a:r>
          </a:p>
          <a:p>
            <a:pPr lvl="1">
              <a:spcBef>
                <a:spcPct val="0"/>
              </a:spcBef>
            </a:pPr>
            <a:endParaRPr lang="en-US" altLang="en-US" sz="3200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3200" dirty="0"/>
              <a:t>C = { a, b, …, k </a:t>
            </a:r>
            <a:r>
              <a:rPr lang="en-US" altLang="en-US" sz="3200" dirty="0" smtClean="0"/>
              <a:t>}               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finite </a:t>
            </a:r>
            <a:r>
              <a:rPr lang="en-US" altLang="en-US" sz="3200" i="1" dirty="0">
                <a:solidFill>
                  <a:schemeClr val="tx1"/>
                </a:solidFill>
              </a:rPr>
              <a:t>set</a:t>
            </a:r>
          </a:p>
          <a:p>
            <a:pPr lvl="1">
              <a:spcBef>
                <a:spcPct val="0"/>
              </a:spcBef>
            </a:pPr>
            <a:endParaRPr lang="en-US" altLang="en-US" sz="3200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S = { 2, 4, 6, … </a:t>
            </a:r>
            <a:r>
              <a:rPr lang="en-US" altLang="en-US" sz="3200" dirty="0" smtClean="0">
                <a:solidFill>
                  <a:srgbClr val="FF0000"/>
                </a:solidFill>
              </a:rPr>
              <a:t>}              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infinite </a:t>
            </a:r>
            <a:r>
              <a:rPr lang="en-US" altLang="en-US" sz="3200" i="1" dirty="0">
                <a:solidFill>
                  <a:schemeClr val="tx1"/>
                </a:solidFill>
              </a:rPr>
              <a:t>set</a:t>
            </a:r>
          </a:p>
          <a:p>
            <a:pPr lvl="1">
              <a:spcBef>
                <a:spcPct val="0"/>
              </a:spcBef>
            </a:pPr>
            <a:endParaRPr lang="en-US" altLang="en-US" sz="3200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S = { j | j &gt; 0, and j = 2k for some k&gt;0 }</a:t>
            </a:r>
          </a:p>
          <a:p>
            <a:pPr lvl="1">
              <a:spcBef>
                <a:spcPct val="0"/>
              </a:spcBef>
            </a:pPr>
            <a:endParaRPr lang="en-US" altLang="en-US" sz="3200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chemeClr val="tx1"/>
                </a:solidFill>
              </a:rPr>
              <a:t>        </a:t>
            </a:r>
            <a:r>
              <a:rPr lang="en-US" altLang="en-US" sz="3200" i="1" dirty="0">
                <a:solidFill>
                  <a:schemeClr val="tx1"/>
                </a:solidFill>
              </a:rPr>
              <a:t>such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that</a:t>
            </a:r>
            <a:r>
              <a:rPr lang="en-US" altLang="en-US" sz="3200" dirty="0" smtClean="0">
                <a:solidFill>
                  <a:schemeClr val="tx1"/>
                </a:solidFill>
              </a:rPr>
              <a:t>          </a:t>
            </a:r>
            <a:r>
              <a:rPr lang="en-US" altLang="en-US" sz="3200" dirty="0">
                <a:solidFill>
                  <a:schemeClr val="tx1"/>
                </a:solidFill>
              </a:rPr>
              <a:t>i.e., S={2,4,6,…}</a:t>
            </a:r>
          </a:p>
          <a:p>
            <a:pPr lvl="1">
              <a:spcBef>
                <a:spcPct val="0"/>
              </a:spcBef>
            </a:pPr>
            <a:endParaRPr lang="en-US" altLang="en-US" sz="3200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S = { j | j is nonnegative and even </a:t>
            </a:r>
            <a:r>
              <a:rPr lang="en-US" altLang="en-US" sz="3200" dirty="0" smtClean="0">
                <a:solidFill>
                  <a:srgbClr val="FF0000"/>
                </a:solidFill>
              </a:rPr>
              <a:t>}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6153" name="Line 3" title="Arrow"/>
          <p:cNvSpPr>
            <a:spLocks noChangeShapeType="1"/>
          </p:cNvSpPr>
          <p:nvPr/>
        </p:nvSpPr>
        <p:spPr bwMode="auto">
          <a:xfrm flipH="1" flipV="1">
            <a:off x="2057400" y="4495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7" name="Line 3" title="Arrow"/>
          <p:cNvSpPr>
            <a:spLocks noChangeShapeType="1"/>
          </p:cNvSpPr>
          <p:nvPr/>
        </p:nvSpPr>
        <p:spPr bwMode="auto">
          <a:xfrm>
            <a:off x="4038600" y="2286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149" name="Line 5" title="Arrow"/>
          <p:cNvSpPr>
            <a:spLocks noChangeShapeType="1"/>
          </p:cNvSpPr>
          <p:nvPr/>
        </p:nvSpPr>
        <p:spPr bwMode="auto">
          <a:xfrm flipV="1">
            <a:off x="4038600" y="3276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Set Representation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615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ECE8E8D-238E-4BA7-B4C0-A2EED843FBC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Set Cardinality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For finite </a:t>
            </a:r>
            <a:r>
              <a:rPr lang="en-US" altLang="en-US" dirty="0" smtClean="0">
                <a:solidFill>
                  <a:schemeClr val="tx1"/>
                </a:solidFill>
              </a:rPr>
              <a:t>sets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A = { 2, 5, 7 }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|A| = </a:t>
            </a:r>
            <a:r>
              <a:rPr lang="en-US" altLang="en-US" dirty="0" smtClean="0">
                <a:solidFill>
                  <a:schemeClr val="tx1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/>
              <a:t>(set </a:t>
            </a:r>
            <a:r>
              <a:rPr lang="en-US" altLang="en-US" dirty="0"/>
              <a:t>size)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17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695F68D-AB32-483C-A70C-3C9E8598CDE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1" title="Venn Diagram depicting Rational Numb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52800"/>
            <a:ext cx="40957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As is often the case in mathematics, a picture helps clarify a concept. For sets, we use a type of picture called a Venn diagram. It represents sets as regions enclosed by circular lines. For example:  </a:t>
            </a:r>
          </a:p>
          <a:p>
            <a:endParaRPr lang="en-US" dirty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B250035-6062-4337-8558-A29D327FF08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Venn Diagram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709AE2F-6EDD-462B-A47B-0B2431AAD06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03325" y="1749425"/>
            <a:ext cx="472281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Proof by induction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Proof by contradiction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Proof by counter example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Proof by construction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</a:rPr>
              <a:t>PROOF TECHNIQUES</a:t>
            </a:r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B9F8C34-AF9B-4F2E-A70D-888CCDA3E0A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88392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400" dirty="0"/>
              <a:t>Prove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aseline="-25000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P</a:t>
            </a:r>
            <a:r>
              <a:rPr lang="en-US" altLang="en-US" sz="2400" baseline="-25000" dirty="0">
                <a:solidFill>
                  <a:schemeClr val="tx1"/>
                </a:solidFill>
              </a:rPr>
              <a:t>1</a:t>
            </a:r>
            <a:r>
              <a:rPr lang="en-US" altLang="en-US" sz="2400" dirty="0">
                <a:solidFill>
                  <a:schemeClr val="tx1"/>
                </a:solidFill>
              </a:rPr>
              <a:t>, P</a:t>
            </a:r>
            <a:r>
              <a:rPr lang="en-US" altLang="en-US" sz="2400" baseline="-25000" dirty="0">
                <a:solidFill>
                  <a:schemeClr val="tx1"/>
                </a:solidFill>
              </a:rPr>
              <a:t>2</a:t>
            </a:r>
            <a:r>
              <a:rPr lang="en-US" altLang="en-US" sz="2400" dirty="0">
                <a:solidFill>
                  <a:schemeClr val="tx1"/>
                </a:solidFill>
              </a:rPr>
              <a:t>, P</a:t>
            </a:r>
            <a:r>
              <a:rPr lang="en-US" altLang="en-US" sz="2400" baseline="-25000" dirty="0">
                <a:solidFill>
                  <a:schemeClr val="tx1"/>
                </a:solidFill>
              </a:rPr>
              <a:t>3</a:t>
            </a:r>
            <a:r>
              <a:rPr lang="en-US" altLang="en-US" sz="2400" dirty="0">
                <a:solidFill>
                  <a:schemeClr val="tx1"/>
                </a:solidFill>
              </a:rPr>
              <a:t>, … </a:t>
            </a:r>
            <a:r>
              <a:rPr lang="en-US" altLang="en-US" sz="2400" dirty="0" err="1">
                <a:solidFill>
                  <a:schemeClr val="tx1"/>
                </a:solidFill>
              </a:rPr>
              <a:t>P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sz="2400" baseline="-25000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is true for all natural numbers n = 1,2,…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 smtClean="0"/>
              <a:t>Base </a:t>
            </a:r>
            <a:r>
              <a:rPr lang="en-US" altLang="en-US" sz="2400" dirty="0" smtClean="0"/>
              <a:t>step (basis) – the first step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 Prove that P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 </a:t>
            </a:r>
            <a:r>
              <a:rPr lang="en-US" altLang="en-US" dirty="0" smtClean="0">
                <a:solidFill>
                  <a:schemeClr val="tx1"/>
                </a:solidFill>
              </a:rPr>
              <a:t>is true</a:t>
            </a:r>
          </a:p>
          <a:p>
            <a:pPr lvl="2" indent="-914400">
              <a:spcBef>
                <a:spcPct val="50000"/>
              </a:spcBef>
              <a:defRPr/>
            </a:pPr>
            <a:r>
              <a:rPr lang="en-US" altLang="en-US" dirty="0" smtClean="0"/>
              <a:t>Induction step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 Assume </a:t>
            </a:r>
            <a:r>
              <a:rPr lang="en-US" altLang="en-US" dirty="0" err="1" smtClean="0">
                <a:solidFill>
                  <a:schemeClr val="tx1"/>
                </a:solidFill>
              </a:rPr>
              <a:t>P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</a:rPr>
              <a:t> is true for all values 1 up to k </a:t>
            </a:r>
          </a:p>
          <a:p>
            <a:pPr marL="1484312" lvl="4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i.e.,  P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400" dirty="0" smtClean="0">
                <a:solidFill>
                  <a:schemeClr val="tx1"/>
                </a:solidFill>
              </a:rPr>
              <a:t>, P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400" dirty="0" smtClean="0">
                <a:solidFill>
                  <a:schemeClr val="tx1"/>
                </a:solidFill>
              </a:rPr>
              <a:t>, …,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</a:rPr>
              <a:t>  are true</a:t>
            </a:r>
          </a:p>
          <a:p>
            <a:pPr marL="1484312" lvl="4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Prove that P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k+1 </a:t>
            </a:r>
            <a:r>
              <a:rPr lang="en-US" altLang="en-US" sz="2400" dirty="0" smtClean="0">
                <a:solidFill>
                  <a:schemeClr val="tx1"/>
                </a:solidFill>
              </a:rPr>
              <a:t>is true.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 smtClean="0"/>
              <a:t>We can Conclude that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        Every 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</a:rPr>
              <a:t>  is true for all k =1, 2,…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 smtClean="0">
                <a:solidFill>
                  <a:srgbClr val="009900"/>
                </a:solidFill>
              </a:rPr>
              <a:t>Reason: Since P</a:t>
            </a:r>
            <a:r>
              <a:rPr lang="en-US" altLang="en-US" sz="2400" baseline="-25000" dirty="0" smtClean="0">
                <a:solidFill>
                  <a:srgbClr val="009900"/>
                </a:solidFill>
              </a:rPr>
              <a:t>1</a:t>
            </a:r>
            <a:r>
              <a:rPr lang="en-US" altLang="en-US" sz="2400" dirty="0" smtClean="0">
                <a:solidFill>
                  <a:srgbClr val="009900"/>
                </a:solidFill>
              </a:rPr>
              <a:t> is true (basis step),  P</a:t>
            </a:r>
            <a:r>
              <a:rPr lang="en-US" altLang="en-US" sz="2400" baseline="-25000" dirty="0" smtClean="0">
                <a:solidFill>
                  <a:srgbClr val="009900"/>
                </a:solidFill>
              </a:rPr>
              <a:t>2</a:t>
            </a:r>
            <a:r>
              <a:rPr lang="en-US" altLang="en-US" sz="2400" dirty="0" smtClean="0">
                <a:solidFill>
                  <a:srgbClr val="009900"/>
                </a:solidFill>
              </a:rPr>
              <a:t> is true (induction step). Since  P</a:t>
            </a:r>
            <a:r>
              <a:rPr lang="en-US" altLang="en-US" sz="2400" baseline="-25000" dirty="0" smtClean="0">
                <a:solidFill>
                  <a:srgbClr val="009900"/>
                </a:solidFill>
              </a:rPr>
              <a:t>2</a:t>
            </a:r>
            <a:r>
              <a:rPr lang="en-US" altLang="en-US" sz="2400" dirty="0" smtClean="0">
                <a:solidFill>
                  <a:srgbClr val="009900"/>
                </a:solidFill>
              </a:rPr>
              <a:t> is true,  P</a:t>
            </a:r>
            <a:r>
              <a:rPr lang="en-US" altLang="en-US" sz="2400" baseline="-25000" dirty="0" smtClean="0">
                <a:solidFill>
                  <a:srgbClr val="009900"/>
                </a:solidFill>
              </a:rPr>
              <a:t>3</a:t>
            </a:r>
            <a:r>
              <a:rPr lang="en-US" altLang="en-US" sz="2400" dirty="0" smtClean="0">
                <a:solidFill>
                  <a:srgbClr val="009900"/>
                </a:solidFill>
              </a:rPr>
              <a:t> is true (induction step) and so 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</a:rPr>
              <a:t>Proof by Induction</a:t>
            </a:r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D56D6F9-ED26-47B0-8860-2D9A44D1067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93725" y="1292225"/>
            <a:ext cx="809625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We want to prove that a statement P is true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we assume that P is false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then we arrive at an incorrect conclusion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/>
              <a:t>therefore, statement P must be true</a:t>
            </a:r>
            <a:r>
              <a:rPr lang="en-US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spcBef>
                <a:spcPct val="50000"/>
              </a:spcBef>
              <a:buFontTx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</a:rPr>
              <a:t>Proof by Contradiction</a:t>
            </a:r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5383882-79CF-4B87-B0B9-28F764D84B7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271463" y="9906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Note: There is no such thing called a </a:t>
            </a:r>
            <a:br>
              <a:rPr lang="en-US" altLang="en-US" sz="2400" dirty="0">
                <a:solidFill>
                  <a:srgbClr val="C00000"/>
                </a:solidFill>
              </a:rPr>
            </a:br>
            <a:r>
              <a:rPr lang="en-US" altLang="en-US" sz="2400" dirty="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So when asked to prove a claim, an example that satisfied that claim is </a:t>
            </a:r>
            <a:r>
              <a:rPr lang="en-US" altLang="en-US" sz="2400" i="1" dirty="0">
                <a:solidFill>
                  <a:schemeClr val="tx1"/>
                </a:solidFill>
              </a:rPr>
              <a:t>not</a:t>
            </a:r>
            <a:r>
              <a:rPr lang="en-US" altLang="en-US" sz="2400" dirty="0">
                <a:solidFill>
                  <a:schemeClr val="tx1"/>
                </a:solidFill>
              </a:rPr>
              <a:t> a proof.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This is because it may not be true all the time.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>
                <a:solidFill>
                  <a:srgbClr val="FF0000"/>
                </a:solidFill>
              </a:rPr>
              <a:t>Proof by Counter-Example</a:t>
            </a:r>
            <a:r>
              <a:rPr lang="en-US" altLang="en-US" sz="3200" dirty="0">
                <a:solidFill>
                  <a:srgbClr val="FF0000"/>
                </a:solidFill>
              </a:rPr>
              <a:t/>
            </a:r>
            <a:br>
              <a:rPr lang="en-US" altLang="en-US" sz="3200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10207</TotalTime>
  <Words>711</Words>
  <Application>Microsoft Office PowerPoint</Application>
  <PresentationFormat>On-screen Show (4:3)</PresentationFormat>
  <Paragraphs>132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Symbol</vt:lpstr>
      <vt:lpstr>Times New Roman</vt:lpstr>
      <vt:lpstr>class</vt:lpstr>
      <vt:lpstr>CS 3186 Mathematical Preliminaries Section 1.1 </vt:lpstr>
      <vt:lpstr>Sets</vt:lpstr>
      <vt:lpstr>Set Representation </vt:lpstr>
      <vt:lpstr>Set Cardinality </vt:lpstr>
      <vt:lpstr>Venn Diagram </vt:lpstr>
      <vt:lpstr>PROOF TECHNIQUES </vt:lpstr>
      <vt:lpstr>Proof by Induction </vt:lpstr>
      <vt:lpstr>Proof by Contradiction </vt:lpstr>
      <vt:lpstr>Proof by Counter-Example </vt:lpstr>
      <vt:lpstr>Proof by Construction </vt:lpstr>
      <vt:lpstr>Proof by Induction - Example </vt:lpstr>
      <vt:lpstr>Proof by Induction – Example   </vt:lpstr>
      <vt:lpstr>Proof by Induction - Example</vt:lpstr>
      <vt:lpstr>Proof by Induction – Example </vt:lpstr>
      <vt:lpstr>Example: Proof by Contradiction </vt:lpstr>
      <vt:lpstr>Example: Proof by Contradiction</vt:lpstr>
      <vt:lpstr>I) Prove by Mathematical Induction: #36, #37, #38  II) Prove by Contradiction: #40, #41, #42, #43  III) Use counter example to show that:  (i) for all positive integer n, n2 − n + 3 is prime. (ii) for all positive integer n, n2 − n + 41 is prime.  (IV) Name all the proof techniques. Describe the procedure for any one of them clearly with any other example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Pamula, Raj</cp:lastModifiedBy>
  <cp:revision>354</cp:revision>
  <dcterms:created xsi:type="dcterms:W3CDTF">2000-08-31T01:12:33Z</dcterms:created>
  <dcterms:modified xsi:type="dcterms:W3CDTF">2020-11-10T21:54:13Z</dcterms:modified>
</cp:coreProperties>
</file>