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373" r:id="rId2"/>
    <p:sldId id="374" r:id="rId3"/>
    <p:sldId id="375" r:id="rId4"/>
    <p:sldId id="376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388" r:id="rId17"/>
    <p:sldId id="389" r:id="rId18"/>
    <p:sldId id="390" r:id="rId19"/>
    <p:sldId id="391" r:id="rId20"/>
    <p:sldId id="392" r:id="rId21"/>
    <p:sldId id="393" r:id="rId22"/>
    <p:sldId id="394" r:id="rId23"/>
    <p:sldId id="395" r:id="rId24"/>
    <p:sldId id="396" r:id="rId25"/>
    <p:sldId id="397" r:id="rId26"/>
    <p:sldId id="398" r:id="rId27"/>
    <p:sldId id="399" r:id="rId28"/>
    <p:sldId id="400" r:id="rId29"/>
    <p:sldId id="336" r:id="rId30"/>
    <p:sldId id="337" r:id="rId31"/>
    <p:sldId id="347" r:id="rId32"/>
    <p:sldId id="342" r:id="rId33"/>
    <p:sldId id="348" r:id="rId34"/>
    <p:sldId id="363" r:id="rId35"/>
    <p:sldId id="361" r:id="rId36"/>
    <p:sldId id="360" r:id="rId37"/>
    <p:sldId id="343" r:id="rId38"/>
    <p:sldId id="344" r:id="rId39"/>
    <p:sldId id="345" r:id="rId40"/>
    <p:sldId id="349" r:id="rId41"/>
    <p:sldId id="350" r:id="rId42"/>
    <p:sldId id="353" r:id="rId43"/>
    <p:sldId id="357" r:id="rId44"/>
    <p:sldId id="346" r:id="rId45"/>
    <p:sldId id="355" r:id="rId46"/>
    <p:sldId id="356" r:id="rId47"/>
    <p:sldId id="358" r:id="rId48"/>
    <p:sldId id="359" r:id="rId49"/>
    <p:sldId id="364" r:id="rId50"/>
    <p:sldId id="369" r:id="rId51"/>
    <p:sldId id="313" r:id="rId52"/>
    <p:sldId id="278" r:id="rId53"/>
    <p:sldId id="366" r:id="rId54"/>
    <p:sldId id="370" r:id="rId55"/>
    <p:sldId id="279" r:id="rId56"/>
    <p:sldId id="371" r:id="rId57"/>
    <p:sldId id="367" r:id="rId58"/>
    <p:sldId id="372" r:id="rId59"/>
    <p:sldId id="368" r:id="rId6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29" autoAdjust="0"/>
    <p:restoredTop sz="76309" autoAdjust="0"/>
  </p:normalViewPr>
  <p:slideViewPr>
    <p:cSldViewPr>
      <p:cViewPr varScale="1">
        <p:scale>
          <a:sx n="37" d="100"/>
          <a:sy n="37" d="100"/>
        </p:scale>
        <p:origin x="356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1A6E112-FFA9-4F76-BF71-117A640D16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D9AAD07-C7A9-478D-839D-E4F468233D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F83224F8-C117-472F-9AC6-4A5C505EF0F8}" type="slidenum">
              <a:rPr lang="en-US" altLang="en-US" sz="120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49</a:t>
            </a:fld>
            <a:endParaRPr lang="en-US" altLang="en-US" sz="12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286BD7DA-879B-42EF-BB4F-35C593D3C260}" type="slidenum">
              <a:rPr lang="en-US" altLang="en-US" sz="120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50</a:t>
            </a:fld>
            <a:endParaRPr lang="en-US" altLang="en-US" sz="12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2DE484FC-8C2D-4944-824F-F193A7A038B0}" type="slidenum">
              <a:rPr lang="en-US" altLang="en-US" sz="120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52</a:t>
            </a:fld>
            <a:endParaRPr lang="en-US" altLang="en-US" sz="12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DE94F309-14C6-4B4B-891D-2ED99FFE201C}" type="slidenum">
              <a:rPr lang="en-US" altLang="en-US" sz="120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56</a:t>
            </a:fld>
            <a:endParaRPr lang="en-US" altLang="en-US" sz="12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9AAD07-C7A9-478D-839D-E4F468233D96}" type="slidenum">
              <a:rPr lang="en-US" altLang="en-US" smtClean="0"/>
              <a:pPr>
                <a:defRPr/>
              </a:pPr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6544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977202D3-A476-40B6-B25E-E4A6D67EB6A7}" type="slidenum">
              <a:rPr lang="en-US" altLang="en-US" sz="120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59</a:t>
            </a:fld>
            <a:endParaRPr lang="en-US" altLang="en-US" sz="12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9AAD07-C7A9-478D-839D-E4F468233D96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3894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9AAD07-C7A9-478D-839D-E4F468233D96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3987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9AAD07-C7A9-478D-839D-E4F468233D96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1829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9AAD07-C7A9-478D-839D-E4F468233D96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5950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200" smtClean="0">
                <a:solidFill>
                  <a:schemeClr val="tx1"/>
                </a:solidFill>
                <a:latin typeface="Times New Roman" panose="02020603050405020304" pitchFamily="18" charset="0"/>
              </a:rPr>
              <a:t>Cpt S 317: Spring 2009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200" smtClean="0">
                <a:solidFill>
                  <a:schemeClr val="tx1"/>
                </a:solidFill>
                <a:latin typeface="Times New Roman" panose="02020603050405020304" pitchFamily="18" charset="0"/>
              </a:rPr>
              <a:t>School of EECS, WSU</a:t>
            </a:r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A1411F98-A133-459C-B207-9C6C1F59E3E9}" type="slidenum">
              <a:rPr lang="en-US" altLang="en-US" sz="120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27</a:t>
            </a:fld>
            <a:endParaRPr lang="en-US" altLang="en-US" sz="12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9AAD07-C7A9-478D-839D-E4F468233D96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3295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9AAD07-C7A9-478D-839D-E4F468233D96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3863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A5FC39-4725-4B51-9697-9848E4E96C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70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123A67-CD75-4E50-A05B-EFA6A479B7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396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E9297-7E9D-4628-AD48-F7526F47D3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984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24C021-AF52-43DB-A852-83ED82D12F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647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6CD6B-B4D2-4C25-8337-9FEA9784BB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653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91CC57-6BC1-4021-BD0D-CEE31C6F52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294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D8CF4-02D5-4185-9208-1D31BA007B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412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9559F-EBF5-4B26-935B-A078A30738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092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51B88-7A59-43BC-919E-DDA7925FF4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223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E8A924-8745-48A9-B4F9-D3A683D522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501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D4C90-C045-4F59-8260-B58E5FB626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97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008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4008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D15DA5C-6C01-4DE8-A95D-BFA1BA832A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3"/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6858000" cy="1849437"/>
          </a:xfrm>
        </p:spPr>
        <p:txBody>
          <a:bodyPr/>
          <a:lstStyle/>
          <a:p>
            <a:r>
              <a:rPr lang="en-US" altLang="en-US" sz="4400" dirty="0" smtClean="0"/>
              <a:t>Three Basic Concepts</a:t>
            </a:r>
            <a:br>
              <a:rPr lang="en-US" altLang="en-US" sz="4400" dirty="0" smtClean="0"/>
            </a:br>
            <a:r>
              <a:rPr lang="en-US" altLang="en-US" sz="4400" dirty="0" smtClean="0"/>
              <a:t>Section 1.2</a:t>
            </a:r>
          </a:p>
        </p:txBody>
      </p:sp>
      <p:sp>
        <p:nvSpPr>
          <p:cNvPr id="410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943600" y="6248400"/>
            <a:ext cx="2895600" cy="304800"/>
          </a:xfrm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0C6A970E-A74B-43B5-A3F9-8DD268BE640C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sz="1400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8316" y="3476934"/>
            <a:ext cx="9055684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 smtClean="0">
                <a:solidFill>
                  <a:schemeClr val="tx1"/>
                </a:solidFill>
              </a:rPr>
              <a:t>Three fundamental ideas are the major themes of this course</a:t>
            </a:r>
          </a:p>
          <a:p>
            <a:pPr marL="862013" indent="-404813">
              <a:buAutoNum type="arabicPeriod"/>
            </a:pPr>
            <a:r>
              <a:rPr lang="en-US" altLang="en-US" sz="2400" dirty="0" smtClean="0">
                <a:solidFill>
                  <a:schemeClr val="tx1"/>
                </a:solidFill>
              </a:rPr>
              <a:t>Languages</a:t>
            </a:r>
          </a:p>
          <a:p>
            <a:pPr marL="862013" indent="-404813">
              <a:buAutoNum type="arabicPeriod"/>
            </a:pPr>
            <a:r>
              <a:rPr lang="en-US" altLang="en-US" sz="2400" dirty="0" smtClean="0">
                <a:solidFill>
                  <a:schemeClr val="tx1"/>
                </a:solidFill>
              </a:rPr>
              <a:t>Grammars</a:t>
            </a:r>
          </a:p>
          <a:p>
            <a:pPr marL="862013" indent="-404813">
              <a:buAutoNum type="arabicPeriod"/>
            </a:pPr>
            <a:r>
              <a:rPr lang="en-US" altLang="en-US" sz="2400" dirty="0" smtClean="0">
                <a:solidFill>
                  <a:schemeClr val="tx1"/>
                </a:solidFill>
              </a:rPr>
              <a:t>Automata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Empty String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The </a:t>
            </a:r>
            <a:r>
              <a:rPr lang="en-US" altLang="en-US" i="1" dirty="0" smtClean="0"/>
              <a:t>empty string</a:t>
            </a:r>
            <a:r>
              <a:rPr lang="en-US" altLang="en-US" dirty="0" smtClean="0"/>
              <a:t>, denoted by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en-US" dirty="0" smtClean="0"/>
              <a:t>, is the</a:t>
            </a:r>
          </a:p>
          <a:p>
            <a:r>
              <a:rPr lang="en-US" altLang="en-US" dirty="0" smtClean="0"/>
              <a:t>string with no symbols, : 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Note that: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1434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124200" y="6400800"/>
            <a:ext cx="2895600" cy="304800"/>
          </a:xfrm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</a:pPr>
            <a:fld id="{2370B292-9B86-40DB-8696-47174C7560E1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 algn="ctr">
                <a:spcBef>
                  <a:spcPct val="0"/>
                </a:spcBef>
              </a:pPr>
              <a:t>10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0" y="3276600"/>
            <a:ext cx="4033476" cy="25237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3000"/>
              </a:spcAft>
            </a:pP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|| = 0</a:t>
            </a:r>
          </a:p>
          <a:p>
            <a:pPr>
              <a:spcAft>
                <a:spcPts val="3000"/>
              </a:spcAft>
            </a:pP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w=w =w</a:t>
            </a:r>
          </a:p>
          <a:p>
            <a:pPr>
              <a:spcAft>
                <a:spcPts val="3000"/>
              </a:spcAft>
            </a:pP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sz="3600" dirty="0" err="1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abba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3600" dirty="0" err="1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abba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=</a:t>
            </a:r>
            <a:r>
              <a:rPr lang="en-US" sz="3600" dirty="0" err="1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abba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Substring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Substring of string: </a:t>
            </a:r>
          </a:p>
          <a:p>
            <a:pPr lvl="1"/>
            <a:r>
              <a:rPr lang="en-US" altLang="en-US" sz="3200" dirty="0" smtClean="0"/>
              <a:t>a subsequence of consecutive characters</a:t>
            </a:r>
          </a:p>
          <a:p>
            <a:r>
              <a:rPr lang="en-US" altLang="en-US" dirty="0" smtClean="0"/>
              <a:t>                  String                    Substring</a:t>
            </a:r>
          </a:p>
        </p:txBody>
      </p:sp>
      <p:sp>
        <p:nvSpPr>
          <p:cNvPr id="1537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124200" y="6400800"/>
            <a:ext cx="2895600" cy="304800"/>
          </a:xfrm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</a:pPr>
            <a:fld id="{BBA5F0F6-0B86-4772-80C0-66F1D4CAC4ED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 algn="ctr">
                <a:spcBef>
                  <a:spcPct val="0"/>
                </a:spcBef>
              </a:pPr>
              <a:t>11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38400" y="2743200"/>
            <a:ext cx="5638800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0"/>
              </a:spcAft>
            </a:pPr>
            <a:r>
              <a:rPr lang="en-US" sz="3600" u="sng" dirty="0" err="1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ab</a:t>
            </a:r>
            <a:r>
              <a:rPr lang="en-US" sz="3600" dirty="0" err="1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bab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ab  </a:t>
            </a:r>
          </a:p>
          <a:p>
            <a:pPr>
              <a:spcAft>
                <a:spcPts val="3000"/>
              </a:spcAft>
            </a:pPr>
            <a:r>
              <a:rPr lang="en-US" sz="3600" u="sng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sz="3600" u="sng" dirty="0" err="1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bba</a:t>
            </a:r>
            <a:r>
              <a:rPr lang="en-US" sz="3600" dirty="0" err="1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</a:t>
            </a:r>
            <a:r>
              <a:rPr lang="en-US" sz="3600" dirty="0" err="1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abba</a:t>
            </a:r>
            <a:endParaRPr lang="en-US" sz="3600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Aft>
                <a:spcPts val="3000"/>
              </a:spcAft>
            </a:pPr>
            <a:r>
              <a:rPr lang="en-US" sz="36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sz="3600" dirty="0" err="1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sz="3600" u="sng" dirty="0" err="1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sz="3600" dirty="0" err="1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bab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b</a:t>
            </a:r>
          </a:p>
          <a:p>
            <a:pPr>
              <a:spcAft>
                <a:spcPts val="3000"/>
              </a:spcAft>
            </a:pPr>
            <a:r>
              <a:rPr lang="en-US" sz="36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sz="3600" u="sng" dirty="0" err="1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bbab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</a:t>
            </a:r>
            <a:r>
              <a:rPr lang="en-US" sz="3600" dirty="0" err="1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bbab</a:t>
            </a:r>
            <a:endParaRPr lang="en-US" sz="3600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Prefix and Suffix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 smtClean="0"/>
          </a:p>
          <a:p>
            <a:r>
              <a:rPr lang="en-US" altLang="en-US" dirty="0" smtClean="0"/>
              <a:t>    Prefixes         Suffixes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16392" name="Line 8" title="Arrow"/>
          <p:cNvSpPr>
            <a:spLocks noChangeShapeType="1"/>
          </p:cNvSpPr>
          <p:nvPr/>
        </p:nvSpPr>
        <p:spPr bwMode="auto">
          <a:xfrm flipV="1">
            <a:off x="7162800" y="25146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Line 9" title="Arrow"/>
          <p:cNvSpPr>
            <a:spLocks noChangeShapeType="1"/>
          </p:cNvSpPr>
          <p:nvPr/>
        </p:nvSpPr>
        <p:spPr bwMode="auto">
          <a:xfrm flipH="1" flipV="1">
            <a:off x="8153400" y="2514600"/>
            <a:ext cx="304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5943600" y="3200400"/>
            <a:ext cx="1379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prefix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7783513" y="3886200"/>
            <a:ext cx="13604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suffix</a:t>
            </a:r>
          </a:p>
        </p:txBody>
      </p:sp>
      <p:sp>
        <p:nvSpPr>
          <p:cNvPr id="1639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124200" y="6400800"/>
            <a:ext cx="2895600" cy="304800"/>
          </a:xfrm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</a:pPr>
            <a:fld id="{AC6255BB-27D8-45FF-BA48-15D0255A7983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 algn="ctr">
                <a:spcBef>
                  <a:spcPct val="0"/>
                </a:spcBef>
              </a:pPr>
              <a:t>12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7662" y="1986924"/>
            <a:ext cx="56388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                                </a:t>
            </a:r>
            <a:r>
              <a:rPr lang="en-US" sz="3600" dirty="0" err="1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abbab</a:t>
            </a:r>
            <a:endParaRPr lang="en-US" sz="3600" u="sng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Aft>
                <a:spcPts val="1200"/>
              </a:spcAft>
            </a:pP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a                                 </a:t>
            </a:r>
            <a:r>
              <a:rPr lang="en-US" sz="3600" dirty="0" err="1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bbab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</a:p>
          <a:p>
            <a:pPr>
              <a:spcAft>
                <a:spcPts val="1200"/>
              </a:spcAft>
            </a:pP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ab                               </a:t>
            </a:r>
            <a:r>
              <a:rPr lang="en-US" sz="3600" dirty="0" err="1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bab</a:t>
            </a:r>
            <a:endParaRPr lang="en-US" sz="3600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Aft>
                <a:spcPts val="1200"/>
              </a:spcAft>
            </a:pPr>
            <a:r>
              <a:rPr lang="en-US" sz="36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sz="3600" dirty="0" err="1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bb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ab</a:t>
            </a:r>
          </a:p>
          <a:p>
            <a:pPr>
              <a:spcAft>
                <a:spcPts val="1200"/>
              </a:spcAft>
            </a:pPr>
            <a:r>
              <a:rPr lang="en-US" sz="3600" dirty="0" err="1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abba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b</a:t>
            </a:r>
          </a:p>
          <a:p>
            <a:pPr>
              <a:spcAft>
                <a:spcPts val="1200"/>
              </a:spcAft>
            </a:pPr>
            <a:r>
              <a:rPr lang="en-US" sz="36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sz="3600" dirty="0" err="1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bbab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 </a:t>
            </a:r>
          </a:p>
        </p:txBody>
      </p:sp>
      <p:sp>
        <p:nvSpPr>
          <p:cNvPr id="2" name="Rectangle 1"/>
          <p:cNvSpPr/>
          <p:nvPr/>
        </p:nvSpPr>
        <p:spPr>
          <a:xfrm>
            <a:off x="7186749" y="1917413"/>
            <a:ext cx="12121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tx1"/>
                </a:solidFill>
              </a:rPr>
              <a:t>w</a:t>
            </a:r>
            <a:r>
              <a:rPr lang="en-US" altLang="en-US" dirty="0" smtClean="0">
                <a:solidFill>
                  <a:schemeClr val="tx1"/>
                </a:solidFill>
              </a:rPr>
              <a:t>=</a:t>
            </a:r>
            <a:r>
              <a:rPr lang="en-US" altLang="en-US" dirty="0" err="1" smtClean="0">
                <a:solidFill>
                  <a:schemeClr val="tx1"/>
                </a:solidFill>
              </a:rPr>
              <a:t>uv</a:t>
            </a:r>
            <a:r>
              <a:rPr lang="en-US" altLang="en-US" dirty="0" smtClean="0"/>
              <a:t>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33600" y="855617"/>
            <a:ext cx="14590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err="1" smtClean="0">
                <a:solidFill>
                  <a:schemeClr val="tx1"/>
                </a:solidFill>
              </a:rPr>
              <a:t>abbab</a:t>
            </a:r>
            <a:r>
              <a:rPr lang="en-US" alt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Another Operation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81050"/>
            <a:ext cx="8839200" cy="5486400"/>
          </a:xfrm>
        </p:spPr>
        <p:txBody>
          <a:bodyPr/>
          <a:lstStyle/>
          <a:p>
            <a:r>
              <a:rPr lang="en-US" altLang="en-US" b="1" dirty="0" smtClean="0"/>
              <a:t>Definition: </a:t>
            </a:r>
            <a:r>
              <a:rPr lang="en-US" altLang="en-US" i="1" dirty="0" err="1" smtClean="0"/>
              <a:t>w</a:t>
            </a:r>
            <a:r>
              <a:rPr lang="en-US" altLang="en-US" i="1" baseline="30000" dirty="0" err="1" smtClean="0"/>
              <a:t>n</a:t>
            </a:r>
            <a:r>
              <a:rPr lang="en-US" altLang="en-US" dirty="0" smtClean="0"/>
              <a:t>  for any string </a:t>
            </a:r>
            <a:r>
              <a:rPr lang="en-US" altLang="en-US" i="1" dirty="0" smtClean="0"/>
              <a:t>w </a:t>
            </a:r>
            <a:r>
              <a:rPr lang="en-US" altLang="en-US" dirty="0" smtClean="0"/>
              <a:t>and </a:t>
            </a:r>
            <a:r>
              <a:rPr lang="en-US" altLang="en-US" i="1" dirty="0" smtClean="0"/>
              <a:t>n &gt;=</a:t>
            </a:r>
            <a:r>
              <a:rPr lang="en-US" altLang="en-US" dirty="0" smtClean="0"/>
              <a:t> 0 denotes </a:t>
            </a:r>
            <a:r>
              <a:rPr lang="en-US" altLang="en-US" i="1" dirty="0" smtClean="0"/>
              <a:t>n </a:t>
            </a:r>
            <a:r>
              <a:rPr lang="en-US" altLang="en-US" dirty="0" smtClean="0"/>
              <a:t>repetitions of string </a:t>
            </a:r>
            <a:r>
              <a:rPr lang="en-US" altLang="en-US" i="1" dirty="0" smtClean="0"/>
              <a:t>w</a:t>
            </a:r>
            <a:r>
              <a:rPr lang="en-US" altLang="en-US" dirty="0" smtClean="0"/>
              <a:t>. 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Example: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Definition:</a:t>
            </a:r>
          </a:p>
          <a:p>
            <a:pPr lvl="1"/>
            <a:r>
              <a:rPr lang="en-US" altLang="en-US" dirty="0" smtClean="0"/>
              <a:t>                </a:t>
            </a:r>
          </a:p>
        </p:txBody>
      </p:sp>
      <p:sp>
        <p:nvSpPr>
          <p:cNvPr id="1741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124200" y="6400800"/>
            <a:ext cx="2895600" cy="304800"/>
          </a:xfrm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</a:pPr>
            <a:fld id="{96467744-7778-43A6-A143-A94963B4530B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 algn="ctr">
                <a:spcBef>
                  <a:spcPct val="0"/>
                </a:spcBef>
              </a:pPr>
              <a:t>13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90800" y="1877755"/>
            <a:ext cx="29803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4000" dirty="0" err="1">
                <a:solidFill>
                  <a:schemeClr val="tx1"/>
                </a:solidFill>
              </a:rPr>
              <a:t>w</a:t>
            </a:r>
            <a:r>
              <a:rPr lang="en-US" altLang="en-US" sz="4000" baseline="30000" dirty="0" err="1" smtClean="0">
                <a:solidFill>
                  <a:schemeClr val="tx1"/>
                </a:solidFill>
              </a:rPr>
              <a:t>n</a:t>
            </a:r>
            <a:r>
              <a:rPr lang="en-US" altLang="en-US" sz="4000" baseline="30000" dirty="0" smtClean="0">
                <a:solidFill>
                  <a:schemeClr val="tx1"/>
                </a:solidFill>
              </a:rPr>
              <a:t> </a:t>
            </a:r>
            <a:r>
              <a:rPr lang="en-US" altLang="en-US" sz="4000" dirty="0" smtClean="0">
                <a:solidFill>
                  <a:schemeClr val="tx1"/>
                </a:solidFill>
              </a:rPr>
              <a:t>= </a:t>
            </a:r>
            <a:r>
              <a:rPr lang="en-US" altLang="en-US" sz="4000" u="sng" dirty="0" err="1" smtClean="0">
                <a:solidFill>
                  <a:schemeClr val="tx1"/>
                </a:solidFill>
              </a:rPr>
              <a:t>ww</a:t>
            </a:r>
            <a:r>
              <a:rPr lang="en-US" altLang="en-US" sz="4000" u="sng" dirty="0" smtClean="0">
                <a:solidFill>
                  <a:schemeClr val="tx1"/>
                </a:solidFill>
              </a:rPr>
              <a:t>…..w</a:t>
            </a:r>
            <a:r>
              <a:rPr lang="en-US" altLang="en-US" sz="2400" u="sng" dirty="0" smtClean="0"/>
              <a:t>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n times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2353412" y="3464182"/>
            <a:ext cx="36663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(</a:t>
            </a:r>
            <a:r>
              <a:rPr lang="en-US" altLang="en-US" dirty="0" err="1" smtClean="0">
                <a:solidFill>
                  <a:schemeClr val="tx1"/>
                </a:solidFill>
              </a:rPr>
              <a:t>abba</a:t>
            </a:r>
            <a:r>
              <a:rPr lang="en-US" altLang="en-US" dirty="0" smtClean="0">
                <a:solidFill>
                  <a:schemeClr val="tx1"/>
                </a:solidFill>
              </a:rPr>
              <a:t>)</a:t>
            </a:r>
            <a:r>
              <a:rPr lang="en-US" altLang="en-US" baseline="30000" dirty="0" smtClean="0">
                <a:solidFill>
                  <a:schemeClr val="tx1"/>
                </a:solidFill>
              </a:rPr>
              <a:t>2 </a:t>
            </a:r>
            <a:r>
              <a:rPr lang="en-US" altLang="en-US" dirty="0" smtClean="0">
                <a:solidFill>
                  <a:schemeClr val="tx1"/>
                </a:solidFill>
              </a:rPr>
              <a:t>=</a:t>
            </a:r>
            <a:r>
              <a:rPr lang="en-US" altLang="en-US" dirty="0" err="1" smtClean="0">
                <a:solidFill>
                  <a:schemeClr val="tx1"/>
                </a:solidFill>
              </a:rPr>
              <a:t>abbaabba</a:t>
            </a:r>
            <a:endParaRPr lang="en-US" altLang="en-US" sz="1800" u="sng" dirty="0" smtClean="0"/>
          </a:p>
        </p:txBody>
      </p:sp>
      <p:sp>
        <p:nvSpPr>
          <p:cNvPr id="4" name="Rectangle 3"/>
          <p:cNvSpPr/>
          <p:nvPr/>
        </p:nvSpPr>
        <p:spPr>
          <a:xfrm>
            <a:off x="2971800" y="4341669"/>
            <a:ext cx="2173993" cy="19236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w</a:t>
            </a:r>
            <a:r>
              <a:rPr lang="en-US" altLang="en-US" baseline="30000" dirty="0" smtClean="0">
                <a:solidFill>
                  <a:schemeClr val="tx1"/>
                </a:solidFill>
              </a:rPr>
              <a:t>0 </a:t>
            </a:r>
            <a:r>
              <a:rPr lang="en-US" altLang="en-US" dirty="0" smtClean="0">
                <a:solidFill>
                  <a:schemeClr val="tx1"/>
                </a:solidFill>
              </a:rPr>
              <a:t>= </a:t>
            </a:r>
            <a:r>
              <a:rPr lang="en-US" sz="36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sz="3600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ts val="1800"/>
              </a:spcBef>
            </a:pPr>
            <a:r>
              <a:rPr lang="en-US" altLang="en-US" sz="3600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3600" dirty="0" err="1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abba</a:t>
            </a:r>
            <a:r>
              <a:rPr lang="en-US" altLang="en-US" sz="3600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3600" baseline="30000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0 </a:t>
            </a:r>
            <a:r>
              <a:rPr lang="en-US" altLang="en-US" sz="3600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sz="1800" u="sng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chemeClr val="tx1"/>
                </a:solidFill>
              </a:rPr>
              <a:t>The * Operation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en-US" b="1" dirty="0" smtClean="0"/>
              <a:t>Star-Closure</a:t>
            </a:r>
            <a:r>
              <a:rPr lang="en-US" altLang="en-US" dirty="0" smtClean="0"/>
              <a:t>:     , for alphabet </a:t>
            </a:r>
            <a:r>
              <a:rPr lang="en-US" dirty="0" smtClean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∑</a:t>
            </a:r>
            <a:r>
              <a:rPr lang="en-US" altLang="en-US" dirty="0" smtClean="0"/>
              <a:t>, is the set of all strings obtained by concatenating zero or more symbols from the alphabet.</a:t>
            </a:r>
          </a:p>
          <a:p>
            <a:r>
              <a:rPr lang="en-US" altLang="en-US" dirty="0" smtClean="0"/>
              <a:t>Note: An alphabet must be a finite set.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        the set of all strings obtained by concatenating zero or more symbols from the alphabet 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∑</a:t>
            </a:r>
            <a:endParaRPr lang="en-US" sz="2400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en-US" dirty="0" smtClean="0"/>
          </a:p>
          <a:p>
            <a:r>
              <a:rPr lang="en-US" altLang="en-US" dirty="0" smtClean="0"/>
              <a:t> </a:t>
            </a:r>
          </a:p>
        </p:txBody>
      </p:sp>
      <p:sp>
        <p:nvSpPr>
          <p:cNvPr id="1843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124200" y="6400800"/>
            <a:ext cx="2895600" cy="304800"/>
          </a:xfrm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</a:pPr>
            <a:fld id="{F2A5B9E7-853A-4A89-9935-F55FDF5EA0DC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 algn="ctr">
                <a:spcBef>
                  <a:spcPct val="0"/>
                </a:spcBef>
              </a:pPr>
              <a:t>14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" y="3596640"/>
            <a:ext cx="7986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∑* </a:t>
            </a:r>
            <a:endParaRPr lang="en-US" sz="2400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01222" y="848231"/>
            <a:ext cx="7986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∑* </a:t>
            </a:r>
            <a:endParaRPr lang="en-US" sz="2400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124200" y="6400800"/>
            <a:ext cx="2895600" cy="304800"/>
          </a:xfrm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</a:pPr>
            <a:fld id="{AA091C99-5A0E-4244-A25D-DA5BE6B77924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 algn="ctr">
                <a:spcBef>
                  <a:spcPct val="0"/>
                </a:spcBef>
              </a:pPr>
              <a:t>15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9200" y="1676400"/>
            <a:ext cx="7457491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3600"/>
              </a:spcAft>
            </a:pPr>
            <a:r>
              <a:rPr lang="en-US" sz="3600" dirty="0" smtClean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∑ = {</a:t>
            </a:r>
            <a:r>
              <a:rPr lang="en-US" sz="3600" dirty="0" err="1" smtClean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a.b</a:t>
            </a:r>
            <a:r>
              <a:rPr lang="en-US" sz="3600" dirty="0" smtClean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spcAft>
                <a:spcPts val="3600"/>
              </a:spcAft>
            </a:pPr>
            <a:r>
              <a:rPr lang="en-US" sz="3600" dirty="0" smtClean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∑* = {</a:t>
            </a:r>
            <a:r>
              <a:rPr lang="en-US" sz="3600" dirty="0" smtClean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,</a:t>
            </a:r>
            <a:r>
              <a:rPr lang="en-US" sz="3600" dirty="0" err="1" smtClean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a,b,aa,ab,ba,bb,aaa,aab</a:t>
            </a:r>
            <a:r>
              <a:rPr lang="en-US" sz="3600" dirty="0" smtClean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,….}</a:t>
            </a:r>
            <a:endParaRPr lang="en-US" sz="36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en-US" dirty="0">
                <a:solidFill>
                  <a:schemeClr val="tx1"/>
                </a:solidFill>
              </a:rPr>
              <a:t>The </a:t>
            </a:r>
            <a:r>
              <a:rPr lang="en-US" altLang="en-US" sz="4000" dirty="0">
                <a:solidFill>
                  <a:schemeClr val="tx1"/>
                </a:solidFill>
              </a:rPr>
              <a:t>+</a:t>
            </a:r>
            <a:r>
              <a:rPr lang="en-US" altLang="en-US" dirty="0">
                <a:solidFill>
                  <a:schemeClr val="tx1"/>
                </a:solidFill>
              </a:rPr>
              <a:t> Operation</a:t>
            </a:r>
            <a:br>
              <a:rPr lang="en-US" altLang="en-US" dirty="0">
                <a:solidFill>
                  <a:schemeClr val="tx1"/>
                </a:solidFill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/>
              <a:t> </a:t>
            </a:r>
            <a:r>
              <a:rPr lang="en-US" sz="3600" dirty="0" smtClean="0">
                <a:solidFill>
                  <a:srgbClr val="000000"/>
                </a:solidFill>
                <a:latin typeface="Comic Sans MS"/>
                <a:ea typeface="Calibri" panose="020F0502020204030204" pitchFamily="34" charset="0"/>
                <a:cs typeface="Times New Roman" panose="02020603050405020304" pitchFamily="18" charset="0"/>
              </a:rPr>
              <a:t>∑</a:t>
            </a:r>
            <a:r>
              <a:rPr lang="en-US" sz="3600" baseline="30000" dirty="0" smtClean="0">
                <a:solidFill>
                  <a:srgbClr val="000000"/>
                </a:solidFill>
                <a:latin typeface="Comic Sans MS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3600" dirty="0" smtClean="0">
                <a:solidFill>
                  <a:srgbClr val="000000"/>
                </a:solidFill>
                <a:latin typeface="Comic Sans M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/>
              <a:t>: </a:t>
            </a:r>
            <a:r>
              <a:rPr lang="en-US" altLang="en-US" dirty="0"/>
              <a:t>the set of all possible strings from</a:t>
            </a:r>
          </a:p>
          <a:p>
            <a:r>
              <a:rPr lang="en-US" altLang="en-US" dirty="0"/>
              <a:t>        alphabet </a:t>
            </a: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∑</a:t>
            </a:r>
            <a:r>
              <a:rPr lang="en-US" altLang="en-US" dirty="0" smtClean="0"/>
              <a:t>  </a:t>
            </a:r>
            <a:r>
              <a:rPr lang="en-US" altLang="en-US" dirty="0"/>
              <a:t>except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en-US" dirty="0">
                <a:solidFill>
                  <a:schemeClr val="tx1"/>
                </a:solidFill>
              </a:rPr>
              <a:t>The </a:t>
            </a:r>
            <a:r>
              <a:rPr lang="en-US" altLang="en-US" sz="4000" dirty="0">
                <a:solidFill>
                  <a:schemeClr val="tx1"/>
                </a:solidFill>
              </a:rPr>
              <a:t>+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</a:rPr>
              <a:t>Operation Examples</a:t>
            </a:r>
            <a:r>
              <a:rPr lang="en-US" altLang="en-US" dirty="0">
                <a:solidFill>
                  <a:schemeClr val="tx1"/>
                </a:solidFill>
              </a:rPr>
              <a:t/>
            </a:r>
            <a:br>
              <a:rPr lang="en-US" alt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2049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</a:pPr>
            <a:fld id="{DD8C9CF7-566E-4FDD-B8F3-21C9FA839C3A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 algn="ctr">
                <a:spcBef>
                  <a:spcPct val="0"/>
                </a:spcBef>
              </a:pPr>
              <a:t>16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0" y="2164850"/>
            <a:ext cx="5849678" cy="14157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3600"/>
              </a:spcAft>
            </a:pPr>
            <a:r>
              <a:rPr lang="en-US" sz="2800" dirty="0" smtClean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∑ = {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a.b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spcAft>
                <a:spcPts val="1800"/>
              </a:spcAft>
            </a:pPr>
            <a:r>
              <a:rPr lang="en-US" sz="2800" dirty="0" smtClean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∑* = {</a:t>
            </a:r>
            <a:r>
              <a:rPr lang="en-US" sz="2800" dirty="0" smtClean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,</a:t>
            </a:r>
            <a:r>
              <a:rPr lang="en-US" sz="2800" dirty="0" err="1" smtClean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a,b,aa,ab,ba,bb,aaa,aab</a:t>
            </a:r>
            <a:r>
              <a:rPr lang="en-US" sz="2800" dirty="0" smtClean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,….}</a:t>
            </a:r>
            <a:endParaRPr lang="en-US" sz="28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5309" y="3990725"/>
            <a:ext cx="7279557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∑</a:t>
            </a:r>
            <a:r>
              <a:rPr lang="en-US" sz="2800" baseline="30000" dirty="0" smtClean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=</a:t>
            </a:r>
            <a:r>
              <a:rPr lang="en-US" sz="28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∑</a:t>
            </a:r>
            <a:r>
              <a:rPr lang="en-US" sz="2800" baseline="300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8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-  </a:t>
            </a: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endParaRPr lang="en-US" sz="2800" dirty="0" smtClean="0">
              <a:solidFill>
                <a:schemeClr val="tx1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∑</a:t>
            </a:r>
            <a:r>
              <a:rPr lang="en-US" sz="2800" baseline="30000" dirty="0" smtClean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= {</a:t>
            </a:r>
            <a:r>
              <a:rPr lang="en-US" sz="2800" dirty="0" err="1" smtClean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a,b,aa,ab,ba,bb,aaa,aab</a:t>
            </a:r>
            <a:r>
              <a:rPr lang="en-US" sz="2800" dirty="0" smtClean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,….}</a:t>
            </a:r>
          </a:p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Although </a:t>
            </a:r>
            <a:r>
              <a:rPr lang="en-US" sz="28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∑ is finite, ∑</a:t>
            </a:r>
            <a:r>
              <a:rPr lang="en-US" sz="2800" baseline="300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8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and ∑</a:t>
            </a:r>
            <a:r>
              <a:rPr lang="en-US" sz="2800" baseline="300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28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are infinite</a:t>
            </a:r>
            <a:endParaRPr lang="en-US" sz="28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smtClean="0"/>
              <a:t>Languages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839200" cy="6019800"/>
          </a:xfrm>
        </p:spPr>
        <p:txBody>
          <a:bodyPr/>
          <a:lstStyle/>
          <a:p>
            <a:r>
              <a:rPr lang="en-US" altLang="en-US" sz="2400" dirty="0" smtClean="0"/>
              <a:t>A language is a set of strings and is any subset of </a:t>
            </a:r>
            <a:r>
              <a:rPr lang="en-US" sz="24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∑</a:t>
            </a:r>
            <a:r>
              <a:rPr lang="en-US" sz="2400" baseline="300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4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en-US" sz="2400" dirty="0" smtClean="0"/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A string from a language </a:t>
            </a:r>
            <a:r>
              <a:rPr lang="en-US" altLang="en-US" sz="2400" i="1" dirty="0" smtClean="0"/>
              <a:t>L is also referred to as a sentence</a:t>
            </a:r>
            <a:endParaRPr lang="en-US" altLang="en-US" sz="2400" dirty="0" smtClean="0"/>
          </a:p>
          <a:p>
            <a:pPr>
              <a:spcAft>
                <a:spcPts val="1800"/>
              </a:spcAft>
            </a:pPr>
            <a:r>
              <a:rPr lang="en-US" altLang="en-US" dirty="0" smtClean="0"/>
              <a:t>Example: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Languages:</a:t>
            </a:r>
          </a:p>
          <a:p>
            <a:endParaRPr lang="en-US" altLang="en-US" dirty="0" smtClean="0"/>
          </a:p>
        </p:txBody>
      </p:sp>
      <p:sp>
        <p:nvSpPr>
          <p:cNvPr id="2151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124200" y="6400800"/>
            <a:ext cx="2895600" cy="304800"/>
          </a:xfrm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</a:pPr>
            <a:fld id="{44CA1AEA-69A5-478D-8D52-BF635EF80930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 algn="ctr">
                <a:spcBef>
                  <a:spcPct val="0"/>
                </a:spcBef>
              </a:pPr>
              <a:t>17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67000" y="2606814"/>
            <a:ext cx="5849678" cy="14157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3600"/>
              </a:spcAft>
            </a:pPr>
            <a:r>
              <a:rPr lang="en-US" sz="2800" dirty="0" smtClean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∑ = {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a.b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spcAft>
                <a:spcPts val="1800"/>
              </a:spcAft>
            </a:pPr>
            <a:r>
              <a:rPr lang="en-US" sz="2800" dirty="0" smtClean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∑* = {</a:t>
            </a:r>
            <a:r>
              <a:rPr lang="en-US" sz="2800" dirty="0" smtClean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,</a:t>
            </a:r>
            <a:r>
              <a:rPr lang="en-US" sz="2800" dirty="0" err="1" smtClean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a,b,aa,ab,ba,bb,aaa,aab</a:t>
            </a:r>
            <a:r>
              <a:rPr lang="en-US" sz="2800" dirty="0" smtClean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,….}</a:t>
            </a:r>
            <a:endParaRPr lang="en-US" sz="28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71800" y="4354086"/>
            <a:ext cx="4697120" cy="20467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 smtClean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28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spcAft>
                <a:spcPts val="600"/>
              </a:spcAft>
            </a:pPr>
            <a:r>
              <a:rPr lang="en-US" sz="2800" dirty="0" smtClean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a,aa,aaab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spcAft>
                <a:spcPts val="600"/>
              </a:spcAft>
            </a:pPr>
            <a:r>
              <a:rPr lang="en-US" sz="2800" dirty="0" smtClean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28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,</a:t>
            </a:r>
            <a:r>
              <a:rPr lang="en-US" sz="2800" dirty="0" err="1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abba,baba,aa,ab,aaaaaa</a:t>
            </a:r>
            <a:r>
              <a:rPr lang="en-US" sz="28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endParaRPr lang="en-US" sz="2800" dirty="0" smtClean="0">
              <a:solidFill>
                <a:schemeClr val="tx1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800" dirty="0" smtClean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2800" dirty="0" err="1" smtClean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aaa,aabb,abba,abbbb</a:t>
            </a:r>
            <a:r>
              <a:rPr lang="en-US" sz="2800" dirty="0" smtClean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,….}</a:t>
            </a:r>
            <a:endParaRPr lang="en-US" sz="28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5" name="Text Box 9"/>
          <p:cNvSpPr txBox="1">
            <a:spLocks noChangeArrowheads="1"/>
          </p:cNvSpPr>
          <p:nvPr/>
        </p:nvSpPr>
        <p:spPr bwMode="auto">
          <a:xfrm>
            <a:off x="838200" y="1600200"/>
            <a:ext cx="1079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Sets</a:t>
            </a:r>
          </a:p>
        </p:txBody>
      </p:sp>
      <p:sp>
        <p:nvSpPr>
          <p:cNvPr id="22536" name="Text Box 10"/>
          <p:cNvSpPr txBox="1">
            <a:spLocks noChangeArrowheads="1"/>
          </p:cNvSpPr>
          <p:nvPr/>
        </p:nvSpPr>
        <p:spPr bwMode="auto">
          <a:xfrm>
            <a:off x="762000" y="2971800"/>
            <a:ext cx="17573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Set size</a:t>
            </a:r>
          </a:p>
        </p:txBody>
      </p:sp>
      <p:sp>
        <p:nvSpPr>
          <p:cNvPr id="22537" name="Text Box 11"/>
          <p:cNvSpPr txBox="1">
            <a:spLocks noChangeArrowheads="1"/>
          </p:cNvSpPr>
          <p:nvPr/>
        </p:nvSpPr>
        <p:spPr bwMode="auto">
          <a:xfrm>
            <a:off x="762000" y="4343400"/>
            <a:ext cx="17573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Set size</a:t>
            </a:r>
          </a:p>
        </p:txBody>
      </p:sp>
      <p:sp>
        <p:nvSpPr>
          <p:cNvPr id="22538" name="Text Box 12"/>
          <p:cNvSpPr txBox="1">
            <a:spLocks noChangeArrowheads="1"/>
          </p:cNvSpPr>
          <p:nvPr/>
        </p:nvSpPr>
        <p:spPr bwMode="auto">
          <a:xfrm>
            <a:off x="685800" y="5562600"/>
            <a:ext cx="2708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String length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Note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53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</a:pPr>
            <a:fld id="{EFCD7905-4925-491E-B4C9-B4F73078780E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 algn="ctr">
                <a:spcBef>
                  <a:spcPct val="0"/>
                </a:spcBef>
              </a:pPr>
              <a:t>18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39360" y="1496532"/>
            <a:ext cx="3148105" cy="536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Ø = {} </a:t>
            </a:r>
            <a:r>
              <a:rPr lang="en-US" sz="4000" dirty="0" smtClean="0">
                <a:solidFill>
                  <a:schemeClr val="tx1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≠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40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sz="40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4000" dirty="0" smtClean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|{}|=|</a:t>
            </a:r>
            <a:r>
              <a:rPr lang="en-US" sz="40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Ø|=0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40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|{</a:t>
            </a:r>
            <a:r>
              <a:rPr lang="en-US" sz="40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sz="40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}|=1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4000" dirty="0" smtClean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sz="40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sz="40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|=0</a:t>
            </a:r>
            <a:endParaRPr lang="en-US" sz="40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4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Finite and Infinite Languages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28663"/>
            <a:ext cx="8839200" cy="5976937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A finite language </a:t>
            </a:r>
            <a:r>
              <a:rPr lang="en-US" altLang="en-US" sz="2000" dirty="0" smtClean="0"/>
              <a:t>(i.e., finite number of strings in language)</a:t>
            </a: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 marL="548640">
              <a:spcBef>
                <a:spcPts val="1200"/>
              </a:spcBef>
              <a:defRPr/>
            </a:pPr>
            <a:r>
              <a:rPr lang="en-US" altLang="en-US" sz="2000" dirty="0"/>
              <a:t>This language contains exactly two symbols</a:t>
            </a:r>
          </a:p>
          <a:p>
            <a:pPr marL="548640">
              <a:spcBef>
                <a:spcPts val="1200"/>
              </a:spcBef>
              <a:defRPr/>
            </a:pPr>
            <a:endParaRPr lang="en-US" altLang="en-US" dirty="0" smtClean="0"/>
          </a:p>
          <a:p>
            <a:pPr marL="548640">
              <a:spcBef>
                <a:spcPts val="1200"/>
              </a:spcBef>
              <a:defRPr/>
            </a:pPr>
            <a:r>
              <a:rPr lang="en-US" altLang="en-US" dirty="0" smtClean="0"/>
              <a:t>An infinite language</a:t>
            </a:r>
          </a:p>
          <a:p>
            <a:pPr marL="548640">
              <a:spcBef>
                <a:spcPts val="1200"/>
              </a:spcBef>
              <a:defRPr/>
            </a:pPr>
            <a:endParaRPr lang="en-US" altLang="en-US" dirty="0"/>
          </a:p>
          <a:p>
            <a:pPr marL="548640">
              <a:spcBef>
                <a:spcPts val="1200"/>
              </a:spcBef>
              <a:defRPr/>
            </a:pPr>
            <a:endParaRPr lang="en-US" altLang="en-US" dirty="0" smtClean="0"/>
          </a:p>
          <a:p>
            <a:pPr marL="548640">
              <a:spcBef>
                <a:spcPts val="1200"/>
              </a:spcBef>
              <a:defRPr/>
            </a:pPr>
            <a:endParaRPr lang="en-US" altLang="en-US" dirty="0"/>
          </a:p>
          <a:p>
            <a:pPr marL="548640">
              <a:spcBef>
                <a:spcPts val="1200"/>
              </a:spcBef>
              <a:defRPr/>
            </a:pPr>
            <a:endParaRPr lang="en-US" altLang="en-US" dirty="0" smtClean="0"/>
          </a:p>
          <a:p>
            <a:pPr marL="548640">
              <a:spcBef>
                <a:spcPts val="1200"/>
              </a:spcBef>
              <a:defRPr/>
            </a:pPr>
            <a:r>
              <a:rPr lang="en-US" altLang="en-US" sz="2000" dirty="0"/>
              <a:t>This language contains </a:t>
            </a:r>
            <a:r>
              <a:rPr lang="en-US" altLang="en-US" sz="2000" dirty="0" smtClean="0"/>
              <a:t>a’s followed by exactly the same number of b’s</a:t>
            </a:r>
            <a:endParaRPr lang="en-US" altLang="en-US" sz="2000" dirty="0"/>
          </a:p>
          <a:p>
            <a:pPr marL="548640">
              <a:spcBef>
                <a:spcPts val="1200"/>
              </a:spcBef>
              <a:defRPr/>
            </a:pPr>
            <a:endParaRPr lang="en-US" altLang="en-US" dirty="0" smtClean="0"/>
          </a:p>
        </p:txBody>
      </p:sp>
      <p:sp>
        <p:nvSpPr>
          <p:cNvPr id="23560" name="AutoShape 16" title="Arrow shape"/>
          <p:cNvSpPr>
            <a:spLocks/>
          </p:cNvSpPr>
          <p:nvPr/>
        </p:nvSpPr>
        <p:spPr bwMode="auto">
          <a:xfrm>
            <a:off x="3505200" y="3505200"/>
            <a:ext cx="381000" cy="2743200"/>
          </a:xfrm>
          <a:prstGeom prst="rightBrace">
            <a:avLst>
              <a:gd name="adj1" fmla="val 6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356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124200" y="6400800"/>
            <a:ext cx="2895600" cy="304800"/>
          </a:xfrm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</a:pPr>
            <a:fld id="{E6E6EB9E-B3CB-448D-B1A3-AF90717AA19B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 algn="ctr">
                <a:spcBef>
                  <a:spcPct val="0"/>
                </a:spcBef>
              </a:pPr>
              <a:t>19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00200" y="1326727"/>
            <a:ext cx="50690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3600"/>
              </a:spcAft>
            </a:pP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∑ = {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a.b</a:t>
            </a: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   L={</a:t>
            </a:r>
            <a:r>
              <a:rPr lang="en-US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aa,ab,ba,bb</a:t>
            </a: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65469" y="2922080"/>
            <a:ext cx="32912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L={</a:t>
            </a:r>
            <a:r>
              <a:rPr lang="en-US" sz="3600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3600" baseline="30000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3600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3600" baseline="30000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3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| n </a:t>
            </a:r>
            <a:r>
              <a:rPr lang="en-US" sz="3600" dirty="0" smtClean="0">
                <a:solidFill>
                  <a:schemeClr val="tx1"/>
                </a:solidFill>
              </a:rPr>
              <a:t>≥ 0}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6084" y="3727602"/>
            <a:ext cx="2452916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</a:p>
          <a:p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</a:p>
          <a:p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dirty="0" err="1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abb</a:t>
            </a:r>
            <a:endParaRPr lang="en-US" dirty="0" smtClean="0">
              <a:solidFill>
                <a:srgbClr val="00000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dirty="0" err="1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aaaaabbbbb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26204" y="4394200"/>
            <a:ext cx="8915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∈ </a:t>
            </a:r>
            <a:r>
              <a:rPr lang="en-US" sz="40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endParaRPr 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6286696" y="4455755"/>
            <a:ext cx="20953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a</a:t>
            </a:r>
            <a:r>
              <a:rPr lang="en-US" dirty="0" err="1" smtClean="0">
                <a:solidFill>
                  <a:schemeClr val="tx1"/>
                </a:solidFill>
              </a:rPr>
              <a:t>bb</a:t>
            </a:r>
            <a:r>
              <a:rPr lang="en-US" dirty="0" smtClean="0">
                <a:solidFill>
                  <a:schemeClr val="tx1"/>
                </a:solidFill>
              </a:rPr>
              <a:t> ∉ </a:t>
            </a: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181100" y="1600200"/>
            <a:ext cx="6858000" cy="23876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Languages</a:t>
            </a:r>
            <a:br>
              <a:rPr lang="en-US" alt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614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</a:pPr>
            <a:fld id="{48936896-F369-4089-AEA8-74CC23B789D4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 algn="ctr">
                <a:spcBef>
                  <a:spcPct val="0"/>
                </a:spcBef>
              </a:pPr>
              <a:t>2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Operations on Languages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The usual set operations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Complement: </a:t>
            </a:r>
          </a:p>
          <a:p>
            <a:endParaRPr lang="en-US" altLang="en-US" dirty="0" smtClean="0"/>
          </a:p>
        </p:txBody>
      </p:sp>
      <p:graphicFrame>
        <p:nvGraphicFramePr>
          <p:cNvPr id="24581" name="Object 5" title="Complement Equation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068365"/>
              </p:ext>
            </p:extLst>
          </p:nvPr>
        </p:nvGraphicFramePr>
        <p:xfrm>
          <a:off x="3276600" y="4419600"/>
          <a:ext cx="2146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6" name="Equation" r:id="rId3" imgW="2146300" imgH="431800" progId="Equation.3">
                  <p:embed/>
                </p:oleObj>
              </mc:Choice>
              <mc:Fallback>
                <p:oleObj name="Equation" r:id="rId3" imgW="21463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419600"/>
                        <a:ext cx="2146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 title="Complement Example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163970"/>
              </p:ext>
            </p:extLst>
          </p:nvPr>
        </p:nvGraphicFramePr>
        <p:xfrm>
          <a:off x="1143000" y="5410200"/>
          <a:ext cx="645318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7" name="Equation" r:id="rId5" imgW="6451600" imgH="584200" progId="Equation.3">
                  <p:embed/>
                </p:oleObj>
              </mc:Choice>
              <mc:Fallback>
                <p:oleObj name="Equation" r:id="rId5" imgW="6451600" imgH="584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410200"/>
                        <a:ext cx="6453188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124200" y="6400800"/>
            <a:ext cx="2895600" cy="304800"/>
          </a:xfrm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</a:pPr>
            <a:fld id="{30C3168C-21A8-4B44-8243-2D1417322BA7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 algn="ctr">
                <a:spcBef>
                  <a:spcPct val="0"/>
                </a:spcBef>
              </a:pPr>
              <a:t>20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2056580"/>
            <a:ext cx="746069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dirty="0" err="1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a,ab,aaaa</a:t>
            </a:r>
            <a:r>
              <a:rPr lang="en-US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} U {</a:t>
            </a:r>
            <a:r>
              <a:rPr lang="en-US" dirty="0" err="1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bb,ab</a:t>
            </a:r>
            <a:r>
              <a:rPr lang="en-US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} = {</a:t>
            </a:r>
            <a:r>
              <a:rPr lang="en-US" dirty="0" err="1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a,ab,bb</a:t>
            </a:r>
            <a:r>
              <a:rPr lang="en-US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aaaa</a:t>
            </a:r>
            <a:r>
              <a:rPr lang="en-US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} </a:t>
            </a:r>
          </a:p>
          <a:p>
            <a:r>
              <a:rPr lang="en-US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dirty="0" err="1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a,ab,aaaa</a:t>
            </a:r>
            <a:r>
              <a:rPr lang="en-US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tx1"/>
                </a:solidFill>
              </a:rPr>
              <a:t>∩</a:t>
            </a:r>
            <a:r>
              <a:rPr lang="en-US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{</a:t>
            </a:r>
            <a:r>
              <a:rPr lang="en-US" dirty="0" err="1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bb,ab</a:t>
            </a:r>
            <a:r>
              <a:rPr lang="en-US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} = {ab} </a:t>
            </a:r>
          </a:p>
          <a:p>
            <a:r>
              <a:rPr lang="en-US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dirty="0" err="1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a,ab,aaaa</a:t>
            </a:r>
            <a:r>
              <a:rPr lang="en-US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{</a:t>
            </a:r>
            <a:r>
              <a:rPr lang="en-US" dirty="0" err="1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bb,ab</a:t>
            </a:r>
            <a:r>
              <a:rPr lang="en-US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} = {</a:t>
            </a:r>
            <a:r>
              <a:rPr lang="en-US" dirty="0" err="1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a,aaaa</a:t>
            </a:r>
            <a:r>
              <a:rPr lang="en-US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Reverse </a:t>
            </a:r>
            <a:endParaRPr lang="en-US" altLang="en-US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 smtClean="0"/>
          </a:p>
          <a:p>
            <a:r>
              <a:rPr lang="en-US" altLang="en-US" dirty="0" smtClean="0"/>
              <a:t>Definition: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Examples:</a:t>
            </a:r>
          </a:p>
        </p:txBody>
      </p:sp>
      <p:sp>
        <p:nvSpPr>
          <p:cNvPr id="2560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124200" y="6400800"/>
            <a:ext cx="2895600" cy="304800"/>
          </a:xfrm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</a:pPr>
            <a:fld id="{4A2E9B52-2204-42A9-BA22-D7E2DA0BFC8D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 algn="ctr">
                <a:spcBef>
                  <a:spcPct val="0"/>
                </a:spcBef>
              </a:pPr>
              <a:t>21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52506" y="3836938"/>
            <a:ext cx="358143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L={</a:t>
            </a:r>
            <a:r>
              <a:rPr lang="en-US" sz="3600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3600" baseline="30000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3600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3600" baseline="30000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3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| n </a:t>
            </a:r>
            <a:r>
              <a:rPr lang="en-US" sz="3600" dirty="0" smtClean="0">
                <a:solidFill>
                  <a:schemeClr val="tx1"/>
                </a:solidFill>
              </a:rPr>
              <a:t>≥ 0}</a:t>
            </a:r>
          </a:p>
          <a:p>
            <a:endParaRPr lang="en-US" sz="3600" dirty="0" smtClean="0">
              <a:solidFill>
                <a:schemeClr val="tx1"/>
              </a:solidFill>
            </a:endParaRPr>
          </a:p>
          <a:p>
            <a:r>
              <a:rPr lang="en-US" sz="3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3600" baseline="300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3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={</a:t>
            </a:r>
            <a:r>
              <a:rPr lang="en-US" sz="3600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3600" baseline="30000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3600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3600" baseline="30000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3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| n </a:t>
            </a:r>
            <a:r>
              <a:rPr lang="en-US" sz="3600" dirty="0" smtClean="0">
                <a:solidFill>
                  <a:schemeClr val="tx1"/>
                </a:solidFill>
              </a:rPr>
              <a:t>≥ 0}</a:t>
            </a:r>
          </a:p>
          <a:p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31826" y="1507004"/>
            <a:ext cx="3180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3600" baseline="30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3600" dirty="0" smtClean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={</a:t>
            </a:r>
            <a:r>
              <a:rPr lang="en-US" sz="3600" dirty="0" err="1" smtClean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3600" baseline="30000" dirty="0" err="1" smtClean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3600" dirty="0" smtClean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| </a:t>
            </a:r>
            <a:r>
              <a:rPr lang="en-US" sz="3600" dirty="0" smtClean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360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Cambria Math" panose="02040503050406030204" pitchFamily="18" charset="0"/>
              </a:rPr>
              <a:t>∈ </a:t>
            </a:r>
            <a:r>
              <a:rPr lang="en-US" sz="3600" dirty="0" smtClean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3600" dirty="0" smtClean="0">
                <a:solidFill>
                  <a:schemeClr val="tx1"/>
                </a:solidFill>
                <a:latin typeface="+mn-lt"/>
              </a:rPr>
              <a:t>}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52506" y="2702749"/>
            <a:ext cx="57967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ab,aab,baba</a:t>
            </a: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r>
              <a:rPr lang="en-US" baseline="300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={</a:t>
            </a:r>
            <a:r>
              <a:rPr lang="en-US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ba,baa,abab</a:t>
            </a: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Concatenation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  <a:p>
            <a:r>
              <a:rPr lang="en-US" altLang="en-US" smtClean="0"/>
              <a:t>Definition: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Example: </a:t>
            </a:r>
          </a:p>
        </p:txBody>
      </p:sp>
      <p:sp>
        <p:nvSpPr>
          <p:cNvPr id="2663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124200" y="6400800"/>
            <a:ext cx="2895600" cy="304800"/>
          </a:xfrm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</a:pPr>
            <a:fld id="{C0F10AD0-4D16-46B9-997F-0CB0C5FB00B2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 algn="ctr">
                <a:spcBef>
                  <a:spcPct val="0"/>
                </a:spcBef>
              </a:pPr>
              <a:t>22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90800" y="1446938"/>
            <a:ext cx="5614037" cy="4031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baseline="-250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baseline="-250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={</a:t>
            </a:r>
            <a:r>
              <a:rPr lang="en-US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xy</a:t>
            </a: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| x </a:t>
            </a:r>
            <a:r>
              <a:rPr lang="en-US" dirty="0" smtClean="0">
                <a:solidFill>
                  <a:srgbClr val="000000"/>
                </a:solidFill>
                <a:ea typeface="Calibri" panose="020F0502020204030204" pitchFamily="34" charset="0"/>
                <a:cs typeface="Cambria Math" panose="02040503050406030204" pitchFamily="18" charset="0"/>
              </a:rPr>
              <a:t>∈ </a:t>
            </a: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baseline="-250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y </a:t>
            </a:r>
            <a:r>
              <a:rPr lang="en-US" dirty="0" smtClean="0">
                <a:solidFill>
                  <a:srgbClr val="000000"/>
                </a:solidFill>
                <a:ea typeface="Calibri" panose="020F0502020204030204" pitchFamily="34" charset="0"/>
                <a:cs typeface="Cambria Math" panose="02040503050406030204" pitchFamily="18" charset="0"/>
              </a:rPr>
              <a:t>∈</a:t>
            </a:r>
            <a:r>
              <a:rPr lang="en-US" baseline="-250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baseline="-250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{</a:t>
            </a:r>
            <a:r>
              <a:rPr lang="en-US" dirty="0" err="1" smtClean="0">
                <a:solidFill>
                  <a:schemeClr val="tx1"/>
                </a:solidFill>
              </a:rPr>
              <a:t>a,ab,ba</a:t>
            </a:r>
            <a:r>
              <a:rPr lang="en-US" dirty="0" smtClean="0">
                <a:solidFill>
                  <a:schemeClr val="tx1"/>
                </a:solidFill>
              </a:rPr>
              <a:t>}{</a:t>
            </a:r>
            <a:r>
              <a:rPr lang="en-US" dirty="0" err="1" smtClean="0">
                <a:solidFill>
                  <a:schemeClr val="tx1"/>
                </a:solidFill>
              </a:rPr>
              <a:t>b,aa</a:t>
            </a: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= {</a:t>
            </a:r>
            <a:r>
              <a:rPr lang="en-US" dirty="0" err="1" smtClean="0">
                <a:solidFill>
                  <a:schemeClr val="tx1"/>
                </a:solidFill>
              </a:rPr>
              <a:t>ab,aaa,abb,abaa,bab,baaa</a:t>
            </a: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Another </a:t>
            </a:r>
            <a:r>
              <a:rPr lang="en-US" altLang="en-US" dirty="0" smtClean="0"/>
              <a:t>Operation  L</a:t>
            </a:r>
            <a:r>
              <a:rPr lang="en-US" altLang="en-US" baseline="30000" dirty="0" smtClean="0"/>
              <a:t>n</a:t>
            </a:r>
            <a:endParaRPr lang="en-US" altLang="en-US" baseline="30000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Definition: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Special case: </a:t>
            </a:r>
          </a:p>
        </p:txBody>
      </p:sp>
      <p:graphicFrame>
        <p:nvGraphicFramePr>
          <p:cNvPr id="27653" name="Object 5" title="Equation L power n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614654"/>
              </p:ext>
            </p:extLst>
          </p:nvPr>
        </p:nvGraphicFramePr>
        <p:xfrm>
          <a:off x="2819400" y="838200"/>
          <a:ext cx="24765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8" name="Equation" r:id="rId3" imgW="2476500" imgH="1219200" progId="Equation.3">
                  <p:embed/>
                </p:oleObj>
              </mc:Choice>
              <mc:Fallback>
                <p:oleObj name="Equation" r:id="rId3" imgW="2476500" imgH="1219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838200"/>
                        <a:ext cx="24765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124200" y="6400800"/>
            <a:ext cx="2895600" cy="304800"/>
          </a:xfrm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</a:pPr>
            <a:fld id="{6168AE74-6EC5-42E7-BBE4-FE0D9EB830DA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 algn="ctr">
                <a:spcBef>
                  <a:spcPct val="0"/>
                </a:spcBef>
              </a:pPr>
              <a:t>23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6191" y="2278110"/>
            <a:ext cx="85914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{</a:t>
            </a:r>
            <a:r>
              <a:rPr lang="en-US" sz="3600" dirty="0" err="1" smtClean="0">
                <a:solidFill>
                  <a:schemeClr val="tx1"/>
                </a:solidFill>
              </a:rPr>
              <a:t>a,b</a:t>
            </a:r>
            <a:r>
              <a:rPr lang="en-US" sz="3600" dirty="0" smtClean="0">
                <a:solidFill>
                  <a:schemeClr val="tx1"/>
                </a:solidFill>
              </a:rPr>
              <a:t>}</a:t>
            </a:r>
            <a:r>
              <a:rPr lang="en-US" sz="3600" baseline="30000" dirty="0" smtClean="0">
                <a:solidFill>
                  <a:schemeClr val="tx1"/>
                </a:solidFill>
              </a:rPr>
              <a:t>3</a:t>
            </a:r>
            <a:r>
              <a:rPr lang="en-US" sz="3600" dirty="0" smtClean="0">
                <a:solidFill>
                  <a:schemeClr val="tx1"/>
                </a:solidFill>
              </a:rPr>
              <a:t>= {</a:t>
            </a:r>
            <a:r>
              <a:rPr lang="en-US" sz="3600" dirty="0" err="1" smtClean="0">
                <a:solidFill>
                  <a:schemeClr val="tx1"/>
                </a:solidFill>
              </a:rPr>
              <a:t>a,b</a:t>
            </a:r>
            <a:r>
              <a:rPr lang="en-US" sz="3600" dirty="0" smtClean="0">
                <a:solidFill>
                  <a:schemeClr val="tx1"/>
                </a:solidFill>
              </a:rPr>
              <a:t>} {</a:t>
            </a:r>
            <a:r>
              <a:rPr lang="en-US" sz="3600" dirty="0" err="1" smtClean="0">
                <a:solidFill>
                  <a:schemeClr val="tx1"/>
                </a:solidFill>
              </a:rPr>
              <a:t>a,b</a:t>
            </a:r>
            <a:r>
              <a:rPr lang="en-US" sz="3600" dirty="0" smtClean="0">
                <a:solidFill>
                  <a:schemeClr val="tx1"/>
                </a:solidFill>
              </a:rPr>
              <a:t>}{</a:t>
            </a:r>
            <a:r>
              <a:rPr lang="en-US" sz="3600" dirty="0" err="1" smtClean="0">
                <a:solidFill>
                  <a:schemeClr val="tx1"/>
                </a:solidFill>
              </a:rPr>
              <a:t>a,b</a:t>
            </a:r>
            <a:r>
              <a:rPr lang="en-US" sz="3600" dirty="0" smtClean="0">
                <a:solidFill>
                  <a:schemeClr val="tx1"/>
                </a:solidFill>
              </a:rPr>
              <a:t>}=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{</a:t>
            </a:r>
            <a:r>
              <a:rPr lang="en-US" sz="3600" dirty="0" err="1" smtClean="0">
                <a:solidFill>
                  <a:schemeClr val="tx1"/>
                </a:solidFill>
              </a:rPr>
              <a:t>aaa,aab,aba,abb,baa,bab,bba,bbb</a:t>
            </a:r>
            <a:r>
              <a:rPr lang="en-US" sz="360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3156857" y="4366076"/>
            <a:ext cx="336181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baseline="300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= {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endParaRPr 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a,bba,aaa</a:t>
            </a: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r>
              <a:rPr lang="en-US" baseline="300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 {</a:t>
            </a:r>
            <a:r>
              <a:rPr lang="en-US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More Examples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2867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124200" y="6400800"/>
            <a:ext cx="2895600" cy="304800"/>
          </a:xfrm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</a:pPr>
            <a:fld id="{031A6A38-4FF0-4337-A1B8-9A9E7D7C8596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 algn="ctr">
                <a:spcBef>
                  <a:spcPct val="0"/>
                </a:spcBef>
              </a:pPr>
              <a:t>24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68008" y="1712863"/>
            <a:ext cx="4998484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L={</a:t>
            </a:r>
            <a:r>
              <a:rPr lang="en-US" sz="3600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3600" baseline="30000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3600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3600" baseline="30000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3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| n </a:t>
            </a:r>
            <a:r>
              <a:rPr lang="en-US" sz="3600" dirty="0" smtClean="0">
                <a:solidFill>
                  <a:schemeClr val="tx1"/>
                </a:solidFill>
              </a:rPr>
              <a:t>≥ 0}</a:t>
            </a:r>
          </a:p>
          <a:p>
            <a:endParaRPr lang="en-US" sz="3600" dirty="0" smtClean="0">
              <a:solidFill>
                <a:schemeClr val="tx1"/>
              </a:solidFill>
            </a:endParaRPr>
          </a:p>
          <a:p>
            <a:r>
              <a:rPr lang="en-US" sz="3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3600" baseline="300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3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={</a:t>
            </a:r>
            <a:r>
              <a:rPr lang="en-US" sz="3600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3600" baseline="30000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3600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3600" baseline="30000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3600" baseline="300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3600" baseline="30000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3600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3600" baseline="30000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3600" baseline="300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| </a:t>
            </a:r>
            <a:r>
              <a:rPr lang="en-US" sz="3600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n,m</a:t>
            </a:r>
            <a:r>
              <a:rPr lang="en-US" sz="3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≥ 0}</a:t>
            </a:r>
          </a:p>
          <a:p>
            <a:endParaRPr lang="en-US" sz="3600" dirty="0" smtClean="0">
              <a:solidFill>
                <a:schemeClr val="tx1"/>
              </a:solidFill>
            </a:endParaRPr>
          </a:p>
          <a:p>
            <a:endParaRPr lang="en-US" sz="3600" dirty="0">
              <a:solidFill>
                <a:schemeClr val="tx1"/>
              </a:solidFill>
            </a:endParaRPr>
          </a:p>
          <a:p>
            <a:r>
              <a:rPr lang="en-US" sz="3600" dirty="0" err="1">
                <a:solidFill>
                  <a:schemeClr val="tx1"/>
                </a:solidFill>
              </a:rPr>
              <a:t>a</a:t>
            </a:r>
            <a:r>
              <a:rPr lang="en-US" sz="3600" dirty="0" err="1" smtClean="0">
                <a:solidFill>
                  <a:schemeClr val="tx1"/>
                </a:solidFill>
              </a:rPr>
              <a:t>abbaaabbb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ea typeface="Calibri" panose="020F0502020204030204" pitchFamily="34" charset="0"/>
                <a:cs typeface="Cambria Math" panose="02040503050406030204" pitchFamily="18" charset="0"/>
              </a:rPr>
              <a:t>∈ </a:t>
            </a:r>
            <a:r>
              <a:rPr lang="en-US" sz="3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3600" baseline="300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3600" baseline="-250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dirty="0" smtClean="0">
              <a:solidFill>
                <a:schemeClr val="tx1"/>
              </a:solidFill>
            </a:endParaRPr>
          </a:p>
          <a:p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Star-Closure (Kleene *)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9252" y="762000"/>
            <a:ext cx="8839200" cy="5486400"/>
          </a:xfrm>
        </p:spPr>
        <p:txBody>
          <a:bodyPr/>
          <a:lstStyle/>
          <a:p>
            <a:endParaRPr lang="en-US" altLang="en-US" dirty="0" smtClean="0"/>
          </a:p>
          <a:p>
            <a:r>
              <a:rPr lang="en-US" altLang="en-US" dirty="0" smtClean="0"/>
              <a:t>Definition: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Example: </a:t>
            </a:r>
          </a:p>
          <a:p>
            <a:pPr>
              <a:spcBef>
                <a:spcPts val="1800"/>
              </a:spcBef>
            </a:pPr>
            <a:endParaRPr lang="en-US" altLang="en-US" dirty="0"/>
          </a:p>
          <a:p>
            <a:pPr>
              <a:spcBef>
                <a:spcPts val="1800"/>
              </a:spcBef>
            </a:pPr>
            <a:r>
              <a:rPr lang="en-US" altLang="en-US" dirty="0" smtClean="0"/>
              <a:t>{</a:t>
            </a:r>
            <a:r>
              <a:rPr lang="en-US" altLang="en-US" dirty="0" err="1" smtClean="0"/>
              <a:t>a,bb</a:t>
            </a:r>
            <a:r>
              <a:rPr lang="en-US" altLang="en-US" dirty="0" smtClean="0"/>
              <a:t>}*=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  </a:t>
            </a:r>
          </a:p>
        </p:txBody>
      </p:sp>
      <p:sp>
        <p:nvSpPr>
          <p:cNvPr id="2970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124200" y="6400800"/>
            <a:ext cx="2895600" cy="304800"/>
          </a:xfrm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</a:pPr>
            <a:fld id="{8635B0AF-DF5D-40BA-A59E-67E3F4F8048B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 algn="ctr">
                <a:spcBef>
                  <a:spcPct val="0"/>
                </a:spcBef>
              </a:pPr>
              <a:t>25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76600" y="1391194"/>
            <a:ext cx="43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L*= L</a:t>
            </a:r>
            <a:r>
              <a:rPr lang="en-US" sz="3600" baseline="30000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3600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U L</a:t>
            </a:r>
            <a:r>
              <a:rPr lang="en-US" sz="3600" baseline="30000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3600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U L</a:t>
            </a:r>
            <a:r>
              <a:rPr lang="en-US" sz="3600" baseline="30000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3600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…. </a:t>
            </a:r>
            <a:endParaRPr lang="en-US" sz="3600" dirty="0"/>
          </a:p>
        </p:txBody>
      </p:sp>
      <p:sp>
        <p:nvSpPr>
          <p:cNvPr id="9" name="AutoShape 16" title="Arrow shape"/>
          <p:cNvSpPr>
            <a:spLocks/>
          </p:cNvSpPr>
          <p:nvPr/>
        </p:nvSpPr>
        <p:spPr bwMode="auto">
          <a:xfrm>
            <a:off x="6979843" y="3855826"/>
            <a:ext cx="335357" cy="1982169"/>
          </a:xfrm>
          <a:prstGeom prst="rightBrace">
            <a:avLst>
              <a:gd name="adj1" fmla="val 6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2515633" y="3729097"/>
            <a:ext cx="4546437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,</a:t>
            </a:r>
          </a:p>
          <a:p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dirty="0" err="1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,bb</a:t>
            </a:r>
            <a:r>
              <a:rPr lang="en-US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</a:p>
          <a:p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dirty="0" err="1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a,abb,bba,bbbb</a:t>
            </a:r>
            <a:r>
              <a:rPr lang="en-US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</a:p>
          <a:p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dirty="0" err="1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aa,aabb,abba,abbbb</a:t>
            </a:r>
            <a:r>
              <a:rPr lang="en-US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,…</a:t>
            </a:r>
            <a:endParaRPr lang="en-US" dirty="0"/>
          </a:p>
        </p:txBody>
      </p:sp>
      <p:sp>
        <p:nvSpPr>
          <p:cNvPr id="12" name="AutoShape 16" title="Arrow shape"/>
          <p:cNvSpPr>
            <a:spLocks/>
          </p:cNvSpPr>
          <p:nvPr/>
        </p:nvSpPr>
        <p:spPr bwMode="auto">
          <a:xfrm flipH="1">
            <a:off x="2057398" y="3886200"/>
            <a:ext cx="304801" cy="1905000"/>
          </a:xfrm>
          <a:prstGeom prst="rightBrace">
            <a:avLst>
              <a:gd name="adj1" fmla="val 6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Positive Closure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 smtClean="0"/>
          </a:p>
          <a:p>
            <a:r>
              <a:rPr lang="en-US" altLang="en-US" dirty="0" smtClean="0"/>
              <a:t>Definition:</a:t>
            </a:r>
          </a:p>
        </p:txBody>
      </p:sp>
      <p:sp>
        <p:nvSpPr>
          <p:cNvPr id="3072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124200" y="6400800"/>
            <a:ext cx="2895600" cy="304800"/>
          </a:xfrm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</a:pPr>
            <a:fld id="{10133229-7DEF-4BF8-BD6B-3E24D021ABFC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 algn="ctr">
                <a:spcBef>
                  <a:spcPct val="0"/>
                </a:spcBef>
              </a:pPr>
              <a:t>26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24200" y="1447800"/>
            <a:ext cx="43580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sz="3600" baseline="30000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sz="3600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= L</a:t>
            </a:r>
            <a:r>
              <a:rPr lang="en-US" sz="3600" baseline="30000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3600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U L</a:t>
            </a:r>
            <a:r>
              <a:rPr lang="en-US" sz="3600" baseline="30000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3600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….</a:t>
            </a:r>
          </a:p>
          <a:p>
            <a:pPr>
              <a:spcBef>
                <a:spcPts val="1200"/>
              </a:spcBef>
            </a:pPr>
            <a:r>
              <a:rPr lang="en-US" sz="36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= L* - {</a:t>
            </a:r>
            <a:r>
              <a:rPr lang="en-US" sz="36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}</a:t>
            </a:r>
            <a:r>
              <a:rPr lang="en-US" sz="3600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sz="3600" dirty="0"/>
          </a:p>
        </p:txBody>
      </p:sp>
      <p:sp>
        <p:nvSpPr>
          <p:cNvPr id="8" name="AutoShape 16" title="Arrow shape"/>
          <p:cNvSpPr>
            <a:spLocks/>
          </p:cNvSpPr>
          <p:nvPr/>
        </p:nvSpPr>
        <p:spPr bwMode="auto">
          <a:xfrm>
            <a:off x="6984837" y="4290556"/>
            <a:ext cx="253130" cy="1519131"/>
          </a:xfrm>
          <a:prstGeom prst="rightBrace">
            <a:avLst>
              <a:gd name="adj1" fmla="val 6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2438400" y="4163827"/>
            <a:ext cx="454643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a,bb</a:t>
            </a:r>
            <a:r>
              <a:rPr lang="en-US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</a:p>
          <a:p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dirty="0" err="1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a,abb,bba,bbbb</a:t>
            </a:r>
            <a:r>
              <a:rPr lang="en-US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</a:p>
          <a:p>
            <a:r>
              <a:rPr lang="en-US" dirty="0" err="1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dirty="0" err="1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aa,aabb,abba,abbbb</a:t>
            </a:r>
            <a:r>
              <a:rPr lang="en-US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,…</a:t>
            </a:r>
            <a:endParaRPr lang="en-US" dirty="0"/>
          </a:p>
        </p:txBody>
      </p:sp>
      <p:sp>
        <p:nvSpPr>
          <p:cNvPr id="10" name="AutoShape 16" title="Arrow shape"/>
          <p:cNvSpPr>
            <a:spLocks/>
          </p:cNvSpPr>
          <p:nvPr/>
        </p:nvSpPr>
        <p:spPr bwMode="auto">
          <a:xfrm flipH="1">
            <a:off x="1980164" y="4320930"/>
            <a:ext cx="205105" cy="1488757"/>
          </a:xfrm>
          <a:prstGeom prst="rightBrace">
            <a:avLst>
              <a:gd name="adj1" fmla="val 6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" name="Rectangle 1"/>
          <p:cNvSpPr/>
          <p:nvPr/>
        </p:nvSpPr>
        <p:spPr>
          <a:xfrm>
            <a:off x="191697" y="4757733"/>
            <a:ext cx="17203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/>
              <a:t>{</a:t>
            </a:r>
            <a:r>
              <a:rPr lang="en-US" altLang="en-US" dirty="0" err="1" smtClean="0"/>
              <a:t>a,bb</a:t>
            </a:r>
            <a:r>
              <a:rPr lang="en-US" altLang="en-US" dirty="0" smtClean="0"/>
              <a:t>}</a:t>
            </a:r>
            <a:r>
              <a:rPr lang="en-US" altLang="en-US" baseline="30000" dirty="0" smtClean="0"/>
              <a:t>+ </a:t>
            </a:r>
            <a:r>
              <a:rPr lang="en-US" altLang="en-US" dirty="0" smtClean="0"/>
              <a:t>=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63" y="304800"/>
            <a:ext cx="8839200" cy="6096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FF0000"/>
                </a:solidFill>
              </a:rPr>
              <a:t>The Membership Problem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063" y="1066800"/>
            <a:ext cx="8839200" cy="5486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i="1" smtClean="0">
                <a:solidFill>
                  <a:srgbClr val="FF0000"/>
                </a:solidFill>
              </a:rPr>
              <a:t>Given a string w </a:t>
            </a:r>
            <a:r>
              <a:rPr lang="en-US" altLang="en-US" i="1" smtClean="0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lang="en-US" altLang="en-US" i="1" smtClean="0">
                <a:solidFill>
                  <a:srgbClr val="FF0000"/>
                </a:solidFill>
              </a:rPr>
              <a:t>∑*and a language L over ∑, decide whether or not w </a:t>
            </a:r>
            <a:r>
              <a:rPr lang="en-US" altLang="en-US" i="1" smtClean="0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lang="en-US" altLang="en-US" i="1" smtClean="0">
                <a:solidFill>
                  <a:srgbClr val="FF0000"/>
                </a:solidFill>
              </a:rPr>
              <a:t>L.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i="1" smtClean="0">
              <a:solidFill>
                <a:schemeClr val="bg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u="sng" smtClean="0">
                <a:solidFill>
                  <a:schemeClr val="bg2"/>
                </a:solidFill>
              </a:rPr>
              <a:t>Example: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chemeClr val="bg2"/>
                </a:solidFill>
              </a:rPr>
              <a:t>	Let w = 100011;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chemeClr val="bg2"/>
                </a:solidFill>
              </a:rPr>
              <a:t>	Q) Is w </a:t>
            </a:r>
            <a:r>
              <a:rPr lang="en-US" altLang="en-US" smtClean="0">
                <a:solidFill>
                  <a:schemeClr val="bg2"/>
                </a:solidFill>
                <a:sym typeface="Symbol" panose="05050102010706020507" pitchFamily="18" charset="2"/>
              </a:rPr>
              <a:t> the language of strings with equal number of 0s and 1s?</a:t>
            </a:r>
            <a:endParaRPr lang="en-US" altLang="en-US" smtClean="0">
              <a:solidFill>
                <a:schemeClr val="bg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>
              <a:solidFill>
                <a:schemeClr val="bg2"/>
              </a:solidFill>
            </a:endParaRPr>
          </a:p>
        </p:txBody>
      </p:sp>
      <p:sp>
        <p:nvSpPr>
          <p:cNvPr id="3174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124200" y="6400800"/>
            <a:ext cx="2895600" cy="304800"/>
          </a:xfrm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</a:pPr>
            <a:fld id="{741A8DE1-661E-4978-BAF5-0A41C8956B16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 algn="ctr">
                <a:spcBef>
                  <a:spcPct val="0"/>
                </a:spcBef>
              </a:pPr>
              <a:t>27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62400" y="3220871"/>
            <a:ext cx="17972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3600"/>
              </a:spcAft>
            </a:pP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∑ = </a:t>
            </a: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{0,1}</a:t>
            </a:r>
            <a:endParaRPr lang="en-US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3"/>
          <p:cNvSpPr>
            <a:spLocks noGrp="1"/>
          </p:cNvSpPr>
          <p:nvPr>
            <p:ph type="ctrTitle"/>
          </p:nvPr>
        </p:nvSpPr>
        <p:spPr>
          <a:xfrm>
            <a:off x="1066800" y="1676400"/>
            <a:ext cx="7848600" cy="4800600"/>
          </a:xfrm>
        </p:spPr>
        <p:txBody>
          <a:bodyPr/>
          <a:lstStyle/>
          <a:p>
            <a:pPr algn="l"/>
            <a:r>
              <a:rPr lang="en-US" altLang="en-US" sz="2400" smtClean="0"/>
              <a:t>I) Give a formal definition with any notations for the following: </a:t>
            </a:r>
            <a:br>
              <a:rPr lang="en-US" altLang="en-US" sz="2400" smtClean="0"/>
            </a:br>
            <a:r>
              <a:rPr lang="en-US" altLang="en-US" sz="2400" smtClean="0"/>
              <a:t>Alphabet, String, Language, Concatenation of strings, Reverse of a string, Substring, Length of a string, Star-Closure of an alphabet, Positive Closure of an alphabet, Sentence of a language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II) Define all operations on Languages: Complementation, Reverse, Concatenation, Star-Closure, Positive Closure.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III) Do exercises : #1 to #7, #15, #16</a:t>
            </a:r>
            <a:br>
              <a:rPr lang="en-US" altLang="en-US" sz="2400" smtClean="0"/>
            </a:br>
            <a:endParaRPr lang="en-US" altLang="en-US" sz="2400" smtClean="0"/>
          </a:p>
        </p:txBody>
      </p:sp>
      <p:sp>
        <p:nvSpPr>
          <p:cNvPr id="33795" name="Title 3"/>
          <p:cNvSpPr txBox="1">
            <a:spLocks/>
          </p:cNvSpPr>
          <p:nvPr/>
        </p:nvSpPr>
        <p:spPr bwMode="auto">
          <a:xfrm>
            <a:off x="1295400" y="914400"/>
            <a:ext cx="6858000" cy="63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4400">
                <a:solidFill>
                  <a:schemeClr val="tx2"/>
                </a:solidFill>
              </a:rPr>
              <a:t>Homework 1.2.1</a:t>
            </a:r>
          </a:p>
        </p:txBody>
      </p:sp>
      <p:sp>
        <p:nvSpPr>
          <p:cNvPr id="3379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124200" y="6400800"/>
            <a:ext cx="2895600" cy="304800"/>
          </a:xfrm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</a:pPr>
            <a:fld id="{29314CFF-9814-471C-8A96-8F23DE511795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 algn="ctr">
                <a:spcBef>
                  <a:spcPct val="0"/>
                </a:spcBef>
              </a:pPr>
              <a:t>28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US" altLang="en-US" sz="4400" smtClean="0"/>
              <a:t/>
            </a:r>
            <a:br>
              <a:rPr lang="en-US" altLang="en-US" sz="4400" smtClean="0"/>
            </a:br>
            <a:r>
              <a:rPr lang="en-US" altLang="en-US" sz="4400" smtClean="0"/>
              <a:t>Grammars</a:t>
            </a:r>
            <a:br>
              <a:rPr lang="en-US" altLang="en-US" sz="4400" smtClean="0"/>
            </a:br>
            <a:endParaRPr lang="en-US" altLang="en-US" sz="440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/>
          <a:p>
            <a:r>
              <a:rPr lang="en-US" altLang="en-US" sz="3200" smtClean="0"/>
              <a:t> </a:t>
            </a:r>
          </a:p>
        </p:txBody>
      </p:sp>
      <p:sp>
        <p:nvSpPr>
          <p:cNvPr id="3584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E009A370-8959-47B9-897D-DF9A96DD6A29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29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Alphabet, String, Language</a:t>
            </a:r>
            <a:endParaRPr lang="en-US" dirty="0"/>
          </a:p>
        </p:txBody>
      </p:sp>
      <p:sp>
        <p:nvSpPr>
          <p:cNvPr id="717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</a:pPr>
            <a:fld id="{039DF134-880A-49DA-9669-6B5EB41592F0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 algn="ctr">
                <a:spcBef>
                  <a:spcPct val="0"/>
                </a:spcBef>
              </a:pPr>
              <a:t>3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838200"/>
            <a:ext cx="8839200" cy="54864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Alphabet</a:t>
            </a:r>
            <a:r>
              <a:rPr lang="en-US" altLang="en-US" dirty="0" smtClean="0"/>
              <a:t>: An alphabet, denoted by Σ, is a </a:t>
            </a:r>
            <a:r>
              <a:rPr lang="en-US" altLang="en-US" u="sng" dirty="0" smtClean="0"/>
              <a:t>finite</a:t>
            </a:r>
            <a:r>
              <a:rPr lang="en-US" altLang="en-US" dirty="0" smtClean="0"/>
              <a:t>, </a:t>
            </a:r>
            <a:r>
              <a:rPr lang="en-US" altLang="en-US" u="sng" dirty="0" smtClean="0"/>
              <a:t>nonempty</a:t>
            </a:r>
            <a:r>
              <a:rPr lang="en-US" altLang="en-US" dirty="0" smtClean="0"/>
              <a:t> set of symbols.</a:t>
            </a:r>
          </a:p>
          <a:p>
            <a:r>
              <a:rPr lang="en-US" altLang="en-US" dirty="0" smtClean="0">
                <a:solidFill>
                  <a:srgbClr val="FF0000"/>
                </a:solidFill>
              </a:rPr>
              <a:t>String:</a:t>
            </a:r>
            <a:r>
              <a:rPr lang="en-US" altLang="en-US" sz="3600" dirty="0" smtClean="0"/>
              <a:t>  </a:t>
            </a:r>
            <a:r>
              <a:rPr lang="en-US" altLang="en-US" dirty="0" smtClean="0"/>
              <a:t>A string is a finite sequence of symbols from the </a:t>
            </a:r>
            <a:r>
              <a:rPr lang="en-US" altLang="en-US" dirty="0" smtClean="0">
                <a:solidFill>
                  <a:srgbClr val="FF0000"/>
                </a:solidFill>
              </a:rPr>
              <a:t>alphabet</a:t>
            </a:r>
            <a:r>
              <a:rPr lang="en-US" altLang="en-US" dirty="0" smtClean="0"/>
              <a:t>.</a:t>
            </a:r>
          </a:p>
          <a:p>
            <a:r>
              <a:rPr lang="en-US" altLang="en-US" dirty="0" smtClean="0">
                <a:solidFill>
                  <a:srgbClr val="FF0000"/>
                </a:solidFill>
              </a:rPr>
              <a:t>Language: </a:t>
            </a:r>
            <a:r>
              <a:rPr lang="en-US" altLang="en-US" dirty="0" smtClean="0"/>
              <a:t>A Language is a set of </a:t>
            </a:r>
            <a:r>
              <a:rPr lang="en-US" altLang="en-US" dirty="0" smtClean="0">
                <a:solidFill>
                  <a:srgbClr val="FF0000"/>
                </a:solidFill>
              </a:rPr>
              <a:t>strings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Alphabet example,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Not an Alphabet,                           not finite  </a:t>
            </a:r>
          </a:p>
        </p:txBody>
      </p:sp>
      <p:sp>
        <p:nvSpPr>
          <p:cNvPr id="2" name="Rectangle 1"/>
          <p:cNvSpPr/>
          <p:nvPr/>
        </p:nvSpPr>
        <p:spPr>
          <a:xfrm>
            <a:off x="4038600" y="4191000"/>
            <a:ext cx="3167855" cy="619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Symbol" panose="05050102010706020507" pitchFamily="18" charset="2"/>
                <a:ea typeface="Calibri" panose="020F0502020204030204" pitchFamily="34" charset="0"/>
                <a:cs typeface="Symbol" panose="05050102010706020507" pitchFamily="18" charset="2"/>
              </a:rPr>
              <a:t>å = </a:t>
            </a:r>
            <a:r>
              <a:rPr lang="en-US" altLang="en-US" dirty="0" smtClean="0">
                <a:solidFill>
                  <a:schemeClr val="tx1"/>
                </a:solidFill>
              </a:rPr>
              <a:t> {</a:t>
            </a:r>
            <a:r>
              <a:rPr lang="en-US" altLang="en-US" dirty="0" err="1" smtClean="0">
                <a:solidFill>
                  <a:schemeClr val="tx1"/>
                </a:solidFill>
              </a:rPr>
              <a:t>a,b,c</a:t>
            </a:r>
            <a:r>
              <a:rPr lang="en-US" altLang="en-US" dirty="0" smtClean="0">
                <a:solidFill>
                  <a:schemeClr val="tx1"/>
                </a:solidFill>
              </a:rPr>
              <a:t>, …..z}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33800" y="5360376"/>
            <a:ext cx="2842445" cy="619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Symbol" panose="05050102010706020507" pitchFamily="18" charset="2"/>
                <a:ea typeface="Calibri" panose="020F0502020204030204" pitchFamily="34" charset="0"/>
                <a:cs typeface="Symbol" panose="05050102010706020507" pitchFamily="18" charset="2"/>
              </a:rPr>
              <a:t>å = </a:t>
            </a:r>
            <a:r>
              <a:rPr lang="en-US" altLang="en-US" dirty="0" smtClean="0">
                <a:solidFill>
                  <a:schemeClr val="tx1"/>
                </a:solidFill>
              </a:rPr>
              <a:t>{1,2,3, …..}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Grammars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Grammars express languages</a:t>
            </a:r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Example: </a:t>
            </a:r>
          </a:p>
          <a:p>
            <a:r>
              <a:rPr lang="en-US" altLang="en-US" sz="2000" dirty="0" smtClean="0"/>
              <a:t> </a:t>
            </a:r>
            <a:r>
              <a:rPr lang="en-US" altLang="en-US" sz="2000" dirty="0" smtClean="0">
                <a:solidFill>
                  <a:schemeClr val="tx1"/>
                </a:solidFill>
              </a:rPr>
              <a:t>English grammar defines rules for sentences in the English Language</a:t>
            </a:r>
          </a:p>
          <a:p>
            <a:endParaRPr lang="en-US" altLang="en-US" sz="2000" dirty="0" smtClean="0"/>
          </a:p>
          <a:p>
            <a:endParaRPr lang="en-US" altLang="en-US" dirty="0" smtClean="0"/>
          </a:p>
        </p:txBody>
      </p:sp>
      <p:sp>
        <p:nvSpPr>
          <p:cNvPr id="3686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22EF1BF3-8340-4E9C-9643-6B0F85C3DC71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30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3200400"/>
            <a:ext cx="8812028" cy="2369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2400"/>
              </a:spcAft>
            </a:pPr>
            <a:r>
              <a:rPr lang="en-US" sz="3600" dirty="0" smtClean="0">
                <a:solidFill>
                  <a:schemeClr val="tx1"/>
                </a:solidFill>
              </a:rPr>
              <a:t>&lt;sentence&gt; → &lt;</a:t>
            </a:r>
            <a:r>
              <a:rPr lang="en-US" sz="3600" dirty="0" err="1" smtClean="0">
                <a:solidFill>
                  <a:schemeClr val="tx1"/>
                </a:solidFill>
              </a:rPr>
              <a:t>noun_phrase</a:t>
            </a:r>
            <a:r>
              <a:rPr lang="en-US" sz="3600" dirty="0" smtClean="0">
                <a:solidFill>
                  <a:schemeClr val="tx1"/>
                </a:solidFill>
              </a:rPr>
              <a:t>&gt; &lt;predicate&gt;</a:t>
            </a:r>
          </a:p>
          <a:p>
            <a:pPr>
              <a:spcAft>
                <a:spcPts val="2400"/>
              </a:spcAft>
            </a:pPr>
            <a:r>
              <a:rPr lang="en-US" sz="3600" dirty="0" smtClean="0">
                <a:solidFill>
                  <a:schemeClr val="tx1"/>
                </a:solidFill>
              </a:rPr>
              <a:t>&lt;</a:t>
            </a:r>
            <a:r>
              <a:rPr lang="en-US" sz="3600" dirty="0" err="1" smtClean="0">
                <a:solidFill>
                  <a:schemeClr val="tx1"/>
                </a:solidFill>
              </a:rPr>
              <a:t>noun_phrase</a:t>
            </a:r>
            <a:r>
              <a:rPr lang="en-US" sz="3600" dirty="0" smtClean="0">
                <a:solidFill>
                  <a:schemeClr val="tx1"/>
                </a:solidFill>
              </a:rPr>
              <a:t>&gt; → &lt;article&gt; &lt;noun&gt;</a:t>
            </a:r>
          </a:p>
          <a:p>
            <a:pPr>
              <a:spcAft>
                <a:spcPts val="2400"/>
              </a:spcAft>
            </a:pPr>
            <a:r>
              <a:rPr lang="en-US" sz="3600" dirty="0" smtClean="0">
                <a:solidFill>
                  <a:schemeClr val="tx1"/>
                </a:solidFill>
              </a:rPr>
              <a:t>&lt;predicate&gt; → &lt;verb&gt;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Notation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Grammar</a:t>
            </a:r>
            <a:r>
              <a:rPr lang="en-US" altLang="en-US" dirty="0" smtClean="0"/>
              <a:t> G is defined by a quadruple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		</a:t>
            </a:r>
            <a:r>
              <a:rPr lang="en-US" altLang="en-US" dirty="0" smtClean="0">
                <a:solidFill>
                  <a:schemeClr val="tx1"/>
                </a:solidFill>
              </a:rPr>
              <a:t>G = (V,T,S,P)</a:t>
            </a:r>
          </a:p>
          <a:p>
            <a:r>
              <a:rPr lang="en-US" altLang="en-US" dirty="0" smtClean="0"/>
              <a:t> 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1222374" y="2359055"/>
            <a:ext cx="6899275" cy="1027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 smtClean="0">
                <a:solidFill>
                  <a:schemeClr val="tx1"/>
                </a:solidFill>
              </a:rPr>
              <a:t>V:</a:t>
            </a:r>
            <a:r>
              <a:rPr lang="en-US" altLang="en-US" dirty="0" smtClean="0"/>
              <a:t> Set </a:t>
            </a:r>
            <a:r>
              <a:rPr lang="en-US" altLang="en-US" dirty="0"/>
              <a:t>of variables; </a:t>
            </a:r>
          </a:p>
          <a:p>
            <a:r>
              <a:rPr lang="en-US" altLang="en-US" sz="2400" dirty="0"/>
              <a:t>Variables are also referred to as non-terminals</a:t>
            </a:r>
          </a:p>
        </p:txBody>
      </p:sp>
      <p:sp>
        <p:nvSpPr>
          <p:cNvPr id="37898" name="Text Box 11"/>
          <p:cNvSpPr txBox="1">
            <a:spLocks noChangeArrowheads="1"/>
          </p:cNvSpPr>
          <p:nvPr/>
        </p:nvSpPr>
        <p:spPr bwMode="auto">
          <a:xfrm>
            <a:off x="990600" y="3600734"/>
            <a:ext cx="55483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 smtClean="0"/>
              <a:t>  </a:t>
            </a:r>
            <a:r>
              <a:rPr lang="en-US" altLang="en-US" dirty="0" smtClean="0">
                <a:solidFill>
                  <a:schemeClr val="tx1"/>
                </a:solidFill>
              </a:rPr>
              <a:t>T:</a:t>
            </a:r>
            <a:r>
              <a:rPr lang="en-US" altLang="en-US" dirty="0" smtClean="0"/>
              <a:t> Set </a:t>
            </a:r>
            <a:r>
              <a:rPr lang="en-US" altLang="en-US" dirty="0"/>
              <a:t>of terminal symbols</a:t>
            </a:r>
          </a:p>
        </p:txBody>
      </p:sp>
      <p:sp>
        <p:nvSpPr>
          <p:cNvPr id="37899" name="Text Box 12"/>
          <p:cNvSpPr txBox="1">
            <a:spLocks noChangeArrowheads="1"/>
          </p:cNvSpPr>
          <p:nvPr/>
        </p:nvSpPr>
        <p:spPr bwMode="auto">
          <a:xfrm>
            <a:off x="1290624" y="4418368"/>
            <a:ext cx="34339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 smtClean="0">
                <a:solidFill>
                  <a:schemeClr val="tx1"/>
                </a:solidFill>
              </a:rPr>
              <a:t>S: </a:t>
            </a:r>
            <a:r>
              <a:rPr lang="en-US" altLang="en-US" dirty="0" smtClean="0"/>
              <a:t>Start </a:t>
            </a:r>
            <a:r>
              <a:rPr lang="en-US" altLang="en-US" dirty="0"/>
              <a:t>variable</a:t>
            </a:r>
          </a:p>
        </p:txBody>
      </p:sp>
      <p:sp>
        <p:nvSpPr>
          <p:cNvPr id="37900" name="Text Box 13"/>
          <p:cNvSpPr txBox="1">
            <a:spLocks noChangeArrowheads="1"/>
          </p:cNvSpPr>
          <p:nvPr/>
        </p:nvSpPr>
        <p:spPr bwMode="auto">
          <a:xfrm>
            <a:off x="1413371" y="5338502"/>
            <a:ext cx="51235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 smtClean="0">
                <a:solidFill>
                  <a:schemeClr val="tx1"/>
                </a:solidFill>
              </a:rPr>
              <a:t>P: </a:t>
            </a:r>
            <a:r>
              <a:rPr lang="en-US" altLang="en-US" dirty="0" smtClean="0"/>
              <a:t>Set </a:t>
            </a:r>
            <a:r>
              <a:rPr lang="en-US" altLang="en-US" dirty="0"/>
              <a:t>of Production rules</a:t>
            </a:r>
          </a:p>
        </p:txBody>
      </p:sp>
      <p:sp>
        <p:nvSpPr>
          <p:cNvPr id="3790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B0A3A979-0B1C-4114-88BD-EB72A52BACA4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31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Notations for Productions</a:t>
            </a:r>
            <a:endParaRPr lang="en-US" altLang="en-US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27088"/>
            <a:ext cx="8839200" cy="5486400"/>
          </a:xfrm>
        </p:spPr>
        <p:txBody>
          <a:bodyPr/>
          <a:lstStyle/>
          <a:p>
            <a:r>
              <a:rPr lang="en-US" altLang="en-US" dirty="0" smtClean="0"/>
              <a:t>    </a:t>
            </a:r>
          </a:p>
        </p:txBody>
      </p:sp>
      <p:sp>
        <p:nvSpPr>
          <p:cNvPr id="3891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06E2027F-4604-4903-B452-1BFDA6060D5E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32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8" name="Rectangle 1"/>
          <p:cNvSpPr>
            <a:spLocks noChangeArrowheads="1"/>
          </p:cNvSpPr>
          <p:nvPr/>
        </p:nvSpPr>
        <p:spPr bwMode="auto">
          <a:xfrm>
            <a:off x="487363" y="3287713"/>
            <a:ext cx="762000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>
                <a:solidFill>
                  <a:srgbClr val="92D050"/>
                </a:solidFill>
                <a:latin typeface="LMRoman10-Regular"/>
              </a:rPr>
              <a:t>Note: To create more powerful grammars (i.e., that describe larger families of languages), there are fewer restrictions on x, y in describing the production rules.</a:t>
            </a:r>
            <a:endParaRPr lang="en-US" altLang="en-US">
              <a:solidFill>
                <a:srgbClr val="92D05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7363" y="1077645"/>
            <a:ext cx="8531503" cy="28212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 smtClean="0">
                <a:solidFill>
                  <a:schemeClr val="tx1"/>
                </a:solidFill>
              </a:rPr>
              <a:t>Productions have form x </a:t>
            </a:r>
            <a:r>
              <a:rPr lang="en-US" sz="2800" dirty="0" smtClean="0">
                <a:solidFill>
                  <a:schemeClr val="tx1"/>
                </a:solidFill>
              </a:rPr>
              <a:t>→ y where:</a:t>
            </a:r>
          </a:p>
          <a:p>
            <a:r>
              <a:rPr lang="en-US" altLang="en-US" sz="2800" dirty="0" smtClean="0">
                <a:solidFill>
                  <a:schemeClr val="tx1"/>
                </a:solidFill>
              </a:rPr>
              <a:t>x </a:t>
            </a:r>
            <a:r>
              <a:rPr lang="en-US" sz="2800" dirty="0" smtClean="0">
                <a:solidFill>
                  <a:srgbClr val="000000"/>
                </a:solidFill>
                <a:ea typeface="Calibri" panose="020F0502020204030204" pitchFamily="34" charset="0"/>
                <a:cs typeface="Cambria Math" panose="02040503050406030204" pitchFamily="18" charset="0"/>
              </a:rPr>
              <a:t>∈ (v U T)</a:t>
            </a:r>
            <a:r>
              <a:rPr lang="en-US" sz="2800" baseline="30000" dirty="0" smtClean="0">
                <a:solidFill>
                  <a:srgbClr val="000000"/>
                </a:solidFill>
                <a:ea typeface="Calibri" panose="020F0502020204030204" pitchFamily="34" charset="0"/>
                <a:cs typeface="Cambria Math" panose="02040503050406030204" pitchFamily="18" charset="0"/>
              </a:rPr>
              <a:t>+ </a:t>
            </a:r>
            <a:r>
              <a:rPr lang="en-US" altLang="en-US" sz="2800" dirty="0" smtClean="0">
                <a:solidFill>
                  <a:schemeClr val="tx1"/>
                </a:solidFill>
              </a:rPr>
              <a:t>,i.e., x is some non-null string</a:t>
            </a:r>
          </a:p>
          <a:p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smtClean="0">
                <a:solidFill>
                  <a:schemeClr val="tx1"/>
                </a:solidFill>
              </a:rPr>
              <a:t>                         of terminals and variables</a:t>
            </a:r>
            <a:endParaRPr lang="en-US" sz="2800" baseline="30000" dirty="0" smtClean="0">
              <a:solidFill>
                <a:srgbClr val="000000"/>
              </a:solidFill>
              <a:ea typeface="Calibri" panose="020F0502020204030204" pitchFamily="34" charset="0"/>
              <a:cs typeface="Cambria Math" panose="02040503050406030204" pitchFamily="18" charset="0"/>
            </a:endParaRPr>
          </a:p>
          <a:p>
            <a:r>
              <a:rPr lang="en-US" altLang="en-US" sz="2800" dirty="0" smtClean="0">
                <a:solidFill>
                  <a:schemeClr val="tx1"/>
                </a:solidFill>
              </a:rPr>
              <a:t>y </a:t>
            </a:r>
            <a:r>
              <a:rPr lang="en-US" sz="2800" dirty="0" smtClean="0">
                <a:solidFill>
                  <a:srgbClr val="000000"/>
                </a:solidFill>
                <a:ea typeface="Calibri" panose="020F0502020204030204" pitchFamily="34" charset="0"/>
                <a:cs typeface="Cambria Math" panose="02040503050406030204" pitchFamily="18" charset="0"/>
              </a:rPr>
              <a:t>∈ (v U T)</a:t>
            </a:r>
            <a:r>
              <a:rPr lang="en-US" sz="2800" baseline="30000" dirty="0" smtClean="0">
                <a:solidFill>
                  <a:srgbClr val="000000"/>
                </a:solidFill>
                <a:ea typeface="Calibri" panose="020F0502020204030204" pitchFamily="34" charset="0"/>
                <a:cs typeface="Cambria Math" panose="02040503050406030204" pitchFamily="18" charset="0"/>
              </a:rPr>
              <a:t>* </a:t>
            </a:r>
            <a:r>
              <a:rPr lang="en-US" altLang="en-US" sz="2800" dirty="0" smtClean="0">
                <a:solidFill>
                  <a:schemeClr val="tx1"/>
                </a:solidFill>
              </a:rPr>
              <a:t>i.e., y is some, possibly null,</a:t>
            </a:r>
          </a:p>
          <a:p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smtClean="0">
                <a:solidFill>
                  <a:schemeClr val="tx1"/>
                </a:solidFill>
              </a:rPr>
              <a:t>                         string of terminals and variables </a:t>
            </a:r>
            <a:endParaRPr lang="en-US" sz="2800" baseline="30000" dirty="0" smtClean="0">
              <a:solidFill>
                <a:srgbClr val="000000"/>
              </a:solidFill>
              <a:ea typeface="Calibri" panose="020F0502020204030204" pitchFamily="34" charset="0"/>
              <a:cs typeface="Cambria Math" panose="02040503050406030204" pitchFamily="18" charset="0"/>
            </a:endParaRPr>
          </a:p>
          <a:p>
            <a:endParaRPr lang="en-US" sz="2800" baseline="30000" dirty="0" smtClean="0">
              <a:solidFill>
                <a:srgbClr val="000000"/>
              </a:solidFill>
              <a:ea typeface="Calibri" panose="020F0502020204030204" pitchFamily="34" charset="0"/>
              <a:cs typeface="Cambria Math" panose="02040503050406030204" pitchFamily="18" charset="0"/>
            </a:endParaRPr>
          </a:p>
          <a:p>
            <a:endParaRPr lang="en-US" altLang="en-US" sz="2800" baseline="30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Easy Example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000" y="762000"/>
            <a:ext cx="8839200" cy="5486400"/>
          </a:xfrm>
        </p:spPr>
        <p:txBody>
          <a:bodyPr/>
          <a:lstStyle/>
          <a:p>
            <a:endParaRPr lang="en-US" altLang="en-US" dirty="0" smtClean="0"/>
          </a:p>
          <a:p>
            <a:r>
              <a:rPr lang="en-US" altLang="en-US" dirty="0" smtClean="0">
                <a:solidFill>
                  <a:srgbClr val="FF0000"/>
                </a:solidFill>
              </a:rPr>
              <a:t>Grammar</a:t>
            </a:r>
            <a:r>
              <a:rPr lang="en-US" altLang="en-US" dirty="0" smtClean="0"/>
              <a:t>  </a:t>
            </a:r>
            <a:r>
              <a:rPr lang="en-US" altLang="en-US" dirty="0" smtClean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9945" name="Line 10" title="Arrow"/>
          <p:cNvSpPr>
            <a:spLocks noChangeShapeType="1"/>
          </p:cNvSpPr>
          <p:nvPr/>
        </p:nvSpPr>
        <p:spPr bwMode="auto">
          <a:xfrm flipV="1">
            <a:off x="2133600" y="3886200"/>
            <a:ext cx="10668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6" name="Line 11" title="Arrow"/>
          <p:cNvSpPr>
            <a:spLocks noChangeShapeType="1"/>
          </p:cNvSpPr>
          <p:nvPr/>
        </p:nvSpPr>
        <p:spPr bwMode="auto">
          <a:xfrm flipH="1" flipV="1">
            <a:off x="3810000" y="3886200"/>
            <a:ext cx="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7" name="Line 12" title="Arrow"/>
          <p:cNvSpPr>
            <a:spLocks noChangeShapeType="1"/>
          </p:cNvSpPr>
          <p:nvPr/>
        </p:nvSpPr>
        <p:spPr bwMode="auto">
          <a:xfrm flipH="1" flipV="1">
            <a:off x="4800600" y="3886200"/>
            <a:ext cx="1981200" cy="1905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BE993AAB-90CD-4453-8C68-34559476BE49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33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55371" y="3148570"/>
            <a:ext cx="29065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dirty="0" smtClean="0">
                <a:solidFill>
                  <a:schemeClr val="tx1"/>
                </a:solidFill>
              </a:rPr>
              <a:t>G = (V,T,S,P)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86500" y="4800600"/>
            <a:ext cx="13773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dirty="0" smtClean="0">
                <a:solidFill>
                  <a:schemeClr val="tx1"/>
                </a:solidFill>
              </a:rPr>
              <a:t>V={S}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91478" y="4813663"/>
            <a:ext cx="17091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dirty="0">
                <a:solidFill>
                  <a:schemeClr val="tx1"/>
                </a:solidFill>
              </a:rPr>
              <a:t>T</a:t>
            </a:r>
            <a:r>
              <a:rPr lang="en-US" altLang="en-US" sz="3600" dirty="0" smtClean="0">
                <a:solidFill>
                  <a:schemeClr val="tx1"/>
                </a:solidFill>
              </a:rPr>
              <a:t>={</a:t>
            </a:r>
            <a:r>
              <a:rPr lang="en-US" altLang="en-US" sz="3600" dirty="0" err="1" smtClean="0">
                <a:solidFill>
                  <a:schemeClr val="tx1"/>
                </a:solidFill>
              </a:rPr>
              <a:t>a,b</a:t>
            </a:r>
            <a:r>
              <a:rPr lang="en-US" altLang="en-US" sz="360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419600" y="5784281"/>
            <a:ext cx="43252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dirty="0">
                <a:solidFill>
                  <a:schemeClr val="tx1"/>
                </a:solidFill>
              </a:rPr>
              <a:t>P</a:t>
            </a:r>
            <a:r>
              <a:rPr lang="en-US" altLang="en-US" sz="3600" dirty="0" smtClean="0">
                <a:solidFill>
                  <a:schemeClr val="tx1"/>
                </a:solidFill>
              </a:rPr>
              <a:t>={S</a:t>
            </a:r>
            <a:r>
              <a:rPr lang="en-US" sz="3600" dirty="0" smtClean="0">
                <a:solidFill>
                  <a:schemeClr val="tx1"/>
                </a:solidFill>
              </a:rPr>
              <a:t> →</a:t>
            </a:r>
            <a:r>
              <a:rPr lang="en-US" sz="3600" dirty="0" err="1" smtClean="0">
                <a:solidFill>
                  <a:schemeClr val="tx1"/>
                </a:solidFill>
              </a:rPr>
              <a:t>aSb</a:t>
            </a:r>
            <a:r>
              <a:rPr lang="en-US" sz="3600" dirty="0" smtClean="0">
                <a:solidFill>
                  <a:schemeClr val="tx1"/>
                </a:solidFill>
              </a:rPr>
              <a:t>, S → </a:t>
            </a:r>
            <a:r>
              <a:rPr lang="en-US" sz="36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en-US" sz="3600" dirty="0" smtClean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34963"/>
            <a:ext cx="8839200" cy="609600"/>
          </a:xfrm>
        </p:spPr>
        <p:txBody>
          <a:bodyPr/>
          <a:lstStyle/>
          <a:p>
            <a:r>
              <a:rPr lang="en-US" altLang="en-US" smtClean="0"/>
              <a:t>A Convenient Notation</a:t>
            </a:r>
            <a:br>
              <a:rPr lang="en-US" altLang="en-US" smtClean="0"/>
            </a:br>
            <a:r>
              <a:rPr lang="en-US" altLang="en-US" smtClean="0"/>
              <a:t>(short hand notation)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08038"/>
            <a:ext cx="8839200" cy="5486400"/>
          </a:xfrm>
        </p:spPr>
        <p:txBody>
          <a:bodyPr/>
          <a:lstStyle/>
          <a:p>
            <a:r>
              <a:rPr lang="en-US" altLang="en-US" dirty="0" smtClean="0"/>
              <a:t>    </a:t>
            </a:r>
          </a:p>
        </p:txBody>
      </p:sp>
      <p:sp>
        <p:nvSpPr>
          <p:cNvPr id="40964" name="Rectangle 18"/>
          <p:cNvSpPr>
            <a:spLocks noChangeArrowheads="1"/>
          </p:cNvSpPr>
          <p:nvPr/>
        </p:nvSpPr>
        <p:spPr bwMode="auto">
          <a:xfrm>
            <a:off x="357188" y="2697163"/>
            <a:ext cx="8634412" cy="154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800" dirty="0"/>
              <a:t>Sometimes the above productions are written using  </a:t>
            </a:r>
            <a:r>
              <a:rPr lang="en-US" altLang="en-US" sz="2800" b="1" dirty="0" smtClean="0">
                <a:solidFill>
                  <a:schemeClr val="tx1"/>
                </a:solidFill>
              </a:rPr>
              <a:t>|</a:t>
            </a:r>
            <a:r>
              <a:rPr lang="en-US" altLang="en-US" sz="2800" dirty="0" smtClean="0"/>
              <a:t>   </a:t>
            </a:r>
            <a:r>
              <a:rPr lang="en-US" altLang="en-US" sz="2800" dirty="0"/>
              <a:t>indicating alternate productions</a:t>
            </a:r>
          </a:p>
          <a:p>
            <a:r>
              <a:rPr lang="en-US" altLang="en-US" dirty="0"/>
              <a:t> </a:t>
            </a:r>
          </a:p>
        </p:txBody>
      </p:sp>
      <p:sp>
        <p:nvSpPr>
          <p:cNvPr id="4096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D4F05518-5C1E-4C17-9EC8-AA502AA87E59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34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10587" y="1507857"/>
            <a:ext cx="193514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dirty="0" smtClean="0">
                <a:solidFill>
                  <a:schemeClr val="tx1"/>
                </a:solidFill>
              </a:rPr>
              <a:t>S</a:t>
            </a:r>
            <a:r>
              <a:rPr lang="en-US" sz="3600" dirty="0" smtClean="0">
                <a:solidFill>
                  <a:schemeClr val="tx1"/>
                </a:solidFill>
              </a:rPr>
              <a:t> →</a:t>
            </a:r>
            <a:r>
              <a:rPr lang="en-US" sz="3600" dirty="0" err="1" smtClean="0">
                <a:solidFill>
                  <a:schemeClr val="tx1"/>
                </a:solidFill>
              </a:rPr>
              <a:t>aSb</a:t>
            </a:r>
            <a:endParaRPr lang="en-US" sz="3600" dirty="0">
              <a:solidFill>
                <a:schemeClr val="tx1"/>
              </a:solidFill>
            </a:endParaRPr>
          </a:p>
          <a:p>
            <a:r>
              <a:rPr lang="en-US" sz="3600" dirty="0" smtClean="0">
                <a:solidFill>
                  <a:schemeClr val="tx1"/>
                </a:solidFill>
              </a:rPr>
              <a:t>S → </a:t>
            </a:r>
            <a:r>
              <a:rPr lang="en-US" sz="36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endParaRPr lang="en-US" altLang="en-US" sz="3600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66800" y="4460786"/>
            <a:ext cx="4059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600" dirty="0" smtClean="0">
                <a:solidFill>
                  <a:schemeClr val="tx1"/>
                </a:solidFill>
              </a:rPr>
              <a:t>S</a:t>
            </a:r>
            <a:r>
              <a:rPr lang="en-US" sz="3600" dirty="0" smtClean="0">
                <a:solidFill>
                  <a:schemeClr val="tx1"/>
                </a:solidFill>
              </a:rPr>
              <a:t> →</a:t>
            </a:r>
            <a:r>
              <a:rPr lang="en-US" sz="3600" dirty="0" err="1" smtClean="0">
                <a:solidFill>
                  <a:schemeClr val="tx1"/>
                </a:solidFill>
              </a:rPr>
              <a:t>aSb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altLang="en-US" sz="3600" b="1" dirty="0" smtClean="0">
                <a:solidFill>
                  <a:schemeClr val="tx1"/>
                </a:solidFill>
              </a:rPr>
              <a:t>|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endParaRPr lang="en-US" altLang="en-US" sz="3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0650"/>
            <a:ext cx="8839200" cy="609600"/>
          </a:xfrm>
        </p:spPr>
        <p:txBody>
          <a:bodyPr/>
          <a:lstStyle/>
          <a:p>
            <a:r>
              <a:rPr lang="en-US" altLang="en-US" smtClean="0"/>
              <a:t>Harder example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27088"/>
            <a:ext cx="8839200" cy="5486400"/>
          </a:xfrm>
        </p:spPr>
        <p:txBody>
          <a:bodyPr/>
          <a:lstStyle/>
          <a:p>
            <a:r>
              <a:rPr lang="en-US" altLang="en-US" dirty="0" smtClean="0"/>
              <a:t> </a:t>
            </a:r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357188" y="2868613"/>
            <a:ext cx="863441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 dirty="0"/>
              <a:t>G: ({S,Q}, {</a:t>
            </a:r>
            <a:r>
              <a:rPr lang="en-US" altLang="en-US" sz="2400" dirty="0" err="1"/>
              <a:t>a.b.c</a:t>
            </a:r>
            <a:r>
              <a:rPr lang="en-US" altLang="en-US" sz="2400" dirty="0"/>
              <a:t>}, S, P) </a:t>
            </a:r>
          </a:p>
          <a:p>
            <a:r>
              <a:rPr lang="en-US" altLang="en-US" sz="2400" dirty="0"/>
              <a:t>The productions P defined as:</a:t>
            </a:r>
          </a:p>
        </p:txBody>
      </p:sp>
      <p:sp>
        <p:nvSpPr>
          <p:cNvPr id="4199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5475B09F-DD9A-4BEA-B9DD-5E55F706CE10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35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3848" y="614363"/>
            <a:ext cx="8531503" cy="25340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 smtClean="0">
                <a:solidFill>
                  <a:schemeClr val="tx1"/>
                </a:solidFill>
              </a:rPr>
              <a:t>Productions have form x </a:t>
            </a:r>
            <a:r>
              <a:rPr lang="en-US" sz="2800" dirty="0" smtClean="0">
                <a:solidFill>
                  <a:schemeClr val="tx1"/>
                </a:solidFill>
              </a:rPr>
              <a:t>→ y where:</a:t>
            </a:r>
          </a:p>
          <a:p>
            <a:r>
              <a:rPr lang="en-US" altLang="en-US" sz="2800" dirty="0" smtClean="0">
                <a:solidFill>
                  <a:schemeClr val="tx1"/>
                </a:solidFill>
              </a:rPr>
              <a:t>x </a:t>
            </a:r>
            <a:r>
              <a:rPr lang="en-US" sz="2800" dirty="0" smtClean="0">
                <a:solidFill>
                  <a:srgbClr val="000000"/>
                </a:solidFill>
                <a:ea typeface="Calibri" panose="020F0502020204030204" pitchFamily="34" charset="0"/>
                <a:cs typeface="Cambria Math" panose="02040503050406030204" pitchFamily="18" charset="0"/>
              </a:rPr>
              <a:t>∈ (v U T)</a:t>
            </a:r>
            <a:r>
              <a:rPr lang="en-US" sz="2800" baseline="30000" dirty="0" smtClean="0">
                <a:solidFill>
                  <a:srgbClr val="000000"/>
                </a:solidFill>
                <a:ea typeface="Calibri" panose="020F0502020204030204" pitchFamily="34" charset="0"/>
                <a:cs typeface="Cambria Math" panose="02040503050406030204" pitchFamily="18" charset="0"/>
              </a:rPr>
              <a:t>+ </a:t>
            </a:r>
            <a:r>
              <a:rPr lang="en-US" altLang="en-US" sz="2800" dirty="0" smtClean="0">
                <a:solidFill>
                  <a:schemeClr val="tx1"/>
                </a:solidFill>
              </a:rPr>
              <a:t>,i.e., x is some non-null string</a:t>
            </a:r>
          </a:p>
          <a:p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smtClean="0">
                <a:solidFill>
                  <a:schemeClr val="tx1"/>
                </a:solidFill>
              </a:rPr>
              <a:t>                         of terminals and variables</a:t>
            </a:r>
            <a:endParaRPr lang="en-US" sz="2800" baseline="30000" dirty="0" smtClean="0">
              <a:solidFill>
                <a:srgbClr val="000000"/>
              </a:solidFill>
              <a:ea typeface="Calibri" panose="020F0502020204030204" pitchFamily="34" charset="0"/>
              <a:cs typeface="Cambria Math" panose="02040503050406030204" pitchFamily="18" charset="0"/>
            </a:endParaRPr>
          </a:p>
          <a:p>
            <a:r>
              <a:rPr lang="en-US" altLang="en-US" sz="2800" dirty="0" smtClean="0">
                <a:solidFill>
                  <a:schemeClr val="tx1"/>
                </a:solidFill>
              </a:rPr>
              <a:t>y </a:t>
            </a:r>
            <a:r>
              <a:rPr lang="en-US" sz="2800" dirty="0" smtClean="0">
                <a:solidFill>
                  <a:srgbClr val="000000"/>
                </a:solidFill>
                <a:ea typeface="Calibri" panose="020F0502020204030204" pitchFamily="34" charset="0"/>
                <a:cs typeface="Cambria Math" panose="02040503050406030204" pitchFamily="18" charset="0"/>
              </a:rPr>
              <a:t>∈ (v U T)</a:t>
            </a:r>
            <a:r>
              <a:rPr lang="en-US" sz="2800" baseline="30000" dirty="0" smtClean="0">
                <a:solidFill>
                  <a:srgbClr val="000000"/>
                </a:solidFill>
                <a:ea typeface="Calibri" panose="020F0502020204030204" pitchFamily="34" charset="0"/>
                <a:cs typeface="Cambria Math" panose="02040503050406030204" pitchFamily="18" charset="0"/>
              </a:rPr>
              <a:t>* </a:t>
            </a:r>
            <a:r>
              <a:rPr lang="en-US" altLang="en-US" sz="2800" dirty="0" smtClean="0">
                <a:solidFill>
                  <a:schemeClr val="tx1"/>
                </a:solidFill>
              </a:rPr>
              <a:t>i.e., y is some, possibly null,</a:t>
            </a:r>
          </a:p>
          <a:p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smtClean="0">
                <a:solidFill>
                  <a:schemeClr val="tx1"/>
                </a:solidFill>
              </a:rPr>
              <a:t>                         string of terminals and variables </a:t>
            </a:r>
            <a:endParaRPr lang="en-US" sz="2800" baseline="30000" dirty="0" smtClean="0">
              <a:solidFill>
                <a:srgbClr val="000000"/>
              </a:solidFill>
              <a:ea typeface="Calibri" panose="020F0502020204030204" pitchFamily="34" charset="0"/>
              <a:cs typeface="Cambria Math" panose="02040503050406030204" pitchFamily="18" charset="0"/>
            </a:endParaRPr>
          </a:p>
          <a:p>
            <a:endParaRPr lang="en-US" sz="2800" baseline="30000" dirty="0" smtClean="0">
              <a:solidFill>
                <a:srgbClr val="000000"/>
              </a:solidFill>
              <a:ea typeface="Calibri" panose="020F0502020204030204" pitchFamily="34" charset="0"/>
              <a:cs typeface="Cambria Math" panose="0204050305040603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38400" y="3992842"/>
            <a:ext cx="3066865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S </a:t>
            </a:r>
            <a:r>
              <a:rPr lang="en-US" dirty="0" smtClean="0">
                <a:solidFill>
                  <a:schemeClr val="tx1"/>
                </a:solidFill>
              </a:rPr>
              <a:t>→ </a:t>
            </a:r>
            <a:r>
              <a:rPr lang="en-US" dirty="0" err="1" smtClean="0">
                <a:solidFill>
                  <a:schemeClr val="tx1"/>
                </a:solidFill>
              </a:rPr>
              <a:t>abc</a:t>
            </a:r>
            <a:r>
              <a:rPr lang="en-US" dirty="0" smtClean="0">
                <a:solidFill>
                  <a:schemeClr val="tx1"/>
                </a:solidFill>
              </a:rPr>
              <a:t> | </a:t>
            </a:r>
            <a:r>
              <a:rPr lang="en-US" dirty="0" err="1" smtClean="0">
                <a:solidFill>
                  <a:schemeClr val="tx1"/>
                </a:solidFill>
              </a:rPr>
              <a:t>aSQ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bQc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→  </a:t>
            </a:r>
            <a:r>
              <a:rPr lang="en-US" dirty="0" err="1" smtClean="0">
                <a:solidFill>
                  <a:schemeClr val="tx1"/>
                </a:solidFill>
              </a:rPr>
              <a:t>bbcc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cQ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→ cc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Cc 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→ Qc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Production Rules</a:t>
            </a:r>
            <a:endParaRPr lang="en-US" dirty="0"/>
          </a:p>
        </p:txBody>
      </p:sp>
      <p:sp>
        <p:nvSpPr>
          <p:cNvPr id="4301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58EE9974-7983-42A0-A9EF-AFF1E986D7E5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36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27088"/>
            <a:ext cx="8839200" cy="5486400"/>
          </a:xfrm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43011" name="Text Box 9"/>
          <p:cNvSpPr txBox="1">
            <a:spLocks noChangeArrowheads="1"/>
          </p:cNvSpPr>
          <p:nvPr/>
        </p:nvSpPr>
        <p:spPr bwMode="auto">
          <a:xfrm>
            <a:off x="455023" y="990600"/>
            <a:ext cx="823830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800" dirty="0" smtClean="0"/>
              <a:t>Production rules specifies </a:t>
            </a:r>
            <a:r>
              <a:rPr lang="en-US" altLang="en-US" sz="2800" dirty="0"/>
              <a:t>how one </a:t>
            </a:r>
            <a:r>
              <a:rPr lang="en-US" altLang="en-US" sz="2800" dirty="0" smtClean="0"/>
              <a:t>string derives </a:t>
            </a:r>
            <a:r>
              <a:rPr lang="en-US" altLang="en-US" sz="2800" dirty="0"/>
              <a:t>another string. 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2033133"/>
            <a:ext cx="8534400" cy="4249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Consider application of productions, given w=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uxv</a:t>
            </a:r>
            <a:endParaRPr lang="en-US" sz="2400" dirty="0" smtClean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x → y is applicable to string w</a:t>
            </a:r>
            <a:endParaRPr lang="en-US" sz="2400" dirty="0" smtClean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To use the production, substitute y for x.</a:t>
            </a:r>
            <a:endParaRPr lang="en-US" sz="2400" dirty="0" smtClean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Thus the new string is z =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uyv</a:t>
            </a:r>
            <a:endParaRPr lang="en-US" sz="2400" dirty="0" smtClean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We say w derives z, written w 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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z</a:t>
            </a:r>
            <a:endParaRPr lang="en-US" sz="2400" dirty="0" smtClean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Continue by applying any applicable productions in arbitrary order.</a:t>
            </a:r>
            <a:endParaRPr lang="en-US" sz="2400" dirty="0" smtClean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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W</a:t>
            </a:r>
            <a:r>
              <a:rPr lang="en-US" sz="2400" baseline="-25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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W</a:t>
            </a:r>
            <a:r>
              <a:rPr lang="en-US" sz="2400" baseline="-25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.…  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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2400" baseline="-25000" dirty="0" err="1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Linz Definition (Derives): W1 *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Wn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means that W1 derives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Wn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in zero or more production steps.</a:t>
            </a:r>
            <a:endParaRPr lang="en-US" sz="24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Derivation of a sentence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Derivation of sentence       </a:t>
            </a:r>
          </a:p>
          <a:p>
            <a:endParaRPr lang="en-US" altLang="en-US" dirty="0" smtClean="0"/>
          </a:p>
        </p:txBody>
      </p:sp>
      <p:sp>
        <p:nvSpPr>
          <p:cNvPr id="44038" name="Line 9" title="Arrow"/>
          <p:cNvSpPr>
            <a:spLocks noChangeShapeType="1"/>
          </p:cNvSpPr>
          <p:nvPr/>
        </p:nvSpPr>
        <p:spPr bwMode="auto">
          <a:xfrm flipV="1">
            <a:off x="2438400" y="4724400"/>
            <a:ext cx="83820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9" name="Line 10" title="Arrow"/>
          <p:cNvSpPr>
            <a:spLocks noChangeShapeType="1"/>
          </p:cNvSpPr>
          <p:nvPr/>
        </p:nvSpPr>
        <p:spPr bwMode="auto">
          <a:xfrm flipH="1" flipV="1">
            <a:off x="4724400" y="4724400"/>
            <a:ext cx="53340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D99763AF-7EDD-4289-93C8-7473D573F854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37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140" y="1057056"/>
            <a:ext cx="9082859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600" dirty="0" smtClean="0">
                <a:solidFill>
                  <a:schemeClr val="tx1"/>
                </a:solidFill>
              </a:rPr>
              <a:t>Consider G= ({S},{</a:t>
            </a:r>
            <a:r>
              <a:rPr lang="en-US" altLang="en-US" sz="2600" dirty="0" err="1" smtClean="0">
                <a:solidFill>
                  <a:schemeClr val="tx1"/>
                </a:solidFill>
              </a:rPr>
              <a:t>a.b</a:t>
            </a:r>
            <a:r>
              <a:rPr lang="en-US" altLang="en-US" sz="2600" dirty="0" smtClean="0">
                <a:solidFill>
                  <a:schemeClr val="tx1"/>
                </a:solidFill>
              </a:rPr>
              <a:t>},S,P} </a:t>
            </a:r>
            <a:r>
              <a:rPr lang="en-US" altLang="en-US" sz="2400" dirty="0" smtClean="0">
                <a:solidFill>
                  <a:schemeClr val="tx1"/>
                </a:solidFill>
              </a:rPr>
              <a:t>where P is the set of productions </a:t>
            </a:r>
          </a:p>
          <a:p>
            <a:r>
              <a:rPr lang="en-US" altLang="en-US" sz="2800" dirty="0" smtClean="0">
                <a:solidFill>
                  <a:schemeClr val="tx1"/>
                </a:solidFill>
              </a:rPr>
              <a:t>               S</a:t>
            </a:r>
            <a:r>
              <a:rPr lang="en-US" sz="2800" dirty="0" smtClean="0">
                <a:solidFill>
                  <a:schemeClr val="tx1"/>
                </a:solidFill>
              </a:rPr>
              <a:t> →</a:t>
            </a:r>
            <a:r>
              <a:rPr lang="en-US" sz="2800" dirty="0" err="1" smtClean="0">
                <a:solidFill>
                  <a:schemeClr val="tx1"/>
                </a:solidFill>
              </a:rPr>
              <a:t>aSb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               S → </a:t>
            </a:r>
            <a:r>
              <a:rPr lang="en-US" sz="28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endParaRPr lang="en-US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43200" y="4063425"/>
            <a:ext cx="29674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tx1"/>
                </a:solidFill>
              </a:rPr>
              <a:t>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dirty="0" err="1" smtClean="0">
                <a:solidFill>
                  <a:schemeClr val="tx1"/>
                </a:solidFill>
              </a:rPr>
              <a:t>aSb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 ab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62607" y="3138349"/>
            <a:ext cx="7617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ab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5466238"/>
            <a:ext cx="5029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chemeClr val="tx1"/>
                </a:solidFill>
              </a:rPr>
              <a:t> S</a:t>
            </a:r>
            <a:r>
              <a:rPr lang="en-US" dirty="0">
                <a:solidFill>
                  <a:schemeClr val="tx1"/>
                </a:solidFill>
              </a:rPr>
              <a:t> →</a:t>
            </a:r>
            <a:r>
              <a:rPr lang="en-US" dirty="0" err="1" smtClean="0">
                <a:solidFill>
                  <a:schemeClr val="tx1"/>
                </a:solidFill>
              </a:rPr>
              <a:t>aSb</a:t>
            </a:r>
            <a:r>
              <a:rPr lang="en-US" dirty="0" smtClean="0">
                <a:solidFill>
                  <a:schemeClr val="tx1"/>
                </a:solidFill>
              </a:rPr>
              <a:t>             S </a:t>
            </a:r>
            <a:r>
              <a:rPr lang="en-US" dirty="0">
                <a:solidFill>
                  <a:schemeClr val="tx1"/>
                </a:solidFill>
              </a:rPr>
              <a:t>→ 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Another Derivation</a:t>
            </a:r>
          </a:p>
        </p:txBody>
      </p:sp>
      <p:sp>
        <p:nvSpPr>
          <p:cNvPr id="45061" name="Line 7" title="Arrow"/>
          <p:cNvSpPr>
            <a:spLocks noChangeShapeType="1"/>
          </p:cNvSpPr>
          <p:nvPr/>
        </p:nvSpPr>
        <p:spPr bwMode="auto">
          <a:xfrm flipH="1" flipV="1">
            <a:off x="2260600" y="4743450"/>
            <a:ext cx="330200" cy="9715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Line 8" title="Arrow"/>
          <p:cNvSpPr>
            <a:spLocks noChangeShapeType="1"/>
          </p:cNvSpPr>
          <p:nvPr/>
        </p:nvSpPr>
        <p:spPr bwMode="auto">
          <a:xfrm flipV="1">
            <a:off x="3276600" y="4743450"/>
            <a:ext cx="431800" cy="9715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4" name="Line 10" title="Arrow"/>
          <p:cNvSpPr>
            <a:spLocks noChangeShapeType="1"/>
          </p:cNvSpPr>
          <p:nvPr/>
        </p:nvSpPr>
        <p:spPr bwMode="auto">
          <a:xfrm flipH="1" flipV="1">
            <a:off x="5562600" y="4667250"/>
            <a:ext cx="228600" cy="1143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Rectangle 2"/>
          <p:cNvSpPr>
            <a:spLocks noChangeArrowheads="1"/>
          </p:cNvSpPr>
          <p:nvPr/>
        </p:nvSpPr>
        <p:spPr bwMode="auto">
          <a:xfrm>
            <a:off x="549275" y="2441575"/>
            <a:ext cx="66912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/>
              <a:t>Derivation of </a:t>
            </a:r>
            <a:r>
              <a:rPr lang="en-US" altLang="en-US" dirty="0" smtClean="0"/>
              <a:t>sentence   </a:t>
            </a:r>
            <a:r>
              <a:rPr lang="en-US" altLang="en-US" dirty="0" err="1" smtClean="0">
                <a:solidFill>
                  <a:schemeClr val="tx1"/>
                </a:solidFill>
              </a:rPr>
              <a:t>aabb</a:t>
            </a:r>
            <a:r>
              <a:rPr lang="en-US" altLang="en-US" dirty="0" smtClean="0"/>
              <a:t>       </a:t>
            </a:r>
            <a:endParaRPr lang="en-US" altLang="en-US" dirty="0"/>
          </a:p>
        </p:txBody>
      </p:sp>
      <p:sp>
        <p:nvSpPr>
          <p:cNvPr id="4506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0AC5D2ED-E6B1-42FE-B441-C49357EBEB7C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38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91815" y="3981741"/>
            <a:ext cx="52661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tx1"/>
                </a:solidFill>
              </a:rPr>
              <a:t>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dirty="0" err="1" smtClean="0">
                <a:solidFill>
                  <a:schemeClr val="tx1"/>
                </a:solidFill>
              </a:rPr>
              <a:t>aSb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dirty="0" err="1" smtClean="0">
                <a:solidFill>
                  <a:schemeClr val="tx1"/>
                </a:solidFill>
              </a:rPr>
              <a:t>aaSbb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aabb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28800" y="5816025"/>
            <a:ext cx="5029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chemeClr val="tx1"/>
                </a:solidFill>
              </a:rPr>
              <a:t> S</a:t>
            </a:r>
            <a:r>
              <a:rPr lang="en-US" dirty="0">
                <a:solidFill>
                  <a:schemeClr val="tx1"/>
                </a:solidFill>
              </a:rPr>
              <a:t> →</a:t>
            </a:r>
            <a:r>
              <a:rPr lang="en-US" dirty="0" err="1" smtClean="0">
                <a:solidFill>
                  <a:schemeClr val="tx1"/>
                </a:solidFill>
              </a:rPr>
              <a:t>aSb</a:t>
            </a:r>
            <a:r>
              <a:rPr lang="en-US" dirty="0" smtClean="0">
                <a:solidFill>
                  <a:schemeClr val="tx1"/>
                </a:solidFill>
              </a:rPr>
              <a:t>             S </a:t>
            </a:r>
            <a:r>
              <a:rPr lang="en-US" dirty="0">
                <a:solidFill>
                  <a:schemeClr val="tx1"/>
                </a:solidFill>
              </a:rPr>
              <a:t>→ 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09600"/>
            <a:ext cx="8839200" cy="5486400"/>
          </a:xfrm>
        </p:spPr>
        <p:txBody>
          <a:bodyPr/>
          <a:lstStyle/>
          <a:p>
            <a:endParaRPr lang="en-US" altLang="en-US" dirty="0" smtClean="0"/>
          </a:p>
          <a:p>
            <a:r>
              <a:rPr lang="en-US" altLang="en-US" dirty="0" smtClean="0"/>
              <a:t>More derivations on the same grammar:</a:t>
            </a:r>
          </a:p>
          <a:p>
            <a:endParaRPr lang="en-US" altLang="en-US" dirty="0"/>
          </a:p>
          <a:p>
            <a:endParaRPr lang="en-US" altLang="en-US" dirty="0" smtClean="0"/>
          </a:p>
        </p:txBody>
      </p:sp>
      <p:sp>
        <p:nvSpPr>
          <p:cNvPr id="4608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1223C543-A24A-4325-B45D-039CDBAFAFC1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39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2151727"/>
            <a:ext cx="8018542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tx1"/>
                </a:solidFill>
              </a:rPr>
              <a:t>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dirty="0" err="1" smtClean="0">
                <a:solidFill>
                  <a:schemeClr val="tx1"/>
                </a:solidFill>
              </a:rPr>
              <a:t>aSb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dirty="0" err="1" smtClean="0">
                <a:solidFill>
                  <a:schemeClr val="tx1"/>
                </a:solidFill>
              </a:rPr>
              <a:t>aaSbb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aaaSbbb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aaabbb</a:t>
            </a:r>
            <a:endParaRPr lang="en-US" dirty="0" smtClean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dirty="0" smtClean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en-US" dirty="0" smtClean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dirty="0" err="1" smtClean="0">
                <a:solidFill>
                  <a:schemeClr val="tx1"/>
                </a:solidFill>
              </a:rPr>
              <a:t>aSb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dirty="0" err="1" smtClean="0">
                <a:solidFill>
                  <a:schemeClr val="tx1"/>
                </a:solidFill>
              </a:rPr>
              <a:t>aaSbb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aaaSbbb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dirty="0" err="1" smtClean="0">
                <a:solidFill>
                  <a:schemeClr val="tx1"/>
                </a:solidFill>
              </a:rPr>
              <a:t>aaaaSbbbb</a:t>
            </a: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aaaabbbb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609600"/>
          </a:xfrm>
        </p:spPr>
        <p:txBody>
          <a:bodyPr/>
          <a:lstStyle/>
          <a:p>
            <a:r>
              <a:rPr lang="en-US" altLang="en-US" dirty="0" smtClean="0"/>
              <a:t>Another </a:t>
            </a:r>
            <a:r>
              <a:rPr lang="en-US" altLang="en-US" dirty="0" smtClean="0"/>
              <a:t>Derivation Example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Alphabet and Strings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413" y="748937"/>
            <a:ext cx="8839200" cy="5486400"/>
          </a:xfrm>
        </p:spPr>
        <p:txBody>
          <a:bodyPr/>
          <a:lstStyle/>
          <a:p>
            <a:r>
              <a:rPr lang="en-US" altLang="en-US" dirty="0" smtClean="0"/>
              <a:t>We will use small alphabets: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Strings</a:t>
            </a:r>
          </a:p>
          <a:p>
            <a:endParaRPr lang="en-US" altLang="en-US" dirty="0" smtClean="0"/>
          </a:p>
        </p:txBody>
      </p:sp>
      <p:sp>
        <p:nvSpPr>
          <p:cNvPr id="820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124200" y="6400800"/>
            <a:ext cx="2895600" cy="304800"/>
          </a:xfrm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</a:pPr>
            <a:fld id="{5FA3B096-00DA-4278-A721-393EC3F99832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 algn="ctr">
                <a:spcBef>
                  <a:spcPct val="0"/>
                </a:spcBef>
              </a:pPr>
              <a:t>4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23758" y="762000"/>
            <a:ext cx="1901483" cy="619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Symbol" panose="05050102010706020507" pitchFamily="18" charset="2"/>
                <a:ea typeface="Calibri" panose="020F0502020204030204" pitchFamily="34" charset="0"/>
                <a:cs typeface="Symbol" panose="05050102010706020507" pitchFamily="18" charset="2"/>
              </a:rPr>
              <a:t>å = </a:t>
            </a:r>
            <a:r>
              <a:rPr lang="en-US" altLang="en-US" dirty="0" smtClean="0">
                <a:solidFill>
                  <a:schemeClr val="tx1"/>
                </a:solidFill>
              </a:rPr>
              <a:t> {</a:t>
            </a:r>
            <a:r>
              <a:rPr lang="en-US" altLang="en-US" dirty="0" err="1" smtClean="0">
                <a:solidFill>
                  <a:schemeClr val="tx1"/>
                </a:solidFill>
              </a:rPr>
              <a:t>a,b</a:t>
            </a:r>
            <a:r>
              <a:rPr lang="en-US" altLang="en-US" dirty="0" smtClean="0">
                <a:solidFill>
                  <a:schemeClr val="tx1"/>
                </a:solidFill>
              </a:rPr>
              <a:t>}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009105" y="2590800"/>
            <a:ext cx="2662908" cy="3137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en-US" dirty="0">
                <a:solidFill>
                  <a:schemeClr val="tx2"/>
                </a:solidFill>
              </a:rPr>
              <a:t>a</a:t>
            </a:r>
            <a:endParaRPr lang="en-US" altLang="en-US" dirty="0" smtClean="0">
              <a:solidFill>
                <a:schemeClr val="tx2"/>
              </a:solidFill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tx2"/>
                </a:solidFill>
              </a:rPr>
              <a:t>a</a:t>
            </a:r>
            <a:r>
              <a:rPr lang="en-US" dirty="0" smtClean="0">
                <a:solidFill>
                  <a:schemeClr val="tx2"/>
                </a:solidFill>
              </a:rPr>
              <a:t>b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solidFill>
                  <a:schemeClr val="tx2"/>
                </a:solidFill>
              </a:rPr>
              <a:t>a</a:t>
            </a:r>
            <a:r>
              <a:rPr lang="en-US" dirty="0" err="1" smtClean="0">
                <a:solidFill>
                  <a:schemeClr val="tx2"/>
                </a:solidFill>
              </a:rPr>
              <a:t>bba</a:t>
            </a:r>
            <a:endParaRPr lang="en-US" dirty="0" smtClean="0">
              <a:solidFill>
                <a:schemeClr val="tx2"/>
              </a:solidFill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tx2"/>
                </a:solidFill>
              </a:rPr>
              <a:t>b</a:t>
            </a:r>
            <a:r>
              <a:rPr lang="en-US" dirty="0" smtClean="0">
                <a:solidFill>
                  <a:schemeClr val="tx2"/>
                </a:solidFill>
              </a:rPr>
              <a:t>aba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 smtClean="0">
                <a:solidFill>
                  <a:schemeClr val="tx2"/>
                </a:solidFill>
              </a:rPr>
              <a:t>aaabbbaabab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More Notations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Sentential Form:</a:t>
            </a:r>
          </a:p>
          <a:p>
            <a:r>
              <a:rPr lang="en-US" altLang="en-US" dirty="0" smtClean="0"/>
              <a:t>contains variables and terminals</a:t>
            </a:r>
          </a:p>
          <a:p>
            <a:endParaRPr lang="en-US" altLang="en-US" dirty="0" smtClean="0"/>
          </a:p>
          <a:p>
            <a:r>
              <a:rPr lang="en-US" altLang="en-US" dirty="0" smtClean="0">
                <a:solidFill>
                  <a:schemeClr val="tx1"/>
                </a:solidFill>
              </a:rPr>
              <a:t>Example: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47109" name="Line 6" title="Arrow"/>
          <p:cNvSpPr>
            <a:spLocks noChangeShapeType="1"/>
          </p:cNvSpPr>
          <p:nvPr/>
        </p:nvSpPr>
        <p:spPr bwMode="auto">
          <a:xfrm flipH="1" flipV="1">
            <a:off x="1981200" y="4800600"/>
            <a:ext cx="9906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110" name="Line 7" title="Arrow"/>
          <p:cNvSpPr>
            <a:spLocks noChangeShapeType="1"/>
          </p:cNvSpPr>
          <p:nvPr/>
        </p:nvSpPr>
        <p:spPr bwMode="auto">
          <a:xfrm flipV="1">
            <a:off x="3581400" y="4876800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1" name="Line 8" title="Arrow"/>
          <p:cNvSpPr>
            <a:spLocks noChangeShapeType="1"/>
          </p:cNvSpPr>
          <p:nvPr/>
        </p:nvSpPr>
        <p:spPr bwMode="auto">
          <a:xfrm flipV="1">
            <a:off x="4191000" y="4800600"/>
            <a:ext cx="14478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2" name="Text Box 9"/>
          <p:cNvSpPr txBox="1">
            <a:spLocks noChangeArrowheads="1"/>
          </p:cNvSpPr>
          <p:nvPr/>
        </p:nvSpPr>
        <p:spPr bwMode="auto">
          <a:xfrm>
            <a:off x="1676400" y="5867400"/>
            <a:ext cx="3446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</a:rPr>
              <a:t>Sentential Forms</a:t>
            </a:r>
          </a:p>
        </p:txBody>
      </p:sp>
      <p:sp>
        <p:nvSpPr>
          <p:cNvPr id="47113" name="Line 10" title="Arrow"/>
          <p:cNvSpPr>
            <a:spLocks noChangeShapeType="1"/>
          </p:cNvSpPr>
          <p:nvPr/>
        </p:nvSpPr>
        <p:spPr bwMode="auto">
          <a:xfrm flipV="1">
            <a:off x="7696200" y="4800600"/>
            <a:ext cx="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Text Box 11"/>
          <p:cNvSpPr txBox="1">
            <a:spLocks noChangeArrowheads="1"/>
          </p:cNvSpPr>
          <p:nvPr/>
        </p:nvSpPr>
        <p:spPr bwMode="auto">
          <a:xfrm>
            <a:off x="6629400" y="5867400"/>
            <a:ext cx="1876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sentence</a:t>
            </a:r>
          </a:p>
        </p:txBody>
      </p:sp>
      <p:sp>
        <p:nvSpPr>
          <p:cNvPr id="4711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F753BA19-8FFF-45D5-B7B0-0C35245618B4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40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111" y="4010260"/>
            <a:ext cx="89937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600" dirty="0" smtClean="0">
                <a:solidFill>
                  <a:schemeClr val="tx1"/>
                </a:solidFill>
              </a:rPr>
              <a:t>S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sz="3600" dirty="0" err="1" smtClean="0">
                <a:solidFill>
                  <a:schemeClr val="tx1"/>
                </a:solidFill>
              </a:rPr>
              <a:t>aSb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sz="3600" dirty="0" err="1" smtClean="0">
                <a:solidFill>
                  <a:schemeClr val="tx1"/>
                </a:solidFill>
              </a:rPr>
              <a:t>aaSbb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aaaSbbb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sz="3600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aaabbb</a:t>
            </a:r>
            <a:endParaRPr lang="en-US" sz="3600" dirty="0" smtClean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263" y="795338"/>
            <a:ext cx="8839200" cy="5486400"/>
          </a:xfrm>
        </p:spPr>
        <p:txBody>
          <a:bodyPr/>
          <a:lstStyle/>
          <a:p>
            <a:r>
              <a:rPr lang="en-US" altLang="en-US" dirty="0" smtClean="0"/>
              <a:t>We write: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Instead of:</a:t>
            </a:r>
          </a:p>
          <a:p>
            <a:endParaRPr lang="en-US" altLang="en-US" dirty="0" smtClean="0"/>
          </a:p>
        </p:txBody>
      </p:sp>
      <p:pic>
        <p:nvPicPr>
          <p:cNvPr id="48132" name="Picture 1" title="S derives str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773113"/>
            <a:ext cx="26479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3B4BA9A1-E696-451B-8E75-F0BD407054AC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41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0223" y="2743200"/>
            <a:ext cx="89937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600" dirty="0" smtClean="0">
                <a:solidFill>
                  <a:schemeClr val="tx1"/>
                </a:solidFill>
              </a:rPr>
              <a:t>S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sz="3600" dirty="0" err="1" smtClean="0">
                <a:solidFill>
                  <a:schemeClr val="tx1"/>
                </a:solidFill>
              </a:rPr>
              <a:t>aSb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sz="3600" dirty="0" err="1" smtClean="0">
                <a:solidFill>
                  <a:schemeClr val="tx1"/>
                </a:solidFill>
              </a:rPr>
              <a:t>aaSbb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aaaSbbb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sz="3600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aaabbb</a:t>
            </a:r>
            <a:endParaRPr lang="en-US" sz="3600" dirty="0" smtClean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609600"/>
          </a:xfrm>
        </p:spPr>
        <p:txBody>
          <a:bodyPr/>
          <a:lstStyle/>
          <a:p>
            <a:r>
              <a:rPr lang="en-US" altLang="en-US" dirty="0" smtClean="0"/>
              <a:t>Another </a:t>
            </a:r>
            <a:r>
              <a:rPr lang="en-US" altLang="en-US" dirty="0" smtClean="0"/>
              <a:t>Notation - Example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Derivations of previous example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 </a:t>
            </a:r>
          </a:p>
        </p:txBody>
      </p:sp>
      <p:sp>
        <p:nvSpPr>
          <p:cNvPr id="49158" name="Text Box 7"/>
          <p:cNvSpPr txBox="1">
            <a:spLocks noChangeArrowheads="1"/>
          </p:cNvSpPr>
          <p:nvPr/>
        </p:nvSpPr>
        <p:spPr bwMode="auto">
          <a:xfrm>
            <a:off x="228600" y="990600"/>
            <a:ext cx="1898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Grammar</a:t>
            </a:r>
          </a:p>
        </p:txBody>
      </p:sp>
      <p:sp>
        <p:nvSpPr>
          <p:cNvPr id="49159" name="Text Box 9"/>
          <p:cNvSpPr txBox="1">
            <a:spLocks noChangeArrowheads="1"/>
          </p:cNvSpPr>
          <p:nvPr/>
        </p:nvSpPr>
        <p:spPr bwMode="auto">
          <a:xfrm>
            <a:off x="5181600" y="1066800"/>
            <a:ext cx="2347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Derivations</a:t>
            </a:r>
          </a:p>
        </p:txBody>
      </p:sp>
      <p:sp>
        <p:nvSpPr>
          <p:cNvPr id="4916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F00A6596-B1F3-4DE0-AE20-83CDB70891C6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42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6591" y="1757272"/>
            <a:ext cx="20280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chemeClr val="tx1"/>
                </a:solidFill>
              </a:rPr>
              <a:t> S</a:t>
            </a:r>
            <a:r>
              <a:rPr lang="en-US" dirty="0">
                <a:solidFill>
                  <a:schemeClr val="tx1"/>
                </a:solidFill>
              </a:rPr>
              <a:t> →</a:t>
            </a:r>
            <a:r>
              <a:rPr lang="en-US" dirty="0" err="1">
                <a:solidFill>
                  <a:schemeClr val="tx1"/>
                </a:solidFill>
              </a:rPr>
              <a:t>aSb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 </a:t>
            </a:r>
            <a:r>
              <a:rPr lang="en-US" dirty="0">
                <a:solidFill>
                  <a:schemeClr val="tx1"/>
                </a:solidFill>
              </a:rPr>
              <a:t>→ 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43513" y="1923315"/>
            <a:ext cx="4572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   </a:t>
            </a:r>
            <a:r>
              <a:rPr lang="en-US" altLang="en-US" baseline="-20000" dirty="0" smtClean="0">
                <a:solidFill>
                  <a:schemeClr val="tx1"/>
                </a:solidFill>
              </a:rPr>
              <a:t> </a:t>
            </a:r>
            <a:endParaRPr lang="en-US" altLang="en-US" sz="800" baseline="-20000" dirty="0" smtClean="0">
              <a:solidFill>
                <a:schemeClr val="tx1"/>
              </a:solidFill>
            </a:endParaRPr>
          </a:p>
          <a:p>
            <a:r>
              <a:rPr lang="en-US" altLang="en-US" dirty="0" smtClean="0">
                <a:solidFill>
                  <a:schemeClr val="tx1"/>
                </a:solidFill>
              </a:rPr>
              <a:t>S   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</a:p>
          <a:p>
            <a:endParaRPr lang="en-US" dirty="0" smtClean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   </a:t>
            </a:r>
            <a:r>
              <a:rPr lang="en-US" dirty="0" smtClean="0">
                <a:solidFill>
                  <a:schemeClr val="tx1"/>
                </a:solidFill>
              </a:rPr>
              <a:t>ab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      </a:t>
            </a:r>
            <a:r>
              <a:rPr lang="en-US" dirty="0" err="1" smtClean="0">
                <a:solidFill>
                  <a:schemeClr val="tx1"/>
                </a:solidFill>
              </a:rPr>
              <a:t>aabb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S      </a:t>
            </a:r>
            <a:r>
              <a:rPr lang="en-US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aaabbb</a:t>
            </a:r>
            <a:endParaRPr lang="en-US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pic>
        <p:nvPicPr>
          <p:cNvPr id="4" name="Picture 3" title="Derives Operat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2348715"/>
            <a:ext cx="514350" cy="485775"/>
          </a:xfrm>
          <a:prstGeom prst="rect">
            <a:avLst/>
          </a:prstGeom>
        </p:spPr>
      </p:pic>
      <p:pic>
        <p:nvPicPr>
          <p:cNvPr id="5" name="Picture 4" title="Deriv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615" y="4391025"/>
            <a:ext cx="514350" cy="485775"/>
          </a:xfrm>
          <a:prstGeom prst="rect">
            <a:avLst/>
          </a:prstGeom>
        </p:spPr>
      </p:pic>
      <p:pic>
        <p:nvPicPr>
          <p:cNvPr id="6" name="Picture 5" title="Deriv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781" y="3338512"/>
            <a:ext cx="514350" cy="485775"/>
          </a:xfrm>
          <a:prstGeom prst="rect">
            <a:avLst/>
          </a:prstGeom>
        </p:spPr>
      </p:pic>
      <p:pic>
        <p:nvPicPr>
          <p:cNvPr id="7" name="Picture 6" title="Deriv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678" y="5305425"/>
            <a:ext cx="514350" cy="485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792163"/>
          </a:xfrm>
        </p:spPr>
        <p:txBody>
          <a:bodyPr/>
          <a:lstStyle/>
          <a:p>
            <a:r>
              <a:rPr lang="en-US" altLang="en-US" dirty="0" smtClean="0"/>
              <a:t>Language of a Grammar</a:t>
            </a:r>
            <a:br>
              <a:rPr lang="en-US" altLang="en-US" dirty="0" smtClean="0"/>
            </a:br>
            <a:r>
              <a:rPr lang="en-US" altLang="en-US" dirty="0" smtClean="0"/>
              <a:t>(Language generated by a Grammar)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562600"/>
          </a:xfrm>
        </p:spPr>
        <p:txBody>
          <a:bodyPr/>
          <a:lstStyle/>
          <a:p>
            <a:endParaRPr lang="en-US" altLang="en-US" dirty="0" smtClean="0"/>
          </a:p>
          <a:p>
            <a:r>
              <a:rPr lang="en-US" altLang="en-US" dirty="0" smtClean="0"/>
              <a:t>For a grammar </a:t>
            </a:r>
            <a:r>
              <a:rPr lang="en-US" altLang="en-US" dirty="0" smtClean="0">
                <a:solidFill>
                  <a:schemeClr val="tx1"/>
                </a:solidFill>
              </a:rPr>
              <a:t>G</a:t>
            </a:r>
            <a:r>
              <a:rPr lang="en-US" altLang="en-US" dirty="0" smtClean="0"/>
              <a:t> </a:t>
            </a:r>
          </a:p>
          <a:p>
            <a:r>
              <a:rPr lang="en-US" altLang="en-US" dirty="0" smtClean="0"/>
              <a:t>with start variable </a:t>
            </a:r>
            <a:r>
              <a:rPr lang="en-US" altLang="en-US" dirty="0" smtClean="0">
                <a:solidFill>
                  <a:schemeClr val="tx1"/>
                </a:solidFill>
              </a:rPr>
              <a:t>S</a:t>
            </a:r>
          </a:p>
          <a:p>
            <a:r>
              <a:rPr lang="en-US" altLang="en-US" dirty="0" smtClean="0">
                <a:solidFill>
                  <a:schemeClr val="tx1"/>
                </a:solidFill>
              </a:rPr>
              <a:t>L(G) = {w | S</a:t>
            </a:r>
            <a:r>
              <a:rPr lang="en-US" altLang="en-US" dirty="0" smtClean="0"/>
              <a:t>      </a:t>
            </a:r>
            <a:r>
              <a:rPr lang="en-US" altLang="en-US" dirty="0">
                <a:solidFill>
                  <a:schemeClr val="tx1"/>
                </a:solidFill>
              </a:rPr>
              <a:t>w}      </a:t>
            </a:r>
          </a:p>
        </p:txBody>
      </p:sp>
      <p:sp>
        <p:nvSpPr>
          <p:cNvPr id="50182" name="Text Box 7"/>
          <p:cNvSpPr txBox="1">
            <a:spLocks noChangeArrowheads="1"/>
          </p:cNvSpPr>
          <p:nvPr/>
        </p:nvSpPr>
        <p:spPr bwMode="auto">
          <a:xfrm>
            <a:off x="2655888" y="3638550"/>
            <a:ext cx="29416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 dirty="0"/>
              <a:t>String of terminals</a:t>
            </a:r>
          </a:p>
        </p:txBody>
      </p:sp>
      <p:sp>
        <p:nvSpPr>
          <p:cNvPr id="50183" name="Line 8" title="Arrow"/>
          <p:cNvSpPr>
            <a:spLocks noChangeShapeType="1"/>
          </p:cNvSpPr>
          <p:nvPr/>
        </p:nvSpPr>
        <p:spPr bwMode="auto">
          <a:xfrm flipV="1">
            <a:off x="3505200" y="3124200"/>
            <a:ext cx="0" cy="4191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4078296C-4E0C-4F82-ADBB-D0CFF4E9EB5A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43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Picture 1" title="Derives Operat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486025"/>
            <a:ext cx="514350" cy="485775"/>
          </a:xfrm>
          <a:prstGeom prst="rect">
            <a:avLst/>
          </a:prstGeom>
        </p:spPr>
      </p:pic>
      <p:sp>
        <p:nvSpPr>
          <p:cNvPr id="3" name="Rectangle 22"/>
          <p:cNvSpPr>
            <a:spLocks noChangeArrowheads="1"/>
          </p:cNvSpPr>
          <p:nvPr/>
        </p:nvSpPr>
        <p:spPr bwMode="auto">
          <a:xfrm>
            <a:off x="193765" y="4361388"/>
            <a:ext cx="83856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Linz Definition (Language Generated): Let G=(V,T,S,P) be a grammar.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17714" y="5422483"/>
            <a:ext cx="847700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is the language generated by G.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That is, L(G) is the set of all strings that can be generated from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start symbol using the productions P 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4724162"/>
            <a:ext cx="44967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L(G) = {w | S</a:t>
            </a:r>
            <a:r>
              <a:rPr lang="en-US" altLang="en-US" dirty="0" smtClean="0"/>
              <a:t>      </a:t>
            </a:r>
            <a:r>
              <a:rPr lang="en-US" altLang="en-US" dirty="0" smtClean="0">
                <a:solidFill>
                  <a:schemeClr val="tx1"/>
                </a:solidFill>
              </a:rPr>
              <a:t>w}      </a:t>
            </a: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16" name="Picture 15" title="Derives Operat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4695825"/>
            <a:ext cx="514350" cy="485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Language of the grammar G</a:t>
            </a:r>
          </a:p>
          <a:p>
            <a:r>
              <a:rPr lang="en-US" altLang="en-US" sz="2400" dirty="0" smtClean="0"/>
              <a:t>Look at all the derivations and note the pattern</a:t>
            </a:r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(It is not always possible to deduce such an explicit definition of a language generated by the grammar)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5120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1A5767D5-D17A-4B76-A7D0-33EE9AE200C0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44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33600" y="2514600"/>
            <a:ext cx="36535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L(G) ={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baseline="300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baseline="300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| n </a:t>
            </a:r>
            <a:r>
              <a:rPr lang="en-US" dirty="0">
                <a:solidFill>
                  <a:schemeClr val="tx1"/>
                </a:solidFill>
              </a:rPr>
              <a:t>≥ 0}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609600"/>
          </a:xfrm>
        </p:spPr>
        <p:txBody>
          <a:bodyPr/>
          <a:lstStyle/>
          <a:p>
            <a:r>
              <a:rPr lang="en-US" altLang="en-US" dirty="0" smtClean="0"/>
              <a:t>Language of the Grammar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Another Grammar Example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Grammar </a:t>
            </a:r>
            <a:r>
              <a:rPr lang="en-US" altLang="en-US" dirty="0" smtClean="0">
                <a:solidFill>
                  <a:schemeClr val="tx1"/>
                </a:solidFill>
              </a:rPr>
              <a:t>G</a:t>
            </a:r>
            <a:r>
              <a:rPr lang="en-US" altLang="en-US" dirty="0" smtClean="0"/>
              <a:t>   :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228600" y="3810000"/>
            <a:ext cx="247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Derivations:</a:t>
            </a:r>
          </a:p>
        </p:txBody>
      </p:sp>
      <p:sp>
        <p:nvSpPr>
          <p:cNvPr id="5223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2570D8CC-98B1-4034-828D-CBFD412CB6E1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45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37345" y="1059240"/>
            <a:ext cx="20280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chemeClr val="tx1"/>
                </a:solidFill>
              </a:rPr>
              <a:t> 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→Ab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 →</a:t>
            </a:r>
            <a:r>
              <a:rPr lang="en-US" dirty="0" err="1" smtClean="0">
                <a:solidFill>
                  <a:schemeClr val="tx1"/>
                </a:solidFill>
              </a:rPr>
              <a:t>aAb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→ 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9601" y="4397276"/>
            <a:ext cx="8077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600" dirty="0" smtClean="0">
                <a:solidFill>
                  <a:schemeClr val="tx1"/>
                </a:solidFill>
              </a:rPr>
              <a:t>S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sz="3600" dirty="0" smtClean="0">
                <a:solidFill>
                  <a:schemeClr val="tx1"/>
                </a:solidFill>
              </a:rPr>
              <a:t>Ab </a:t>
            </a:r>
            <a:r>
              <a:rPr lang="en-US" sz="3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 b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S </a:t>
            </a:r>
            <a:r>
              <a:rPr lang="en-US" sz="3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sz="3600" dirty="0" smtClean="0">
                <a:solidFill>
                  <a:schemeClr val="tx1"/>
                </a:solidFill>
              </a:rPr>
              <a:t> Ab </a:t>
            </a:r>
            <a:r>
              <a:rPr lang="en-US" sz="3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sz="3600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aAbb</a:t>
            </a:r>
            <a:r>
              <a:rPr lang="en-US" sz="3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 </a:t>
            </a:r>
            <a:r>
              <a:rPr lang="en-US" sz="3600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abb</a:t>
            </a:r>
            <a:endParaRPr lang="en-US" sz="3600" dirty="0" smtClean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sz="3600" dirty="0" smtClean="0">
                <a:solidFill>
                  <a:schemeClr val="tx1"/>
                </a:solidFill>
              </a:rPr>
              <a:t>S </a:t>
            </a:r>
            <a:r>
              <a:rPr lang="en-US" sz="3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sz="3600" dirty="0" smtClean="0">
                <a:solidFill>
                  <a:schemeClr val="tx1"/>
                </a:solidFill>
              </a:rPr>
              <a:t> Ab </a:t>
            </a:r>
            <a:r>
              <a:rPr lang="en-US" sz="3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sz="3600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aAbb</a:t>
            </a:r>
            <a:r>
              <a:rPr lang="en-US" sz="3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 </a:t>
            </a:r>
            <a:r>
              <a:rPr lang="en-US" sz="3600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aaAbbb</a:t>
            </a:r>
            <a:r>
              <a:rPr lang="en-US" sz="3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 </a:t>
            </a:r>
            <a:r>
              <a:rPr lang="en-US" sz="3600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aabbb</a:t>
            </a:r>
            <a:endParaRPr lang="en-US" sz="3600" dirty="0" smtClean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sz="3600" dirty="0" smtClean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More Derivations</a:t>
            </a:r>
          </a:p>
        </p:txBody>
      </p:sp>
      <p:sp>
        <p:nvSpPr>
          <p:cNvPr id="532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 </a:t>
            </a:r>
          </a:p>
        </p:txBody>
      </p:sp>
      <p:sp>
        <p:nvSpPr>
          <p:cNvPr id="5325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ABDD35A0-4DB4-4BCF-AD35-1A5D76AEC978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46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52591" y="3527167"/>
            <a:ext cx="83185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       </a:t>
            </a:r>
            <a:r>
              <a:rPr lang="en-US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aaaabbbbb</a:t>
            </a:r>
            <a:endParaRPr lang="en-US" dirty="0" smtClean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     </a:t>
            </a:r>
            <a:r>
              <a:rPr lang="en-US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aaaaabbbbbb</a:t>
            </a:r>
            <a:endParaRPr lang="en-US" dirty="0" smtClean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       </a:t>
            </a:r>
            <a:r>
              <a:rPr lang="en-US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baseline="30000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baseline="30000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endParaRPr lang="en-US" dirty="0" smtClean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dirty="0" smtClean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dirty="0" smtClean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pic>
        <p:nvPicPr>
          <p:cNvPr id="9" name="Picture 8" title="Derives Operat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3476625"/>
            <a:ext cx="514350" cy="4857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58800" y="1447800"/>
            <a:ext cx="83185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 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dirty="0">
                <a:solidFill>
                  <a:schemeClr val="tx1"/>
                </a:solidFill>
              </a:rPr>
              <a:t> Ab 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aAbb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 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aaAbbb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 </a:t>
            </a:r>
            <a:r>
              <a:rPr lang="en-US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aaaAbbbb</a:t>
            </a:r>
            <a:endParaRPr lang="en-US" dirty="0" smtClean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    </a:t>
            </a:r>
            <a:r>
              <a:rPr lang="en-US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aaaaAbbbbb</a:t>
            </a:r>
            <a:r>
              <a:rPr lang="en-US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aaaabbbbb</a:t>
            </a:r>
            <a:endParaRPr lang="en-US" dirty="0" smtClean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pic>
        <p:nvPicPr>
          <p:cNvPr id="11" name="Picture 10" title="Derives Operat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4467225"/>
            <a:ext cx="514350" cy="485775"/>
          </a:xfrm>
          <a:prstGeom prst="rect">
            <a:avLst/>
          </a:prstGeom>
        </p:spPr>
      </p:pic>
      <p:pic>
        <p:nvPicPr>
          <p:cNvPr id="12" name="Picture 11" title="Derives Operat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5457825"/>
            <a:ext cx="514350" cy="485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Language generated by grammar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For grammar G:</a:t>
            </a:r>
          </a:p>
          <a:p>
            <a:endParaRPr lang="en-US" altLang="en-US" dirty="0" smtClean="0"/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838200" y="5334000"/>
            <a:ext cx="2081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      Since:</a:t>
            </a:r>
          </a:p>
        </p:txBody>
      </p:sp>
      <p:sp>
        <p:nvSpPr>
          <p:cNvPr id="5428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E24C1D48-1D20-4AE5-A1DC-7B31FFEA86B5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47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48495" y="1095420"/>
            <a:ext cx="20280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chemeClr val="tx1"/>
                </a:solidFill>
              </a:rPr>
              <a:t> 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→Ab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 →</a:t>
            </a:r>
            <a:r>
              <a:rPr lang="en-US" dirty="0" err="1" smtClean="0">
                <a:solidFill>
                  <a:schemeClr val="tx1"/>
                </a:solidFill>
              </a:rPr>
              <a:t>aAb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→ 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299370" y="5344281"/>
            <a:ext cx="23166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       </a:t>
            </a:r>
            <a:r>
              <a:rPr lang="en-US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baseline="30000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baseline="30000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dirty="0" err="1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endParaRPr lang="en-US" dirty="0" smtClean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pic>
        <p:nvPicPr>
          <p:cNvPr id="13" name="Picture 12" title="Derives Operat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799" y="5334000"/>
            <a:ext cx="514350" cy="48577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913188" y="3168650"/>
            <a:ext cx="43540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L(G) ={</a:t>
            </a:r>
            <a:r>
              <a:rPr lang="en-US" sz="36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3600" baseline="300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36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3600" baseline="300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3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b| </a:t>
            </a:r>
            <a:r>
              <a:rPr lang="en-US" sz="3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en-US" sz="3600" dirty="0">
                <a:solidFill>
                  <a:schemeClr val="tx1"/>
                </a:solidFill>
              </a:rPr>
              <a:t>≥ 0}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Convenient Notation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703" y="685800"/>
            <a:ext cx="8839200" cy="5486400"/>
          </a:xfrm>
        </p:spPr>
        <p:txBody>
          <a:bodyPr/>
          <a:lstStyle/>
          <a:p>
            <a:r>
              <a:rPr lang="en-US" altLang="en-US" dirty="0" smtClean="0"/>
              <a:t>      </a:t>
            </a:r>
            <a:r>
              <a:rPr lang="en-US" altLang="en-US" sz="2000" dirty="0" smtClean="0"/>
              <a:t>Notation  |  indicating alternate productions</a:t>
            </a:r>
          </a:p>
          <a:p>
            <a:endParaRPr lang="en-US" altLang="en-US" dirty="0" smtClean="0"/>
          </a:p>
        </p:txBody>
      </p:sp>
      <p:sp>
        <p:nvSpPr>
          <p:cNvPr id="55303" name="AutoShape 7" title="Thick Arrow"/>
          <p:cNvSpPr>
            <a:spLocks noChangeArrowheads="1"/>
          </p:cNvSpPr>
          <p:nvPr/>
        </p:nvSpPr>
        <p:spPr bwMode="auto">
          <a:xfrm>
            <a:off x="4038600" y="19812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5304" name="AutoShape 8" title="Thick Arrow"/>
          <p:cNvSpPr>
            <a:spLocks noChangeArrowheads="1"/>
          </p:cNvSpPr>
          <p:nvPr/>
        </p:nvSpPr>
        <p:spPr bwMode="auto">
          <a:xfrm>
            <a:off x="4038600" y="51054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5306" name="Text Box 7"/>
          <p:cNvSpPr txBox="1">
            <a:spLocks noChangeArrowheads="1"/>
          </p:cNvSpPr>
          <p:nvPr/>
        </p:nvSpPr>
        <p:spPr bwMode="auto">
          <a:xfrm>
            <a:off x="762000" y="3252788"/>
            <a:ext cx="7924800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/>
              <a:t>Instead of using one letter variable, Sometimes &lt;xxxx&gt; notation</a:t>
            </a:r>
          </a:p>
          <a:p>
            <a:r>
              <a:rPr lang="en-US" altLang="en-US" sz="2000"/>
              <a:t>Is used to make the non-terminals or variables more descriptive.</a:t>
            </a:r>
          </a:p>
          <a:p>
            <a:r>
              <a:rPr lang="en-US" altLang="en-US" sz="2000"/>
              <a:t>Similar to using meaningful variable names in programming</a:t>
            </a:r>
          </a:p>
        </p:txBody>
      </p:sp>
      <p:sp>
        <p:nvSpPr>
          <p:cNvPr id="5530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51FD131B-04A0-4F3F-9C52-7A56136513EC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48</a:t>
            </a:fld>
            <a:endParaRPr lang="en-US" altLang="en-US" sz="1400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62904" y="1618804"/>
            <a:ext cx="20280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 → </a:t>
            </a:r>
            <a:r>
              <a:rPr lang="en-US" dirty="0" err="1" smtClean="0">
                <a:solidFill>
                  <a:schemeClr val="tx1"/>
                </a:solidFill>
              </a:rPr>
              <a:t>aAb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→ 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715000" y="1685478"/>
            <a:ext cx="259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 → </a:t>
            </a:r>
            <a:r>
              <a:rPr lang="en-US" dirty="0" err="1" smtClean="0">
                <a:solidFill>
                  <a:schemeClr val="tx1"/>
                </a:solidFill>
              </a:rPr>
              <a:t>aAb</a:t>
            </a:r>
            <a:r>
              <a:rPr lang="en-US" dirty="0" smtClean="0">
                <a:solidFill>
                  <a:schemeClr val="tx1"/>
                </a:solidFill>
              </a:rPr>
              <a:t> | </a:t>
            </a:r>
            <a:r>
              <a:rPr lang="en-US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4721" y="4759332"/>
            <a:ext cx="330000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&lt;article&gt;→ a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&lt;article&gt;→ the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257800" y="4901625"/>
            <a:ext cx="3581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&lt;article&gt;→ a | the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3"/>
          <p:cNvSpPr>
            <a:spLocks noGrp="1"/>
          </p:cNvSpPr>
          <p:nvPr>
            <p:ph type="ctrTitle"/>
          </p:nvPr>
        </p:nvSpPr>
        <p:spPr>
          <a:xfrm>
            <a:off x="1066800" y="1752600"/>
            <a:ext cx="7848600" cy="4800600"/>
          </a:xfrm>
        </p:spPr>
        <p:txBody>
          <a:bodyPr anchor="t"/>
          <a:lstStyle/>
          <a:p>
            <a:pPr algn="l"/>
            <a:r>
              <a:rPr lang="en-US" altLang="en-US" sz="2400" dirty="0" smtClean="0"/>
              <a:t>I) Give a formal definition with any notations for the following: 4-tuples defining the Grammar </a:t>
            </a:r>
            <a:br>
              <a:rPr lang="en-US" altLang="en-US" sz="2400" dirty="0" smtClean="0"/>
            </a:br>
            <a:r>
              <a:rPr lang="en-US" altLang="en-US" sz="2400" dirty="0" smtClean="0"/>
              <a:t>Sentential form, Language generated by grammar,</a:t>
            </a:r>
            <a:br>
              <a:rPr lang="en-US" altLang="en-US" sz="2400" dirty="0" smtClean="0"/>
            </a:br>
            <a:r>
              <a:rPr lang="en-US" altLang="en-US" sz="2400" dirty="0" smtClean="0"/>
              <a:t>Equivalence of two grammars.</a:t>
            </a:r>
            <a:br>
              <a:rPr lang="en-US" altLang="en-US" sz="2400" dirty="0" smtClean="0"/>
            </a:b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>II) </a:t>
            </a:r>
            <a:r>
              <a:rPr lang="da-DK" altLang="en-US" sz="2400" dirty="0" smtClean="0"/>
              <a:t>Let L = {a</a:t>
            </a:r>
            <a:r>
              <a:rPr lang="da-DK" altLang="en-US" sz="2400" baseline="30000" dirty="0" smtClean="0"/>
              <a:t>n</a:t>
            </a:r>
            <a:r>
              <a:rPr lang="da-DK" altLang="en-US" sz="2400" dirty="0" smtClean="0"/>
              <a:t>b</a:t>
            </a:r>
            <a:r>
              <a:rPr lang="da-DK" altLang="en-US" sz="2400" baseline="30000" dirty="0" smtClean="0"/>
              <a:t>n</a:t>
            </a:r>
            <a:r>
              <a:rPr lang="da-DK" altLang="en-US" sz="2400" dirty="0" smtClean="0"/>
              <a:t> : n </a:t>
            </a:r>
            <a:r>
              <a:rPr lang="en-US" sz="2400" dirty="0" smtClean="0"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≥</a:t>
            </a:r>
            <a:r>
              <a:rPr lang="da-DK" altLang="en-US" sz="2400" dirty="0" smtClean="0"/>
              <a:t>  0}.</a:t>
            </a:r>
            <a:br>
              <a:rPr lang="da-DK" altLang="en-US" sz="2400" dirty="0" smtClean="0"/>
            </a:br>
            <a:r>
              <a:rPr lang="da-DK" altLang="en-US" sz="2400" dirty="0" smtClean="0"/>
              <a:t>Give four different  strings in L, L</a:t>
            </a:r>
            <a:r>
              <a:rPr lang="da-DK" altLang="en-US" sz="2400" baseline="30000" dirty="0" smtClean="0"/>
              <a:t>2</a:t>
            </a:r>
            <a:r>
              <a:rPr lang="da-DK" altLang="en-US" sz="2400" dirty="0" smtClean="0"/>
              <a:t>, L</a:t>
            </a:r>
            <a:r>
              <a:rPr lang="da-DK" altLang="en-US" sz="2400" baseline="30000" dirty="0" smtClean="0"/>
              <a:t>R</a:t>
            </a:r>
            <a:r>
              <a:rPr lang="da-DK" altLang="en-US" sz="2400" dirty="0" smtClean="0"/>
              <a:t> ,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>III) Do exercises : #12,  #20</a:t>
            </a:r>
            <a:br>
              <a:rPr lang="en-US" altLang="en-US" sz="2400" dirty="0" smtClean="0"/>
            </a:b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>IV) Give derivation sequence  for four strings of different lengths and draw conclusions for the following exercises: #15, #16, #21, #22, #23</a:t>
            </a:r>
            <a:br>
              <a:rPr lang="en-US" altLang="en-US" sz="2400" dirty="0" smtClean="0"/>
            </a:br>
            <a:r>
              <a:rPr lang="en-US" altLang="en-US" sz="1600" dirty="0" smtClean="0"/>
              <a:t/>
            </a:r>
            <a:br>
              <a:rPr lang="en-US" altLang="en-US" sz="1600" dirty="0" smtClean="0"/>
            </a:b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endParaRPr lang="en-US" altLang="en-US" sz="2400" dirty="0" smtClean="0"/>
          </a:p>
        </p:txBody>
      </p:sp>
      <p:sp>
        <p:nvSpPr>
          <p:cNvPr id="56323" name="Title 3"/>
          <p:cNvSpPr txBox="1">
            <a:spLocks/>
          </p:cNvSpPr>
          <p:nvPr/>
        </p:nvSpPr>
        <p:spPr bwMode="auto">
          <a:xfrm>
            <a:off x="1295400" y="914400"/>
            <a:ext cx="6858000" cy="63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4400">
                <a:solidFill>
                  <a:schemeClr val="tx2"/>
                </a:solidFill>
              </a:rPr>
              <a:t>Homework 1.2.2</a:t>
            </a:r>
          </a:p>
        </p:txBody>
      </p:sp>
      <p:pic>
        <p:nvPicPr>
          <p:cNvPr id="56325" name="Picture 2" title="L Complemen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25" y="3884613"/>
            <a:ext cx="44767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5AEA7A8B-26B4-4AA2-99BC-68FC10D45D7B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49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Alphabet and </a:t>
            </a:r>
            <a:r>
              <a:rPr lang="en-US" altLang="en-US" dirty="0" smtClean="0"/>
              <a:t>Strings - Conventions</a:t>
            </a:r>
            <a:endParaRPr lang="en-US" alt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73113"/>
            <a:ext cx="8458200" cy="5778500"/>
          </a:xfrm>
        </p:spPr>
        <p:txBody>
          <a:bodyPr/>
          <a:lstStyle/>
          <a:p>
            <a:r>
              <a:rPr lang="en-US" altLang="en-US" dirty="0" smtClean="0"/>
              <a:t>Alphabets: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Strings</a:t>
            </a:r>
          </a:p>
          <a:p>
            <a:r>
              <a:rPr lang="en-US" altLang="en-US" dirty="0" smtClean="0"/>
              <a:t>	</a:t>
            </a:r>
            <a:r>
              <a:rPr lang="en-US" altLang="en-US" u="sng" dirty="0" smtClean="0"/>
              <a:t>By convention</a:t>
            </a:r>
            <a:r>
              <a:rPr lang="en-US" altLang="en-US" dirty="0" smtClean="0"/>
              <a:t>, we use lowercase letters near the end of the English alphabet · · · u, v, w, x, y, z to represent strings</a:t>
            </a:r>
          </a:p>
        </p:txBody>
      </p:sp>
      <p:sp>
        <p:nvSpPr>
          <p:cNvPr id="922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124200" y="6400800"/>
            <a:ext cx="2895600" cy="304800"/>
          </a:xfrm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</a:pPr>
            <a:fld id="{DDFEC056-2FDE-4687-8366-D717BF4CCE8E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 algn="ctr">
                <a:spcBef>
                  <a:spcPct val="0"/>
                </a:spcBef>
              </a:pPr>
              <a:t>5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23758" y="762000"/>
            <a:ext cx="1901483" cy="619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Symbol" panose="05050102010706020507" pitchFamily="18" charset="2"/>
                <a:ea typeface="Calibri" panose="020F0502020204030204" pitchFamily="34" charset="0"/>
                <a:cs typeface="Symbol" panose="05050102010706020507" pitchFamily="18" charset="2"/>
              </a:rPr>
              <a:t>å = </a:t>
            </a:r>
            <a:r>
              <a:rPr lang="en-US" altLang="en-US" dirty="0" smtClean="0">
                <a:solidFill>
                  <a:schemeClr val="tx1"/>
                </a:solidFill>
              </a:rPr>
              <a:t> {</a:t>
            </a:r>
            <a:r>
              <a:rPr lang="en-US" altLang="en-US" dirty="0" err="1" smtClean="0">
                <a:solidFill>
                  <a:schemeClr val="tx1"/>
                </a:solidFill>
              </a:rPr>
              <a:t>a,b</a:t>
            </a:r>
            <a:r>
              <a:rPr lang="en-US" altLang="en-US" dirty="0" smtClean="0">
                <a:solidFill>
                  <a:schemeClr val="tx1"/>
                </a:solidFill>
              </a:rPr>
              <a:t>}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20911" y="4546414"/>
            <a:ext cx="2202847" cy="18783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en-US" dirty="0" smtClean="0">
                <a:solidFill>
                  <a:schemeClr val="tx2"/>
                </a:solidFill>
              </a:rPr>
              <a:t>u = ab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solidFill>
                  <a:schemeClr val="tx2"/>
                </a:solidFill>
              </a:rPr>
              <a:t>v = </a:t>
            </a:r>
            <a:r>
              <a:rPr lang="en-US" dirty="0" err="1" smtClean="0">
                <a:solidFill>
                  <a:schemeClr val="tx2"/>
                </a:solidFill>
              </a:rPr>
              <a:t>bbbaaa</a:t>
            </a:r>
            <a:endParaRPr lang="en-US" dirty="0" smtClean="0">
              <a:solidFill>
                <a:schemeClr val="tx2"/>
              </a:solidFill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solidFill>
                  <a:schemeClr val="tx2"/>
                </a:solidFill>
              </a:rPr>
              <a:t>w = </a:t>
            </a:r>
            <a:r>
              <a:rPr lang="en-US" dirty="0" err="1" smtClean="0">
                <a:solidFill>
                  <a:schemeClr val="tx2"/>
                </a:solidFill>
              </a:rPr>
              <a:t>abba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3"/>
          <p:cNvSpPr>
            <a:spLocks noGrp="1"/>
          </p:cNvSpPr>
          <p:nvPr>
            <p:ph type="ctrTitle"/>
          </p:nvPr>
        </p:nvSpPr>
        <p:spPr>
          <a:xfrm>
            <a:off x="1066800" y="1752600"/>
            <a:ext cx="7848600" cy="4800600"/>
          </a:xfrm>
        </p:spPr>
        <p:txBody>
          <a:bodyPr anchor="t"/>
          <a:lstStyle/>
          <a:p>
            <a:pPr algn="l"/>
            <a:r>
              <a:rPr lang="en-US" altLang="en-US" sz="2400" dirty="0" smtClean="0"/>
              <a:t>V</a:t>
            </a:r>
            <a:r>
              <a:rPr lang="en-US" altLang="en-US" sz="2000" dirty="0" smtClean="0"/>
              <a:t>) Give a simple description of the language generated by the grammar with productions</a:t>
            </a:r>
            <a:br>
              <a:rPr lang="en-US" altLang="en-US" sz="2000" dirty="0" smtClean="0"/>
            </a:br>
            <a:r>
              <a:rPr lang="en-US" altLang="en-US" sz="2000" dirty="0" smtClean="0"/>
              <a:t>S </a:t>
            </a:r>
            <a:r>
              <a:rPr lang="en-US" altLang="en-US" sz="2000" dirty="0" smtClean="0">
                <a:sym typeface="Wingdings" panose="05000000000000000000" pitchFamily="2" charset="2"/>
              </a:rPr>
              <a:t>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aaA</a:t>
            </a:r>
            <a:r>
              <a:rPr lang="en-US" altLang="en-US" sz="2000" dirty="0" smtClean="0"/>
              <a:t> | </a:t>
            </a:r>
            <a:r>
              <a:rPr lang="en-US" sz="2400" dirty="0">
                <a:sym typeface="Symbol" panose="05050102010706020507" pitchFamily="18" charset="2"/>
              </a:rPr>
              <a:t></a:t>
            </a:r>
            <a:r>
              <a:rPr lang="en-US" dirty="0"/>
              <a:t> </a:t>
            </a: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dirty="0" smtClean="0"/>
              <a:t>A </a:t>
            </a:r>
            <a:r>
              <a:rPr lang="en-US" altLang="en-US" sz="2000" dirty="0" smtClean="0">
                <a:sym typeface="Wingdings" panose="05000000000000000000" pitchFamily="2" charset="2"/>
              </a:rPr>
              <a:t>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bS</a:t>
            </a:r>
            <a:r>
              <a:rPr lang="en-US" altLang="en-US" sz="1600" dirty="0" smtClean="0"/>
              <a:t/>
            </a:r>
            <a:br>
              <a:rPr lang="en-US" altLang="en-US" sz="1600" dirty="0" smtClean="0"/>
            </a:br>
            <a:r>
              <a:rPr lang="en-US" altLang="en-US" sz="1600" dirty="0" smtClean="0"/>
              <a:t/>
            </a:r>
            <a:br>
              <a:rPr lang="en-US" altLang="en-US" sz="1600" dirty="0" smtClean="0"/>
            </a:br>
            <a:r>
              <a:rPr lang="en-US" altLang="en-US" sz="1600" dirty="0" smtClean="0"/>
              <a:t>VI) What language does the grammar with these productions generate?</a:t>
            </a:r>
            <a:br>
              <a:rPr lang="en-US" altLang="en-US" sz="1600" dirty="0" smtClean="0"/>
            </a:br>
            <a:r>
              <a:rPr lang="en-US" altLang="en-US" sz="1600" dirty="0" smtClean="0"/>
              <a:t>S </a:t>
            </a:r>
            <a:r>
              <a:rPr lang="en-US" altLang="en-US" sz="1600" dirty="0" smtClean="0">
                <a:sym typeface="Wingdings" panose="05000000000000000000" pitchFamily="2" charset="2"/>
              </a:rPr>
              <a:t></a:t>
            </a:r>
            <a:r>
              <a:rPr lang="en-US" altLang="en-US" sz="1600" dirty="0" smtClean="0"/>
              <a:t> Aa</a:t>
            </a:r>
            <a:br>
              <a:rPr lang="en-US" altLang="en-US" sz="1600" dirty="0" smtClean="0"/>
            </a:br>
            <a:r>
              <a:rPr lang="en-US" altLang="en-US" sz="1600" dirty="0" smtClean="0"/>
              <a:t>A </a:t>
            </a:r>
            <a:r>
              <a:rPr lang="en-US" altLang="en-US" sz="1600" dirty="0" smtClean="0">
                <a:sym typeface="Wingdings" panose="05000000000000000000" pitchFamily="2" charset="2"/>
              </a:rPr>
              <a:t></a:t>
            </a:r>
            <a:r>
              <a:rPr lang="en-US" altLang="en-US" sz="1600" dirty="0" smtClean="0"/>
              <a:t> B</a:t>
            </a:r>
            <a:br>
              <a:rPr lang="en-US" altLang="en-US" sz="1600" dirty="0" smtClean="0"/>
            </a:br>
            <a:r>
              <a:rPr lang="en-US" altLang="en-US" sz="1600" dirty="0" err="1" smtClean="0"/>
              <a:t>B</a:t>
            </a:r>
            <a:r>
              <a:rPr lang="en-US" altLang="en-US" sz="1600" dirty="0" smtClean="0"/>
              <a:t> </a:t>
            </a:r>
            <a:r>
              <a:rPr lang="en-US" altLang="en-US" sz="1600" dirty="0" smtClean="0">
                <a:sym typeface="Wingdings" panose="05000000000000000000" pitchFamily="2" charset="2"/>
              </a:rPr>
              <a:t></a:t>
            </a:r>
            <a:r>
              <a:rPr lang="en-US" altLang="en-US" sz="1600" dirty="0" smtClean="0"/>
              <a:t> Aa</a:t>
            </a:r>
            <a:br>
              <a:rPr lang="en-US" altLang="en-US" sz="1600" dirty="0" smtClean="0"/>
            </a:br>
            <a:r>
              <a:rPr lang="en-US" altLang="en-US" sz="1600" dirty="0" smtClean="0"/>
              <a:t/>
            </a:r>
            <a:br>
              <a:rPr lang="en-US" altLang="en-US" sz="1600" dirty="0" smtClean="0"/>
            </a:br>
            <a:r>
              <a:rPr lang="en-US" altLang="en-US" sz="1600" dirty="0" smtClean="0"/>
              <a:t>VII) Verify that the grammar generates L = {w = </a:t>
            </a:r>
            <a:r>
              <a:rPr lang="en-US" altLang="en-US" sz="1600" dirty="0" err="1" smtClean="0"/>
              <a:t>uu</a:t>
            </a:r>
            <a:r>
              <a:rPr lang="en-US" altLang="en-US" sz="1600" baseline="30000" dirty="0" err="1" smtClean="0"/>
              <a:t>R</a:t>
            </a:r>
            <a:r>
              <a:rPr lang="en-US" altLang="en-US" sz="1600" dirty="0" smtClean="0"/>
              <a:t> : w, u </a:t>
            </a:r>
            <a:r>
              <a:rPr lang="en-US" altLang="en-US" sz="1600" dirty="0" smtClean="0">
                <a:sym typeface="Symbol" panose="05050102010706020507" pitchFamily="18" charset="2"/>
              </a:rPr>
              <a:t></a:t>
            </a:r>
            <a:r>
              <a:rPr lang="en-US" altLang="en-US" sz="1600" dirty="0" smtClean="0"/>
              <a:t>{a, b}*}</a:t>
            </a:r>
            <a:br>
              <a:rPr lang="en-US" altLang="en-US" sz="1600" dirty="0" smtClean="0"/>
            </a:br>
            <a:r>
              <a:rPr lang="en-US" altLang="en-US" sz="1600" dirty="0" smtClean="0"/>
              <a:t>             S </a:t>
            </a:r>
            <a:r>
              <a:rPr lang="en-US" altLang="en-US" sz="1600" dirty="0" smtClean="0">
                <a:sym typeface="Wingdings" panose="05000000000000000000" pitchFamily="2" charset="2"/>
              </a:rPr>
              <a:t></a:t>
            </a:r>
            <a:r>
              <a:rPr lang="en-US" altLang="en-US" sz="1600" dirty="0" smtClean="0"/>
              <a:t> </a:t>
            </a:r>
            <a:r>
              <a:rPr lang="en-US" altLang="en-US" sz="1600" dirty="0" err="1" smtClean="0"/>
              <a:t>aSa</a:t>
            </a:r>
            <a:r>
              <a:rPr lang="en-US" altLang="en-US" sz="1600" dirty="0" smtClean="0"/>
              <a:t> | </a:t>
            </a:r>
            <a:r>
              <a:rPr lang="en-US" altLang="en-US" sz="1600" dirty="0" err="1" smtClean="0"/>
              <a:t>bSb</a:t>
            </a:r>
            <a:r>
              <a:rPr lang="en-US" altLang="en-US" sz="1600" dirty="0" smtClean="0"/>
              <a:t> | aa | bb| l</a:t>
            </a:r>
            <a:br>
              <a:rPr lang="en-US" altLang="en-US" sz="1600" dirty="0" smtClean="0"/>
            </a:br>
            <a:r>
              <a:rPr lang="en-US" altLang="en-US" sz="1600" dirty="0" smtClean="0"/>
              <a:t> by generating three different strings of length 6.</a:t>
            </a:r>
            <a:br>
              <a:rPr lang="en-US" altLang="en-US" sz="1600" dirty="0" smtClean="0"/>
            </a:br>
            <a:r>
              <a:rPr lang="en-US" altLang="en-US" sz="1600" dirty="0" smtClean="0"/>
              <a:t> </a:t>
            </a:r>
            <a:endParaRPr lang="en-US" altLang="en-US" sz="2400" dirty="0" smtClean="0"/>
          </a:p>
        </p:txBody>
      </p:sp>
      <p:sp>
        <p:nvSpPr>
          <p:cNvPr id="58371" name="Title 3"/>
          <p:cNvSpPr txBox="1">
            <a:spLocks/>
          </p:cNvSpPr>
          <p:nvPr/>
        </p:nvSpPr>
        <p:spPr bwMode="auto">
          <a:xfrm>
            <a:off x="1295400" y="914400"/>
            <a:ext cx="6858000" cy="63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4400">
                <a:solidFill>
                  <a:schemeClr val="tx2"/>
                </a:solidFill>
              </a:rPr>
              <a:t>Homework 1.2.2</a:t>
            </a:r>
          </a:p>
        </p:txBody>
      </p:sp>
      <p:sp>
        <p:nvSpPr>
          <p:cNvPr id="5837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C594B16B-B1F2-4425-9713-6FB057A7D41F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50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574800"/>
            <a:ext cx="6858000" cy="23876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Automata</a:t>
            </a:r>
            <a:br>
              <a:rPr lang="en-US" alt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6041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6C742C89-E191-41FB-A0A2-1710DBB5EFA5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51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838200"/>
          </a:xfrm>
        </p:spPr>
        <p:txBody>
          <a:bodyPr/>
          <a:lstStyle/>
          <a:p>
            <a:r>
              <a:rPr lang="en-US" altLang="en-US" smtClean="0"/>
              <a:t>Automaton</a:t>
            </a:r>
            <a:br>
              <a:rPr lang="en-US" altLang="en-US" smtClean="0"/>
            </a:br>
            <a:r>
              <a:rPr lang="en-US" altLang="en-US" smtClean="0"/>
              <a:t>(Abstract model of a computer)</a:t>
            </a:r>
          </a:p>
        </p:txBody>
      </p:sp>
      <p:sp>
        <p:nvSpPr>
          <p:cNvPr id="61443" name="Rectangle 4" title="Shape unit"/>
          <p:cNvSpPr>
            <a:spLocks noChangeArrowheads="1"/>
          </p:cNvSpPr>
          <p:nvPr/>
        </p:nvSpPr>
        <p:spPr bwMode="auto">
          <a:xfrm>
            <a:off x="1905000" y="3124200"/>
            <a:ext cx="3271838" cy="2359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1444" name="Rectangle 6" title="Shape Unit"/>
          <p:cNvSpPr>
            <a:spLocks noChangeArrowheads="1"/>
          </p:cNvSpPr>
          <p:nvPr/>
        </p:nvSpPr>
        <p:spPr bwMode="auto">
          <a:xfrm>
            <a:off x="1676400" y="1981200"/>
            <a:ext cx="3657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1445" name="Text Box 10"/>
          <p:cNvSpPr txBox="1">
            <a:spLocks noChangeArrowheads="1"/>
          </p:cNvSpPr>
          <p:nvPr/>
        </p:nvSpPr>
        <p:spPr bwMode="auto">
          <a:xfrm>
            <a:off x="2971800" y="1371600"/>
            <a:ext cx="1239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Input</a:t>
            </a:r>
          </a:p>
        </p:txBody>
      </p:sp>
      <p:sp>
        <p:nvSpPr>
          <p:cNvPr id="61446" name="Rectangle 12" title="Shape Unit"/>
          <p:cNvSpPr>
            <a:spLocks noChangeArrowheads="1"/>
          </p:cNvSpPr>
          <p:nvPr/>
        </p:nvSpPr>
        <p:spPr bwMode="auto">
          <a:xfrm>
            <a:off x="5791200" y="3886200"/>
            <a:ext cx="3048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1447" name="Rectangle 13" title="Shape Unit"/>
          <p:cNvSpPr>
            <a:spLocks noChangeArrowheads="1"/>
          </p:cNvSpPr>
          <p:nvPr/>
        </p:nvSpPr>
        <p:spPr bwMode="auto">
          <a:xfrm>
            <a:off x="5715000" y="4038600"/>
            <a:ext cx="3200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1448" name="Rectangle 14" title="Shape Unit"/>
          <p:cNvSpPr>
            <a:spLocks noChangeArrowheads="1"/>
          </p:cNvSpPr>
          <p:nvPr/>
        </p:nvSpPr>
        <p:spPr bwMode="auto">
          <a:xfrm>
            <a:off x="5638800" y="3811588"/>
            <a:ext cx="3198813" cy="758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1449" name="Text Box 15"/>
          <p:cNvSpPr txBox="1">
            <a:spLocks noChangeArrowheads="1"/>
          </p:cNvSpPr>
          <p:nvPr/>
        </p:nvSpPr>
        <p:spPr bwMode="auto">
          <a:xfrm>
            <a:off x="6477000" y="3886200"/>
            <a:ext cx="139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String</a:t>
            </a:r>
          </a:p>
        </p:txBody>
      </p:sp>
      <p:sp>
        <p:nvSpPr>
          <p:cNvPr id="61450" name="Text Box 17"/>
          <p:cNvSpPr>
            <a:spLocks noGrp="1" noChangeArrowheads="1"/>
          </p:cNvSpPr>
          <p:nvPr>
            <p:ph type="body" idx="1"/>
          </p:nvPr>
        </p:nvSpPr>
        <p:spPr>
          <a:xfrm>
            <a:off x="153988" y="839788"/>
            <a:ext cx="8839200" cy="5484812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  </a:t>
            </a:r>
          </a:p>
        </p:txBody>
      </p:sp>
      <p:sp>
        <p:nvSpPr>
          <p:cNvPr id="61451" name="Text Box 18"/>
          <p:cNvSpPr txBox="1">
            <a:spLocks noChangeArrowheads="1"/>
          </p:cNvSpPr>
          <p:nvPr/>
        </p:nvSpPr>
        <p:spPr bwMode="auto">
          <a:xfrm>
            <a:off x="6400800" y="3200400"/>
            <a:ext cx="1531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61452" name="Text Box 19"/>
          <p:cNvSpPr txBox="1">
            <a:spLocks noChangeArrowheads="1"/>
          </p:cNvSpPr>
          <p:nvPr/>
        </p:nvSpPr>
        <p:spPr bwMode="auto">
          <a:xfrm>
            <a:off x="2895600" y="2057400"/>
            <a:ext cx="139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String</a:t>
            </a:r>
          </a:p>
        </p:txBody>
      </p:sp>
      <p:sp>
        <p:nvSpPr>
          <p:cNvPr id="61453" name="Text Box 20"/>
          <p:cNvSpPr txBox="1">
            <a:spLocks noChangeArrowheads="1"/>
          </p:cNvSpPr>
          <p:nvPr/>
        </p:nvSpPr>
        <p:spPr bwMode="auto">
          <a:xfrm>
            <a:off x="2286000" y="3810000"/>
            <a:ext cx="25336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Control Unit</a:t>
            </a:r>
          </a:p>
        </p:txBody>
      </p:sp>
      <p:sp>
        <p:nvSpPr>
          <p:cNvPr id="61454" name="Line 21" title="Arrow"/>
          <p:cNvSpPr>
            <a:spLocks noChangeShapeType="1"/>
          </p:cNvSpPr>
          <p:nvPr/>
        </p:nvSpPr>
        <p:spPr bwMode="auto">
          <a:xfrm>
            <a:off x="3500438" y="26685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5" name="Line 22" title="Arrow"/>
          <p:cNvSpPr>
            <a:spLocks noChangeShapeType="1"/>
          </p:cNvSpPr>
          <p:nvPr/>
        </p:nvSpPr>
        <p:spPr bwMode="auto">
          <a:xfrm>
            <a:off x="5181600" y="4191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A33B39FF-2C7E-47D7-B076-3816247897D6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52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838200"/>
          </a:xfrm>
        </p:spPr>
        <p:txBody>
          <a:bodyPr/>
          <a:lstStyle/>
          <a:p>
            <a:r>
              <a:rPr lang="en-US" altLang="en-US" dirty="0" smtClean="0"/>
              <a:t>Automaton</a:t>
            </a:r>
            <a:br>
              <a:rPr lang="en-US" altLang="en-US" dirty="0" smtClean="0"/>
            </a:br>
            <a:r>
              <a:rPr lang="en-US" altLang="en-US" sz="3200" dirty="0" smtClean="0"/>
              <a:t>(Abstract model of a </a:t>
            </a:r>
            <a:r>
              <a:rPr lang="en-US" altLang="en-US" sz="3200" dirty="0" smtClean="0"/>
              <a:t>computer with storage)</a:t>
            </a:r>
            <a:endParaRPr lang="en-US" altLang="en-US" sz="3200" dirty="0" smtClean="0"/>
          </a:p>
        </p:txBody>
      </p:sp>
      <p:sp>
        <p:nvSpPr>
          <p:cNvPr id="63491" name="Rectangle 4" title="Shape"/>
          <p:cNvSpPr>
            <a:spLocks noChangeArrowheads="1"/>
          </p:cNvSpPr>
          <p:nvPr/>
        </p:nvSpPr>
        <p:spPr bwMode="auto">
          <a:xfrm>
            <a:off x="1905000" y="3124200"/>
            <a:ext cx="3271838" cy="2359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3492" name="Rectangle 6" title="Shape"/>
          <p:cNvSpPr>
            <a:spLocks noChangeArrowheads="1"/>
          </p:cNvSpPr>
          <p:nvPr/>
        </p:nvSpPr>
        <p:spPr bwMode="auto">
          <a:xfrm>
            <a:off x="1676400" y="1981200"/>
            <a:ext cx="3657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3493" name="Text Box 10"/>
          <p:cNvSpPr txBox="1">
            <a:spLocks noChangeArrowheads="1"/>
          </p:cNvSpPr>
          <p:nvPr/>
        </p:nvSpPr>
        <p:spPr bwMode="auto">
          <a:xfrm>
            <a:off x="2971800" y="1371600"/>
            <a:ext cx="1239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Input</a:t>
            </a:r>
          </a:p>
        </p:txBody>
      </p:sp>
      <p:sp>
        <p:nvSpPr>
          <p:cNvPr id="63494" name="Rectangle 12" title="Shape"/>
          <p:cNvSpPr>
            <a:spLocks noChangeArrowheads="1"/>
          </p:cNvSpPr>
          <p:nvPr/>
        </p:nvSpPr>
        <p:spPr bwMode="auto">
          <a:xfrm>
            <a:off x="5791200" y="3886200"/>
            <a:ext cx="3048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3495" name="Rectangle 13" title="Shape"/>
          <p:cNvSpPr>
            <a:spLocks noChangeArrowheads="1"/>
          </p:cNvSpPr>
          <p:nvPr/>
        </p:nvSpPr>
        <p:spPr bwMode="auto">
          <a:xfrm>
            <a:off x="5715000" y="4038600"/>
            <a:ext cx="3200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3496" name="Rectangle 14" title="Shape"/>
          <p:cNvSpPr>
            <a:spLocks noChangeArrowheads="1"/>
          </p:cNvSpPr>
          <p:nvPr/>
        </p:nvSpPr>
        <p:spPr bwMode="auto">
          <a:xfrm>
            <a:off x="5638800" y="2895600"/>
            <a:ext cx="3198813" cy="758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3497" name="Text Box 15"/>
          <p:cNvSpPr txBox="1">
            <a:spLocks noChangeArrowheads="1"/>
          </p:cNvSpPr>
          <p:nvPr/>
        </p:nvSpPr>
        <p:spPr bwMode="auto">
          <a:xfrm>
            <a:off x="6477000" y="2970213"/>
            <a:ext cx="1397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String</a:t>
            </a:r>
          </a:p>
        </p:txBody>
      </p:sp>
      <p:sp>
        <p:nvSpPr>
          <p:cNvPr id="63498" name="Text Box 17"/>
          <p:cNvSpPr>
            <a:spLocks noGrp="1" noChangeArrowheads="1"/>
          </p:cNvSpPr>
          <p:nvPr>
            <p:ph type="body" idx="1"/>
          </p:nvPr>
        </p:nvSpPr>
        <p:spPr>
          <a:xfrm>
            <a:off x="153988" y="839788"/>
            <a:ext cx="8839200" cy="5484812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  </a:t>
            </a:r>
          </a:p>
        </p:txBody>
      </p:sp>
      <p:sp>
        <p:nvSpPr>
          <p:cNvPr id="63499" name="Text Box 18"/>
          <p:cNvSpPr txBox="1">
            <a:spLocks noChangeArrowheads="1"/>
          </p:cNvSpPr>
          <p:nvPr/>
        </p:nvSpPr>
        <p:spPr bwMode="auto">
          <a:xfrm>
            <a:off x="6400800" y="2438400"/>
            <a:ext cx="1531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63500" name="Text Box 19"/>
          <p:cNvSpPr txBox="1">
            <a:spLocks noChangeArrowheads="1"/>
          </p:cNvSpPr>
          <p:nvPr/>
        </p:nvSpPr>
        <p:spPr bwMode="auto">
          <a:xfrm>
            <a:off x="2895600" y="2057400"/>
            <a:ext cx="139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String</a:t>
            </a:r>
          </a:p>
        </p:txBody>
      </p:sp>
      <p:sp>
        <p:nvSpPr>
          <p:cNvPr id="63501" name="Text Box 20"/>
          <p:cNvSpPr txBox="1">
            <a:spLocks noChangeArrowheads="1"/>
          </p:cNvSpPr>
          <p:nvPr/>
        </p:nvSpPr>
        <p:spPr bwMode="auto">
          <a:xfrm>
            <a:off x="2286000" y="3810000"/>
            <a:ext cx="25336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Control Unit</a:t>
            </a:r>
          </a:p>
        </p:txBody>
      </p:sp>
      <p:sp>
        <p:nvSpPr>
          <p:cNvPr id="63502" name="Line 21" title="Arrow"/>
          <p:cNvSpPr>
            <a:spLocks noChangeShapeType="1"/>
          </p:cNvSpPr>
          <p:nvPr/>
        </p:nvSpPr>
        <p:spPr bwMode="auto">
          <a:xfrm>
            <a:off x="3500438" y="26685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3" name="Line 22" title="Arrow"/>
          <p:cNvSpPr>
            <a:spLocks noChangeShapeType="1"/>
          </p:cNvSpPr>
          <p:nvPr/>
        </p:nvSpPr>
        <p:spPr bwMode="auto">
          <a:xfrm>
            <a:off x="5181600" y="3200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3504" name="Picture 3" title="Stack Pictur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3854450"/>
            <a:ext cx="2362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50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C4EE2370-796B-4CC0-90A0-32A53FC54CF6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53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Automata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839200" cy="5791200"/>
          </a:xfrm>
        </p:spPr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Automata categorized based on output:</a:t>
            </a:r>
          </a:p>
          <a:p>
            <a:endParaRPr lang="en-US" altLang="en-US" smtClean="0">
              <a:solidFill>
                <a:srgbClr val="FF0000"/>
              </a:solidFill>
            </a:endParaRPr>
          </a:p>
          <a:p>
            <a:r>
              <a:rPr lang="en-US" altLang="en-US" sz="2800" smtClean="0"/>
              <a:t>• An </a:t>
            </a:r>
            <a:r>
              <a:rPr lang="en-US" altLang="en-US" sz="2800" i="1" smtClean="0">
                <a:solidFill>
                  <a:srgbClr val="FF0000"/>
                </a:solidFill>
              </a:rPr>
              <a:t>accepter</a:t>
            </a:r>
            <a:r>
              <a:rPr lang="en-US" altLang="en-US" sz="2800" i="1" smtClean="0"/>
              <a:t> </a:t>
            </a:r>
            <a:r>
              <a:rPr lang="en-US" altLang="en-US" sz="2800" smtClean="0"/>
              <a:t>has only yes/no output.</a:t>
            </a:r>
          </a:p>
          <a:p>
            <a:r>
              <a:rPr lang="en-US" altLang="en-US" sz="2800" smtClean="0"/>
              <a:t>• A </a:t>
            </a:r>
            <a:r>
              <a:rPr lang="en-US" altLang="en-US" sz="2800" i="1" smtClean="0">
                <a:solidFill>
                  <a:srgbClr val="FF0000"/>
                </a:solidFill>
              </a:rPr>
              <a:t>transducer</a:t>
            </a:r>
            <a:r>
              <a:rPr lang="en-US" altLang="en-US" sz="2800" i="1" smtClean="0"/>
              <a:t> </a:t>
            </a:r>
            <a:r>
              <a:rPr lang="en-US" altLang="en-US" sz="2800" smtClean="0"/>
              <a:t>has strings or symbols for output</a:t>
            </a:r>
          </a:p>
        </p:txBody>
      </p:sp>
      <p:sp>
        <p:nvSpPr>
          <p:cNvPr id="6451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357A0F17-6FA9-4DFB-8F61-A9ACA64FFCE0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54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76200"/>
            <a:ext cx="8839200" cy="1039813"/>
          </a:xfrm>
        </p:spPr>
        <p:txBody>
          <a:bodyPr anchor="t"/>
          <a:lstStyle/>
          <a:p>
            <a:r>
              <a:rPr lang="en-US" altLang="en-US" smtClean="0"/>
              <a:t>Automaton </a:t>
            </a:r>
            <a:br>
              <a:rPr lang="en-US" altLang="en-US" smtClean="0"/>
            </a:br>
            <a:r>
              <a:rPr lang="en-US" altLang="en-US" smtClean="0"/>
              <a:t>(Accepter)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125" y="671513"/>
            <a:ext cx="8839200" cy="5486400"/>
          </a:xfrm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65540" name="Rectangle 4" title="Shape"/>
          <p:cNvSpPr>
            <a:spLocks noChangeArrowheads="1"/>
          </p:cNvSpPr>
          <p:nvPr/>
        </p:nvSpPr>
        <p:spPr bwMode="auto">
          <a:xfrm>
            <a:off x="1905000" y="3124200"/>
            <a:ext cx="3271838" cy="2359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5541" name="Rectangle 5" title="Shape"/>
          <p:cNvSpPr>
            <a:spLocks noChangeArrowheads="1"/>
          </p:cNvSpPr>
          <p:nvPr/>
        </p:nvSpPr>
        <p:spPr bwMode="auto">
          <a:xfrm>
            <a:off x="1676400" y="1981200"/>
            <a:ext cx="3657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2895600" y="1371600"/>
            <a:ext cx="1239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Input</a:t>
            </a:r>
          </a:p>
        </p:txBody>
      </p:sp>
      <p:sp>
        <p:nvSpPr>
          <p:cNvPr id="65543" name="Rectangle 7" title="Shape"/>
          <p:cNvSpPr>
            <a:spLocks noChangeArrowheads="1"/>
          </p:cNvSpPr>
          <p:nvPr/>
        </p:nvSpPr>
        <p:spPr bwMode="auto">
          <a:xfrm>
            <a:off x="5791200" y="3886200"/>
            <a:ext cx="3048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5544" name="Rectangle 8" title="Shape"/>
          <p:cNvSpPr>
            <a:spLocks noChangeArrowheads="1"/>
          </p:cNvSpPr>
          <p:nvPr/>
        </p:nvSpPr>
        <p:spPr bwMode="auto">
          <a:xfrm>
            <a:off x="5715000" y="4038600"/>
            <a:ext cx="3200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5545" name="Rectangle 9" title="Shape"/>
          <p:cNvSpPr>
            <a:spLocks noChangeArrowheads="1"/>
          </p:cNvSpPr>
          <p:nvPr/>
        </p:nvSpPr>
        <p:spPr bwMode="auto">
          <a:xfrm>
            <a:off x="5638800" y="2714625"/>
            <a:ext cx="1524000" cy="1400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5749925" y="2625725"/>
            <a:ext cx="1296988" cy="132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“</a:t>
            </a:r>
            <a:r>
              <a:rPr lang="en-US" altLang="en-US" sz="2000"/>
              <a:t>Accept”</a:t>
            </a:r>
          </a:p>
          <a:p>
            <a:r>
              <a:rPr lang="en-US" altLang="en-US" sz="2000"/>
              <a:t>     or</a:t>
            </a:r>
          </a:p>
          <a:p>
            <a:r>
              <a:rPr lang="en-US" altLang="en-US" sz="2000"/>
              <a:t>“Reject”</a:t>
            </a:r>
          </a:p>
        </p:txBody>
      </p:sp>
      <p:sp>
        <p:nvSpPr>
          <p:cNvPr id="65547" name="Text Box 12"/>
          <p:cNvSpPr txBox="1">
            <a:spLocks noChangeArrowheads="1"/>
          </p:cNvSpPr>
          <p:nvPr/>
        </p:nvSpPr>
        <p:spPr bwMode="auto">
          <a:xfrm>
            <a:off x="2819400" y="2057400"/>
            <a:ext cx="139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String</a:t>
            </a:r>
          </a:p>
        </p:txBody>
      </p:sp>
      <p:sp>
        <p:nvSpPr>
          <p:cNvPr id="65548" name="Text Box 13"/>
          <p:cNvSpPr txBox="1">
            <a:spLocks noChangeArrowheads="1"/>
          </p:cNvSpPr>
          <p:nvPr/>
        </p:nvSpPr>
        <p:spPr bwMode="auto">
          <a:xfrm>
            <a:off x="2286000" y="3810000"/>
            <a:ext cx="25336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Control Unit</a:t>
            </a:r>
          </a:p>
        </p:txBody>
      </p:sp>
      <p:sp>
        <p:nvSpPr>
          <p:cNvPr id="65549" name="Line 14" title="Arrow"/>
          <p:cNvSpPr>
            <a:spLocks noChangeShapeType="1"/>
          </p:cNvSpPr>
          <p:nvPr/>
        </p:nvSpPr>
        <p:spPr bwMode="auto">
          <a:xfrm>
            <a:off x="3500438" y="26685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0" name="Line 15" title="Arrow"/>
          <p:cNvSpPr>
            <a:spLocks noChangeShapeType="1"/>
          </p:cNvSpPr>
          <p:nvPr/>
        </p:nvSpPr>
        <p:spPr bwMode="auto">
          <a:xfrm>
            <a:off x="5181600" y="3429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1" name="Text Box 16"/>
          <p:cNvSpPr txBox="1">
            <a:spLocks noChangeArrowheads="1"/>
          </p:cNvSpPr>
          <p:nvPr/>
        </p:nvSpPr>
        <p:spPr bwMode="auto">
          <a:xfrm>
            <a:off x="5715000" y="2085975"/>
            <a:ext cx="1531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Output</a:t>
            </a:r>
          </a:p>
        </p:txBody>
      </p:sp>
      <p:pic>
        <p:nvPicPr>
          <p:cNvPr id="65552" name="Picture 16" title="Arrow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538" y="4187825"/>
            <a:ext cx="22860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5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661B8F55-0EAF-488D-AFA9-76E7917412CE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55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Automata (State Machine)</a:t>
            </a:r>
            <a:endParaRPr lang="en-US" altLang="en-US" dirty="0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839200" cy="5791200"/>
          </a:xfrm>
        </p:spPr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Control Unit (State Machine)</a:t>
            </a:r>
          </a:p>
          <a:p>
            <a:r>
              <a:rPr lang="en-US" altLang="en-US" smtClean="0"/>
              <a:t>A state machine model is a mathematical model that groups all possible system occurrences, called states.</a:t>
            </a:r>
          </a:p>
          <a:p>
            <a:r>
              <a:rPr lang="en-US" altLang="en-US" smtClean="0"/>
              <a:t>At any given time, the control unit is in a particular state. (i.e., at any given time, the current state is referred to as the </a:t>
            </a:r>
            <a:r>
              <a:rPr lang="en-US" altLang="en-US" b="1" smtClean="0"/>
              <a:t>Configuration</a:t>
            </a:r>
            <a:r>
              <a:rPr lang="en-US" altLang="en-US" smtClean="0"/>
              <a:t> of the control unit).</a:t>
            </a:r>
          </a:p>
          <a:p>
            <a:pPr>
              <a:spcBef>
                <a:spcPts val="1200"/>
              </a:spcBef>
            </a:pPr>
            <a:r>
              <a:rPr lang="en-US" altLang="en-US" smtClean="0"/>
              <a:t>Each </a:t>
            </a:r>
            <a:r>
              <a:rPr lang="en-US" altLang="en-US" b="1" smtClean="0"/>
              <a:t>state</a:t>
            </a:r>
            <a:r>
              <a:rPr lang="en-US" altLang="en-US" smtClean="0"/>
              <a:t> specifies which </a:t>
            </a:r>
            <a:r>
              <a:rPr lang="en-US" altLang="en-US" b="1" smtClean="0"/>
              <a:t>state</a:t>
            </a:r>
            <a:r>
              <a:rPr lang="en-US" altLang="en-US" smtClean="0"/>
              <a:t> to switch to, for a given input.</a:t>
            </a:r>
            <a:endParaRPr lang="en-US" altLang="en-US" smtClean="0">
              <a:solidFill>
                <a:srgbClr val="FF0000"/>
              </a:solidFill>
            </a:endParaRPr>
          </a:p>
        </p:txBody>
      </p:sp>
      <p:sp>
        <p:nvSpPr>
          <p:cNvPr id="6656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530DE9B3-ACD5-4600-8EB9-A1D2C7E45A91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56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Automata as Acceptor</a:t>
            </a:r>
            <a:endParaRPr lang="en-US" altLang="en-US" dirty="0" smtClean="0"/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839200" cy="579120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>
                <a:solidFill>
                  <a:srgbClr val="FF0000"/>
                </a:solidFill>
              </a:rPr>
              <a:t>Abstract model of an </a:t>
            </a:r>
            <a:r>
              <a:rPr lang="en-US" altLang="en-US" dirty="0" smtClean="0">
                <a:solidFill>
                  <a:srgbClr val="FF0000"/>
                </a:solidFill>
              </a:rPr>
              <a:t>Acceptor</a:t>
            </a:r>
            <a:r>
              <a:rPr lang="en-US" altLang="en-US" dirty="0" smtClean="0">
                <a:solidFill>
                  <a:srgbClr val="FF0000"/>
                </a:solidFill>
              </a:rPr>
              <a:t>: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i="1" dirty="0" smtClean="0"/>
              <a:t>reads input </a:t>
            </a:r>
            <a:r>
              <a:rPr lang="en-US" dirty="0" smtClean="0"/>
              <a:t>from an </a:t>
            </a:r>
            <a:r>
              <a:rPr lang="en-US" i="1" dirty="0" smtClean="0"/>
              <a:t>input file </a:t>
            </a:r>
            <a:r>
              <a:rPr lang="en-US" dirty="0" smtClean="0"/>
              <a:t>– one symbol from each cell – left to right</a:t>
            </a:r>
          </a:p>
          <a:p>
            <a:pPr>
              <a:defRPr/>
            </a:pPr>
            <a:r>
              <a:rPr lang="en-US" dirty="0" smtClean="0"/>
              <a:t>2. </a:t>
            </a:r>
            <a:r>
              <a:rPr lang="en-US" i="1" dirty="0" smtClean="0"/>
              <a:t>produces output (Yes/No)</a:t>
            </a:r>
          </a:p>
          <a:p>
            <a:pPr>
              <a:defRPr/>
            </a:pPr>
            <a:r>
              <a:rPr lang="en-US" dirty="0" smtClean="0"/>
              <a:t>3. </a:t>
            </a:r>
            <a:r>
              <a:rPr lang="en-US" i="1" dirty="0" smtClean="0"/>
              <a:t>may use storage </a:t>
            </a:r>
            <a:r>
              <a:rPr lang="en-US" dirty="0" smtClean="0"/>
              <a:t>– unlimited number of cells (may be different alphabet)</a:t>
            </a:r>
          </a:p>
          <a:p>
            <a:pPr>
              <a:defRPr/>
            </a:pPr>
            <a:r>
              <a:rPr lang="en-US" dirty="0" smtClean="0"/>
              <a:t>4. </a:t>
            </a:r>
            <a:r>
              <a:rPr lang="en-US" i="1" dirty="0" smtClean="0"/>
              <a:t>has a control unit defined by a state machine. </a:t>
            </a:r>
            <a:r>
              <a:rPr lang="en-US" dirty="0" smtClean="0"/>
              <a:t>When </a:t>
            </a:r>
            <a:r>
              <a:rPr lang="en-US" dirty="0"/>
              <a:t>it reads an input, it will switch to a different </a:t>
            </a:r>
            <a:r>
              <a:rPr lang="en-US" b="1" dirty="0"/>
              <a:t>state</a:t>
            </a:r>
            <a:r>
              <a:rPr lang="en-US" dirty="0"/>
              <a:t> defined by the algorithm. </a:t>
            </a:r>
          </a:p>
          <a:p>
            <a:pPr>
              <a:defRPr/>
            </a:pPr>
            <a:endParaRPr lang="en-US" sz="2400" i="1" dirty="0" smtClean="0"/>
          </a:p>
          <a:p>
            <a:pPr>
              <a:defRPr/>
            </a:pPr>
            <a:endParaRPr lang="en-US" sz="2400" dirty="0" smtClean="0"/>
          </a:p>
        </p:txBody>
      </p:sp>
      <p:sp>
        <p:nvSpPr>
          <p:cNvPr id="6861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786FA973-9576-4455-AEBD-01DE9CF392B4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57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200" dirty="0">
                <a:solidFill>
                  <a:srgbClr val="FF0000"/>
                </a:solidFill>
              </a:rPr>
              <a:t>Deterministic vs Nondeterministic </a:t>
            </a:r>
            <a:r>
              <a:rPr lang="en-US" altLang="en-US" sz="3200" dirty="0" smtClean="0">
                <a:solidFill>
                  <a:srgbClr val="FF0000"/>
                </a:solidFill>
              </a:rPr>
              <a:t>Automata</a:t>
            </a:r>
            <a:endParaRPr lang="en-US" altLang="en-US" sz="3200" dirty="0">
              <a:solidFill>
                <a:srgbClr val="FF0000"/>
              </a:solidFill>
            </a:endParaRP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839200" cy="5791200"/>
          </a:xfrm>
        </p:spPr>
        <p:txBody>
          <a:bodyPr/>
          <a:lstStyle/>
          <a:p>
            <a:pPr>
              <a:defRPr/>
            </a:pPr>
            <a:endParaRPr lang="en-US" sz="2800" i="1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sz="2800" i="1" dirty="0" smtClean="0">
                <a:solidFill>
                  <a:srgbClr val="FF0000"/>
                </a:solidFill>
              </a:rPr>
              <a:t>Deterministic </a:t>
            </a:r>
            <a:r>
              <a:rPr lang="en-US" sz="2800" i="1" dirty="0">
                <a:solidFill>
                  <a:srgbClr val="FF0000"/>
                </a:solidFill>
              </a:rPr>
              <a:t>Automata</a:t>
            </a:r>
            <a:r>
              <a:rPr lang="en-US" sz="2800" i="1" dirty="0"/>
              <a:t>: From any state, on the current input, the contents of temporary storage (current configuration), the next state (next configuration) is uniquely </a:t>
            </a:r>
            <a:r>
              <a:rPr lang="en-US" sz="2800" i="1" dirty="0" smtClean="0"/>
              <a:t>defined by one state.</a:t>
            </a:r>
            <a:endParaRPr lang="en-US" sz="2800" i="1" dirty="0"/>
          </a:p>
          <a:p>
            <a:pPr marL="0" indent="0">
              <a:defRPr/>
            </a:pPr>
            <a:endParaRPr lang="en-US" sz="2800" i="1" dirty="0" smtClean="0"/>
          </a:p>
          <a:p>
            <a:pPr>
              <a:defRPr/>
            </a:pPr>
            <a:r>
              <a:rPr lang="en-US" sz="2800" i="1" dirty="0">
                <a:solidFill>
                  <a:srgbClr val="FF0000"/>
                </a:solidFill>
              </a:rPr>
              <a:t>Nondeterministic Automata</a:t>
            </a:r>
            <a:r>
              <a:rPr lang="en-US" sz="2800" i="1" dirty="0"/>
              <a:t>: From any state, on the current input, the contents of temporary storage (current configuration), the next configuration may have several possibilities</a:t>
            </a:r>
            <a:r>
              <a:rPr lang="en-US" sz="2800" i="1" dirty="0" smtClean="0"/>
              <a:t>. i.e., there are several choices for the next state.</a:t>
            </a:r>
            <a:endParaRPr lang="en-US" sz="2800" i="1" dirty="0"/>
          </a:p>
          <a:p>
            <a:pPr>
              <a:defRPr/>
            </a:pPr>
            <a:endParaRPr lang="en-US" sz="2400" dirty="0" smtClean="0"/>
          </a:p>
        </p:txBody>
      </p:sp>
      <p:sp>
        <p:nvSpPr>
          <p:cNvPr id="6963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D2E7BF2B-DD87-4CC2-A464-A913F841A15A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58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Languages, Grammars, Automata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839200" cy="5791200"/>
          </a:xfrm>
        </p:spPr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Language</a:t>
            </a:r>
            <a:r>
              <a:rPr lang="en-US" altLang="en-US" sz="2400" smtClean="0"/>
              <a:t> - Set of strings</a:t>
            </a:r>
          </a:p>
          <a:p>
            <a:r>
              <a:rPr lang="en-US" altLang="en-US" smtClean="0">
                <a:solidFill>
                  <a:srgbClr val="FF0000"/>
                </a:solidFill>
              </a:rPr>
              <a:t>Grammar </a:t>
            </a:r>
            <a:r>
              <a:rPr lang="en-US" altLang="en-US" sz="2400" smtClean="0"/>
              <a:t>- Rules for defining which strings over an alphabet are in a particular language</a:t>
            </a:r>
          </a:p>
          <a:p>
            <a:r>
              <a:rPr lang="en-US" altLang="en-US" smtClean="0">
                <a:solidFill>
                  <a:srgbClr val="FF0000"/>
                </a:solidFill>
              </a:rPr>
              <a:t>Automaton</a:t>
            </a:r>
            <a:r>
              <a:rPr lang="en-US" altLang="en-US" sz="2400" smtClean="0"/>
              <a:t> (plural is automata) – A mathematical model of a computer which can determine whether a particular string is accepted (i.e., in the language)</a:t>
            </a:r>
          </a:p>
          <a:p>
            <a:endParaRPr lang="en-US" altLang="en-US" sz="2400" smtClean="0"/>
          </a:p>
          <a:p>
            <a:r>
              <a:rPr lang="en-US" altLang="en-US" sz="2400" smtClean="0"/>
              <a:t>A language that describes all strings derived by (the production rules of) the grammar and accepted by the automata (with or without storage).</a:t>
            </a:r>
          </a:p>
          <a:p>
            <a:endParaRPr lang="en-US" altLang="en-US" sz="2400" smtClean="0"/>
          </a:p>
          <a:p>
            <a:r>
              <a:rPr lang="en-US" altLang="en-US" sz="2400" smtClean="0"/>
              <a:t>Classification of languages (type of strings), grammars (complexity of the production rules), automata (type of storage)</a:t>
            </a:r>
          </a:p>
        </p:txBody>
      </p:sp>
      <p:sp>
        <p:nvSpPr>
          <p:cNvPr id="7066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EA7E6832-42FA-43F4-B661-2874323F5B31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59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chemeClr val="tx1"/>
                </a:solidFill>
              </a:rPr>
              <a:t>String Operations</a:t>
            </a:r>
          </a:p>
        </p:txBody>
      </p:sp>
      <p:sp>
        <p:nvSpPr>
          <p:cNvPr id="10244" name="TextBox 1"/>
          <p:cNvSpPr txBox="1">
            <a:spLocks noChangeArrowheads="1"/>
          </p:cNvSpPr>
          <p:nvPr/>
        </p:nvSpPr>
        <p:spPr bwMode="auto">
          <a:xfrm>
            <a:off x="209550" y="860425"/>
            <a:ext cx="824865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dirty="0"/>
              <a:t>Concatenation: </a:t>
            </a:r>
          </a:p>
          <a:p>
            <a:pPr>
              <a:spcBef>
                <a:spcPct val="0"/>
              </a:spcBef>
            </a:pPr>
            <a:r>
              <a:rPr lang="en-US" altLang="en-US" dirty="0"/>
              <a:t>The concatenation of strings u and v means appending the symbols of v to the right end (i.e., after) the symbols of u, denoted by </a:t>
            </a:r>
            <a:r>
              <a:rPr lang="en-US" altLang="en-US" dirty="0" err="1"/>
              <a:t>uv</a:t>
            </a:r>
            <a:r>
              <a:rPr lang="en-US" altLang="en-US" dirty="0"/>
              <a:t>.</a:t>
            </a:r>
          </a:p>
          <a:p>
            <a:pPr>
              <a:spcBef>
                <a:spcPct val="0"/>
              </a:spcBef>
            </a:pPr>
            <a:endParaRPr lang="en-US" altLang="en-US" dirty="0"/>
          </a:p>
          <a:p>
            <a:pPr>
              <a:spcBef>
                <a:spcPct val="0"/>
              </a:spcBef>
            </a:pPr>
            <a:endParaRPr lang="en-US" altLang="en-US" dirty="0"/>
          </a:p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609600" y="4578350"/>
            <a:ext cx="7772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>
                <a:latin typeface="LMRoman10-Regular"/>
              </a:rPr>
              <a:t>String concatenation is </a:t>
            </a:r>
            <a:r>
              <a:rPr lang="en-US" altLang="en-US" i="1">
                <a:latin typeface="LMRoman10-Italic"/>
              </a:rPr>
              <a:t>not commutative</a:t>
            </a:r>
            <a:r>
              <a:rPr lang="en-US" altLang="en-US">
                <a:latin typeface="LMRoman10-Regular"/>
              </a:rPr>
              <a:t>.</a:t>
            </a:r>
            <a:endParaRPr lang="en-US" altLang="en-US"/>
          </a:p>
        </p:txBody>
      </p:sp>
      <p:sp>
        <p:nvSpPr>
          <p:cNvPr id="1024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124200" y="6400800"/>
            <a:ext cx="2895600" cy="304800"/>
          </a:xfrm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</a:pPr>
            <a:fld id="{DC78FAFE-B483-4205-BB93-5D9EBA538FF3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 algn="ctr">
                <a:spcBef>
                  <a:spcPct val="0"/>
                </a:spcBef>
              </a:pPr>
              <a:t>6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0975" y="3634808"/>
            <a:ext cx="8782050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en-US" sz="2800" dirty="0" smtClean="0">
                <a:solidFill>
                  <a:schemeClr val="tx2"/>
                </a:solidFill>
              </a:rPr>
              <a:t>If u = a</a:t>
            </a:r>
            <a:r>
              <a:rPr lang="en-US" altLang="en-US" sz="2800" baseline="-25000" dirty="0" smtClean="0">
                <a:solidFill>
                  <a:schemeClr val="tx2"/>
                </a:solidFill>
              </a:rPr>
              <a:t>1</a:t>
            </a:r>
            <a:r>
              <a:rPr lang="en-US" altLang="en-US" sz="2800" dirty="0" smtClean="0">
                <a:solidFill>
                  <a:schemeClr val="tx2"/>
                </a:solidFill>
              </a:rPr>
              <a:t>a</a:t>
            </a:r>
            <a:r>
              <a:rPr lang="en-US" altLang="en-US" sz="2800" baseline="-25000" dirty="0" smtClean="0">
                <a:solidFill>
                  <a:schemeClr val="tx2"/>
                </a:solidFill>
              </a:rPr>
              <a:t>2</a:t>
            </a:r>
            <a:r>
              <a:rPr lang="en-US" altLang="en-US" sz="2800" dirty="0" smtClean="0">
                <a:solidFill>
                  <a:schemeClr val="tx2"/>
                </a:solidFill>
              </a:rPr>
              <a:t>a</a:t>
            </a:r>
            <a:r>
              <a:rPr lang="en-US" altLang="en-US" sz="2800" baseline="-25000" dirty="0" smtClean="0">
                <a:solidFill>
                  <a:schemeClr val="tx2"/>
                </a:solidFill>
              </a:rPr>
              <a:t>3  </a:t>
            </a:r>
            <a:r>
              <a:rPr lang="en-US" altLang="en-US" sz="2800" dirty="0" smtClean="0">
                <a:solidFill>
                  <a:schemeClr val="tx2"/>
                </a:solidFill>
              </a:rPr>
              <a:t>and v = b</a:t>
            </a:r>
            <a:r>
              <a:rPr lang="en-US" altLang="en-US" sz="2800" baseline="-25000" dirty="0" smtClean="0">
                <a:solidFill>
                  <a:schemeClr val="tx2"/>
                </a:solidFill>
              </a:rPr>
              <a:t>1</a:t>
            </a:r>
            <a:r>
              <a:rPr lang="en-US" altLang="en-US" sz="2800" dirty="0" smtClean="0">
                <a:solidFill>
                  <a:schemeClr val="tx2"/>
                </a:solidFill>
              </a:rPr>
              <a:t>b</a:t>
            </a:r>
            <a:r>
              <a:rPr lang="en-US" altLang="en-US" sz="2800" baseline="-25000" dirty="0" smtClean="0">
                <a:solidFill>
                  <a:schemeClr val="tx2"/>
                </a:solidFill>
              </a:rPr>
              <a:t>2</a:t>
            </a:r>
            <a:r>
              <a:rPr lang="en-US" altLang="en-US" sz="2800" dirty="0" smtClean="0">
                <a:solidFill>
                  <a:schemeClr val="tx2"/>
                </a:solidFill>
              </a:rPr>
              <a:t>b</a:t>
            </a:r>
            <a:r>
              <a:rPr lang="en-US" altLang="en-US" sz="2800" baseline="-25000" dirty="0" smtClean="0">
                <a:solidFill>
                  <a:schemeClr val="tx2"/>
                </a:solidFill>
              </a:rPr>
              <a:t>3   </a:t>
            </a:r>
            <a:r>
              <a:rPr lang="en-US" altLang="en-US" sz="2800" dirty="0" smtClean="0">
                <a:solidFill>
                  <a:schemeClr val="tx2"/>
                </a:solidFill>
              </a:rPr>
              <a:t>then </a:t>
            </a:r>
            <a:r>
              <a:rPr lang="en-US" altLang="en-US" sz="2800" dirty="0" err="1" smtClean="0">
                <a:solidFill>
                  <a:schemeClr val="tx2"/>
                </a:solidFill>
              </a:rPr>
              <a:t>uv</a:t>
            </a:r>
            <a:r>
              <a:rPr lang="en-US" altLang="en-US" sz="2800" dirty="0" smtClean="0">
                <a:solidFill>
                  <a:schemeClr val="tx2"/>
                </a:solidFill>
              </a:rPr>
              <a:t> = a</a:t>
            </a:r>
            <a:r>
              <a:rPr lang="en-US" altLang="en-US" sz="2800" baseline="-25000" dirty="0" smtClean="0">
                <a:solidFill>
                  <a:schemeClr val="tx2"/>
                </a:solidFill>
              </a:rPr>
              <a:t>1</a:t>
            </a:r>
            <a:r>
              <a:rPr lang="en-US" altLang="en-US" sz="2800" dirty="0" smtClean="0">
                <a:solidFill>
                  <a:schemeClr val="tx2"/>
                </a:solidFill>
              </a:rPr>
              <a:t>a</a:t>
            </a:r>
            <a:r>
              <a:rPr lang="en-US" altLang="en-US" sz="2800" baseline="-25000" dirty="0" smtClean="0">
                <a:solidFill>
                  <a:schemeClr val="tx2"/>
                </a:solidFill>
              </a:rPr>
              <a:t>2</a:t>
            </a:r>
            <a:r>
              <a:rPr lang="en-US" altLang="en-US" sz="2800" dirty="0" smtClean="0">
                <a:solidFill>
                  <a:schemeClr val="tx2"/>
                </a:solidFill>
              </a:rPr>
              <a:t>a</a:t>
            </a:r>
            <a:r>
              <a:rPr lang="en-US" altLang="en-US" sz="2800" baseline="-25000" dirty="0" smtClean="0">
                <a:solidFill>
                  <a:schemeClr val="tx2"/>
                </a:solidFill>
              </a:rPr>
              <a:t>3 </a:t>
            </a:r>
            <a:r>
              <a:rPr lang="en-US" altLang="en-US" sz="2800" dirty="0" smtClean="0">
                <a:solidFill>
                  <a:schemeClr val="tx2"/>
                </a:solidFill>
              </a:rPr>
              <a:t>b</a:t>
            </a:r>
            <a:r>
              <a:rPr lang="en-US" altLang="en-US" sz="2800" baseline="-25000" dirty="0" smtClean="0">
                <a:solidFill>
                  <a:schemeClr val="tx2"/>
                </a:solidFill>
              </a:rPr>
              <a:t>1</a:t>
            </a:r>
            <a:r>
              <a:rPr lang="en-US" altLang="en-US" sz="2800" dirty="0" smtClean="0">
                <a:solidFill>
                  <a:schemeClr val="tx2"/>
                </a:solidFill>
              </a:rPr>
              <a:t>b</a:t>
            </a:r>
            <a:r>
              <a:rPr lang="en-US" altLang="en-US" sz="2800" baseline="-25000" dirty="0" smtClean="0">
                <a:solidFill>
                  <a:schemeClr val="tx2"/>
                </a:solidFill>
              </a:rPr>
              <a:t>2</a:t>
            </a:r>
            <a:r>
              <a:rPr lang="en-US" altLang="en-US" sz="2800" dirty="0" smtClean="0">
                <a:solidFill>
                  <a:schemeClr val="tx2"/>
                </a:solidFill>
              </a:rPr>
              <a:t>b</a:t>
            </a:r>
            <a:r>
              <a:rPr lang="en-US" altLang="en-US" sz="2800" baseline="-25000" dirty="0" smtClean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" name="Rectangle 1"/>
          <p:cNvSpPr/>
          <p:nvPr/>
        </p:nvSpPr>
        <p:spPr>
          <a:xfrm>
            <a:off x="2202544" y="5467516"/>
            <a:ext cx="3588656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en-US" dirty="0" smtClean="0">
                <a:solidFill>
                  <a:schemeClr val="tx2"/>
                </a:solidFill>
              </a:rPr>
              <a:t>That is </a:t>
            </a:r>
            <a:r>
              <a:rPr lang="en-US" altLang="en-US" dirty="0" err="1" smtClean="0">
                <a:solidFill>
                  <a:schemeClr val="tx2"/>
                </a:solidFill>
              </a:rPr>
              <a:t>uv</a:t>
            </a:r>
            <a:r>
              <a:rPr lang="en-US" alt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≠ </a:t>
            </a:r>
            <a:r>
              <a:rPr lang="en-US" altLang="en-US" dirty="0" smtClean="0">
                <a:solidFill>
                  <a:schemeClr val="tx2"/>
                </a:solidFill>
              </a:rPr>
              <a:t>vu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11"/>
          <p:cNvSpPr txBox="1">
            <a:spLocks noChangeArrowheads="1"/>
          </p:cNvSpPr>
          <p:nvPr/>
        </p:nvSpPr>
        <p:spPr bwMode="auto">
          <a:xfrm>
            <a:off x="838200" y="912813"/>
            <a:ext cx="7086600" cy="420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/>
              <a:t>Reverse</a:t>
            </a:r>
          </a:p>
          <a:p>
            <a:r>
              <a:rPr lang="en-US" altLang="en-US" dirty="0"/>
              <a:t>The </a:t>
            </a:r>
            <a:r>
              <a:rPr lang="en-US" altLang="en-US" i="1" dirty="0"/>
              <a:t>reverse </a:t>
            </a:r>
            <a:r>
              <a:rPr lang="en-US" altLang="en-US" dirty="0"/>
              <a:t>of a string </a:t>
            </a:r>
            <a:r>
              <a:rPr lang="en-US" altLang="en-US" i="1" dirty="0"/>
              <a:t>w</a:t>
            </a:r>
            <a:r>
              <a:rPr lang="en-US" altLang="en-US" dirty="0"/>
              <a:t>, denoted by </a:t>
            </a:r>
            <a:r>
              <a:rPr lang="en-US" altLang="en-US" i="1" dirty="0" err="1"/>
              <a:t>w</a:t>
            </a:r>
            <a:r>
              <a:rPr lang="en-US" altLang="en-US" i="1" baseline="30000" dirty="0" err="1"/>
              <a:t>R</a:t>
            </a:r>
            <a:r>
              <a:rPr lang="en-US" altLang="en-US" dirty="0"/>
              <a:t>, is the string with same symbols, but with the order reversed.</a:t>
            </a:r>
          </a:p>
          <a:p>
            <a:endParaRPr lang="en-US" altLang="en-US" sz="2800" dirty="0">
              <a:solidFill>
                <a:schemeClr val="tx1"/>
              </a:solidFill>
            </a:endParaRPr>
          </a:p>
          <a:p>
            <a:r>
              <a:rPr lang="en-US" altLang="en-US" sz="2800" dirty="0">
                <a:solidFill>
                  <a:schemeClr val="tx1"/>
                </a:solidFill>
              </a:rPr>
              <a:t>Example</a:t>
            </a:r>
          </a:p>
          <a:p>
            <a:r>
              <a:rPr lang="en-US" altLang="en-US" sz="2800" dirty="0">
                <a:solidFill>
                  <a:schemeClr val="tx1"/>
                </a:solidFill>
              </a:rPr>
              <a:t>w = </a:t>
            </a:r>
            <a:r>
              <a:rPr lang="en-US" altLang="en-US" sz="2800" dirty="0" err="1">
                <a:solidFill>
                  <a:schemeClr val="tx1"/>
                </a:solidFill>
              </a:rPr>
              <a:t>aababb</a:t>
            </a:r>
            <a:r>
              <a:rPr lang="en-US" altLang="en-US" sz="2800" dirty="0">
                <a:solidFill>
                  <a:schemeClr val="tx1"/>
                </a:solidFill>
              </a:rPr>
              <a:t>          </a:t>
            </a:r>
            <a:r>
              <a:rPr lang="en-US" altLang="en-US" sz="2800" i="1" dirty="0" err="1">
                <a:solidFill>
                  <a:schemeClr val="tx1"/>
                </a:solidFill>
              </a:rPr>
              <a:t>w</a:t>
            </a:r>
            <a:r>
              <a:rPr lang="en-US" altLang="en-US" sz="2800" i="1" baseline="30000" dirty="0" err="1">
                <a:solidFill>
                  <a:schemeClr val="tx1"/>
                </a:solidFill>
              </a:rPr>
              <a:t>R</a:t>
            </a:r>
            <a:r>
              <a:rPr lang="en-US" altLang="en-US" sz="2800" dirty="0">
                <a:solidFill>
                  <a:schemeClr val="tx1"/>
                </a:solidFill>
              </a:rPr>
              <a:t> = </a:t>
            </a:r>
            <a:r>
              <a:rPr lang="en-US" altLang="en-US" sz="2800" dirty="0" err="1">
                <a:solidFill>
                  <a:schemeClr val="tx1"/>
                </a:solidFill>
              </a:rPr>
              <a:t>bbabaa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</a:t>
            </a:r>
            <a:endParaRPr lang="en-US" dirty="0"/>
          </a:p>
        </p:txBody>
      </p:sp>
      <p:sp>
        <p:nvSpPr>
          <p:cNvPr id="1126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</a:pPr>
            <a:fld id="{898F1CDD-5189-4076-B35C-4FCF7ECA674C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 algn="ctr">
                <a:spcBef>
                  <a:spcPct val="0"/>
                </a:spcBef>
              </a:pPr>
              <a:t>7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String Length</a:t>
            </a:r>
          </a:p>
        </p:txBody>
      </p:sp>
      <p:sp>
        <p:nvSpPr>
          <p:cNvPr id="12291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The </a:t>
            </a:r>
            <a:r>
              <a:rPr lang="en-US" altLang="en-US" i="1" dirty="0" smtClean="0"/>
              <a:t>length </a:t>
            </a:r>
            <a:r>
              <a:rPr lang="en-US" altLang="en-US" dirty="0" smtClean="0"/>
              <a:t>of a string </a:t>
            </a:r>
            <a:r>
              <a:rPr lang="en-US" altLang="en-US" i="1" dirty="0" smtClean="0"/>
              <a:t>w</a:t>
            </a:r>
            <a:r>
              <a:rPr lang="en-US" altLang="en-US" dirty="0" smtClean="0"/>
              <a:t>, denoted by |</a:t>
            </a:r>
            <a:r>
              <a:rPr lang="en-US" altLang="en-US" i="1" dirty="0" smtClean="0"/>
              <a:t>w</a:t>
            </a:r>
            <a:r>
              <a:rPr lang="en-US" altLang="en-US" dirty="0" smtClean="0"/>
              <a:t>|, is the number of symbols in string </a:t>
            </a:r>
            <a:r>
              <a:rPr lang="en-US" altLang="en-US" i="1" dirty="0" smtClean="0"/>
              <a:t>w</a:t>
            </a:r>
            <a:r>
              <a:rPr lang="en-US" altLang="en-US" dirty="0" smtClean="0"/>
              <a:t>.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Examples:</a:t>
            </a:r>
          </a:p>
          <a:p>
            <a:endParaRPr lang="en-US" altLang="en-US" dirty="0" smtClean="0"/>
          </a:p>
        </p:txBody>
      </p:sp>
      <p:sp>
        <p:nvSpPr>
          <p:cNvPr id="1229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124200" y="6400800"/>
            <a:ext cx="2895600" cy="304800"/>
          </a:xfrm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</a:pPr>
            <a:fld id="{83843586-C30C-44AD-8655-F975D86CE1AB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 algn="ctr">
                <a:spcBef>
                  <a:spcPct val="0"/>
                </a:spcBef>
              </a:pPr>
              <a:t>8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9200" y="2209800"/>
            <a:ext cx="6372225" cy="590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en-US" dirty="0" smtClean="0">
                <a:solidFill>
                  <a:schemeClr val="tx2"/>
                </a:solidFill>
              </a:rPr>
              <a:t>w = a</a:t>
            </a:r>
            <a:r>
              <a:rPr lang="en-US" altLang="en-US" baseline="-25000" dirty="0" smtClean="0">
                <a:solidFill>
                  <a:schemeClr val="tx2"/>
                </a:solidFill>
              </a:rPr>
              <a:t>1</a:t>
            </a:r>
            <a:r>
              <a:rPr lang="en-US" altLang="en-US" dirty="0" smtClean="0">
                <a:solidFill>
                  <a:schemeClr val="tx2"/>
                </a:solidFill>
              </a:rPr>
              <a:t>a</a:t>
            </a:r>
            <a:r>
              <a:rPr lang="en-US" altLang="en-US" baseline="-25000" dirty="0" smtClean="0">
                <a:solidFill>
                  <a:schemeClr val="tx2"/>
                </a:solidFill>
              </a:rPr>
              <a:t>2….</a:t>
            </a:r>
            <a:r>
              <a:rPr lang="en-US" altLang="en-US" dirty="0" smtClean="0">
                <a:solidFill>
                  <a:schemeClr val="tx2"/>
                </a:solidFill>
              </a:rPr>
              <a:t>a</a:t>
            </a:r>
            <a:r>
              <a:rPr lang="en-US" altLang="en-US" baseline="-25000" dirty="0" smtClean="0">
                <a:solidFill>
                  <a:schemeClr val="tx2"/>
                </a:solidFill>
              </a:rPr>
              <a:t>n</a:t>
            </a:r>
            <a:r>
              <a:rPr lang="en-US" altLang="en-US" dirty="0" smtClean="0">
                <a:solidFill>
                  <a:schemeClr val="tx2"/>
                </a:solidFill>
              </a:rPr>
              <a:t>    |w|=n</a:t>
            </a:r>
            <a:endParaRPr lang="en-US" altLang="en-US" baseline="-25000" dirty="0" smtClean="0">
              <a:solidFill>
                <a:schemeClr val="tx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43200" y="3886200"/>
            <a:ext cx="2145139" cy="1877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en-US" dirty="0" smtClean="0">
                <a:solidFill>
                  <a:schemeClr val="tx1"/>
                </a:solidFill>
              </a:rPr>
              <a:t>|</a:t>
            </a:r>
            <a:r>
              <a:rPr lang="en-US" altLang="en-US" dirty="0" err="1" smtClean="0">
                <a:solidFill>
                  <a:schemeClr val="tx1"/>
                </a:solidFill>
              </a:rPr>
              <a:t>abba</a:t>
            </a:r>
            <a:r>
              <a:rPr lang="en-US" altLang="en-US" dirty="0" smtClean="0">
                <a:solidFill>
                  <a:schemeClr val="tx1"/>
                </a:solidFill>
              </a:rPr>
              <a:t>| = 4</a:t>
            </a:r>
          </a:p>
          <a:p>
            <a:pPr>
              <a:spcAft>
                <a:spcPts val="1200"/>
              </a:spcAft>
            </a:pPr>
            <a:r>
              <a:rPr lang="en-US" altLang="en-US" dirty="0" smtClean="0">
                <a:solidFill>
                  <a:schemeClr val="tx1"/>
                </a:solidFill>
              </a:rPr>
              <a:t>|aa| =2</a:t>
            </a:r>
          </a:p>
          <a:p>
            <a:pPr>
              <a:spcAft>
                <a:spcPts val="1200"/>
              </a:spcAft>
            </a:pPr>
            <a:r>
              <a:rPr lang="en-US" altLang="en-US" dirty="0" smtClean="0">
                <a:solidFill>
                  <a:schemeClr val="tx1"/>
                </a:solidFill>
              </a:rPr>
              <a:t>|a| = 1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Length of Concatenation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Example: </a:t>
            </a:r>
          </a:p>
        </p:txBody>
      </p:sp>
      <p:sp>
        <p:nvSpPr>
          <p:cNvPr id="1331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124200" y="6400800"/>
            <a:ext cx="2895600" cy="304800"/>
          </a:xfrm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</a:pPr>
            <a:fld id="{0CC8B9A3-5DFA-46A7-9438-CFDF4A2BB0E7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 algn="ctr">
                <a:spcBef>
                  <a:spcPct val="0"/>
                </a:spcBef>
              </a:pPr>
              <a:t>9</a:t>
            </a:fld>
            <a:endParaRPr lang="en-US" altLang="en-US" sz="1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14600" y="1387279"/>
            <a:ext cx="29514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|</a:t>
            </a:r>
            <a:r>
              <a:rPr lang="en-US" altLang="en-US" dirty="0" err="1" smtClean="0">
                <a:solidFill>
                  <a:schemeClr val="tx1"/>
                </a:solidFill>
              </a:rPr>
              <a:t>uv</a:t>
            </a:r>
            <a:r>
              <a:rPr lang="en-US" altLang="en-US" dirty="0" smtClean="0">
                <a:solidFill>
                  <a:schemeClr val="tx1"/>
                </a:solidFill>
              </a:rPr>
              <a:t>| = |u| + |v|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15988" y="2743200"/>
            <a:ext cx="4112023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en-US" dirty="0" smtClean="0">
                <a:solidFill>
                  <a:schemeClr val="tx1"/>
                </a:solidFill>
              </a:rPr>
              <a:t>u=</a:t>
            </a:r>
            <a:r>
              <a:rPr lang="en-US" altLang="en-US" dirty="0" err="1" smtClean="0">
                <a:solidFill>
                  <a:schemeClr val="tx1"/>
                </a:solidFill>
              </a:rPr>
              <a:t>aab</a:t>
            </a:r>
            <a:r>
              <a:rPr lang="en-US" altLang="en-US" dirty="0" smtClean="0">
                <a:solidFill>
                  <a:schemeClr val="tx1"/>
                </a:solidFill>
              </a:rPr>
              <a:t>,  |u| =3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dirty="0" smtClean="0">
                <a:solidFill>
                  <a:schemeClr val="tx1"/>
                </a:solidFill>
              </a:rPr>
              <a:t>=</a:t>
            </a:r>
            <a:r>
              <a:rPr lang="en-US" dirty="0" err="1" smtClean="0">
                <a:solidFill>
                  <a:schemeClr val="tx1"/>
                </a:solidFill>
              </a:rPr>
              <a:t>abaab</a:t>
            </a:r>
            <a:r>
              <a:rPr lang="en-US" dirty="0" smtClean="0">
                <a:solidFill>
                  <a:schemeClr val="tx1"/>
                </a:solidFill>
              </a:rPr>
              <a:t>, |v|=5</a:t>
            </a:r>
          </a:p>
          <a:p>
            <a:pPr>
              <a:spcAft>
                <a:spcPts val="12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Aft>
                <a:spcPts val="1200"/>
              </a:spcAft>
            </a:pPr>
            <a:r>
              <a:rPr lang="en-US" dirty="0" smtClean="0">
                <a:solidFill>
                  <a:schemeClr val="tx1"/>
                </a:solidFill>
              </a:rPr>
              <a:t>|</a:t>
            </a:r>
            <a:r>
              <a:rPr lang="en-US" dirty="0" err="1" smtClean="0">
                <a:solidFill>
                  <a:schemeClr val="tx1"/>
                </a:solidFill>
              </a:rPr>
              <a:t>uv</a:t>
            </a:r>
            <a:r>
              <a:rPr lang="en-US" dirty="0" smtClean="0">
                <a:solidFill>
                  <a:schemeClr val="tx1"/>
                </a:solidFill>
              </a:rPr>
              <a:t>|= |</a:t>
            </a:r>
            <a:r>
              <a:rPr lang="en-US" dirty="0" err="1" smtClean="0">
                <a:solidFill>
                  <a:schemeClr val="tx1"/>
                </a:solidFill>
              </a:rPr>
              <a:t>aababaab</a:t>
            </a:r>
            <a:r>
              <a:rPr lang="en-US" dirty="0" smtClean="0">
                <a:solidFill>
                  <a:schemeClr val="tx1"/>
                </a:solidFill>
              </a:rPr>
              <a:t>| = 8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solidFill>
                  <a:schemeClr val="tx1"/>
                </a:solidFill>
              </a:rPr>
              <a:t>|</a:t>
            </a:r>
            <a:r>
              <a:rPr lang="en-US" dirty="0" err="1" smtClean="0">
                <a:solidFill>
                  <a:schemeClr val="tx1"/>
                </a:solidFill>
              </a:rPr>
              <a:t>uv</a:t>
            </a:r>
            <a:r>
              <a:rPr lang="en-US" dirty="0" smtClean="0">
                <a:solidFill>
                  <a:schemeClr val="tx1"/>
                </a:solidFill>
              </a:rPr>
              <a:t>| = |u|+|v|=3+5=8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>
            <a:alpha val="50000"/>
          </a:schemeClr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anose="030F0702030302020204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>
            <a:alpha val="50000"/>
          </a:schemeClr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anose="030F0702030302020204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Office\Templates\class.pot</Template>
  <TotalTime>9957</TotalTime>
  <Words>2288</Words>
  <Application>Microsoft Office PowerPoint</Application>
  <PresentationFormat>On-screen Show (4:3)</PresentationFormat>
  <Paragraphs>582</Paragraphs>
  <Slides>59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1" baseType="lpstr">
      <vt:lpstr>Arial</vt:lpstr>
      <vt:lpstr>Calibri</vt:lpstr>
      <vt:lpstr>Cambria Math</vt:lpstr>
      <vt:lpstr>Comic Sans MS</vt:lpstr>
      <vt:lpstr>LMRoman10-Italic</vt:lpstr>
      <vt:lpstr>LMRoman10-Regular</vt:lpstr>
      <vt:lpstr>Symbol</vt:lpstr>
      <vt:lpstr>Tahoma</vt:lpstr>
      <vt:lpstr>Times New Roman</vt:lpstr>
      <vt:lpstr>Wingdings</vt:lpstr>
      <vt:lpstr>class</vt:lpstr>
      <vt:lpstr>Equation</vt:lpstr>
      <vt:lpstr>Three Basic Concepts Section 1.2</vt:lpstr>
      <vt:lpstr>Languages </vt:lpstr>
      <vt:lpstr>Alphabet, String, Language</vt:lpstr>
      <vt:lpstr>Alphabet and Strings</vt:lpstr>
      <vt:lpstr>Alphabet and Strings - Conventions</vt:lpstr>
      <vt:lpstr>String Operations</vt:lpstr>
      <vt:lpstr>Reverse</vt:lpstr>
      <vt:lpstr>String Length</vt:lpstr>
      <vt:lpstr>Length of Concatenation</vt:lpstr>
      <vt:lpstr>Empty String</vt:lpstr>
      <vt:lpstr>Substring</vt:lpstr>
      <vt:lpstr>Prefix and Suffix</vt:lpstr>
      <vt:lpstr>Another Operation</vt:lpstr>
      <vt:lpstr>The * Operation</vt:lpstr>
      <vt:lpstr>The + Operation </vt:lpstr>
      <vt:lpstr>The + Operation Examples </vt:lpstr>
      <vt:lpstr>Languages</vt:lpstr>
      <vt:lpstr>Note</vt:lpstr>
      <vt:lpstr>Finite and Infinite Languages</vt:lpstr>
      <vt:lpstr>Operations on Languages</vt:lpstr>
      <vt:lpstr>Reverse </vt:lpstr>
      <vt:lpstr>Concatenation</vt:lpstr>
      <vt:lpstr>Another Operation  Ln</vt:lpstr>
      <vt:lpstr>More Examples</vt:lpstr>
      <vt:lpstr>Star-Closure (Kleene *)</vt:lpstr>
      <vt:lpstr>Positive Closure</vt:lpstr>
      <vt:lpstr>The Membership Problem</vt:lpstr>
      <vt:lpstr>I) Give a formal definition with any notations for the following:  Alphabet, String, Language, Concatenation of strings, Reverse of a string, Substring, Length of a string, Star-Closure of an alphabet, Positive Closure of an alphabet, Sentence of a language  II) Define all operations on Languages: Complementation, Reverse, Concatenation, Star-Closure, Positive Closure.  III) Do exercises : #1 to #7, #15, #16 </vt:lpstr>
      <vt:lpstr> Grammars </vt:lpstr>
      <vt:lpstr>Grammars</vt:lpstr>
      <vt:lpstr>Notation</vt:lpstr>
      <vt:lpstr>Notations for Productions</vt:lpstr>
      <vt:lpstr>Easy Example</vt:lpstr>
      <vt:lpstr>A Convenient Notation (short hand notation)</vt:lpstr>
      <vt:lpstr>Harder example</vt:lpstr>
      <vt:lpstr>Production Rules</vt:lpstr>
      <vt:lpstr>Derivation of a sentence</vt:lpstr>
      <vt:lpstr>Another Derivation</vt:lpstr>
      <vt:lpstr>Another Derivation Example</vt:lpstr>
      <vt:lpstr>More Notations</vt:lpstr>
      <vt:lpstr>Another Notation - Example</vt:lpstr>
      <vt:lpstr>Derivations of previous example</vt:lpstr>
      <vt:lpstr>Language of a Grammar (Language generated by a Grammar)</vt:lpstr>
      <vt:lpstr>Language of the Grammar</vt:lpstr>
      <vt:lpstr>Another Grammar Example</vt:lpstr>
      <vt:lpstr>More Derivations</vt:lpstr>
      <vt:lpstr>Language generated by grammar</vt:lpstr>
      <vt:lpstr>A Convenient Notation</vt:lpstr>
      <vt:lpstr>I) Give a formal definition with any notations for the following: 4-tuples defining the Grammar  Sentential form, Language generated by grammar, Equivalence of two grammars.  II) Let L = {anbn : n ≥  0}. Give four different  strings in L, L2, LR ,  III) Do exercises : #12,  #20  IV) Give derivation sequence  for four strings of different lengths and draw conclusions for the following exercises: #15, #16, #21, #22, #23   </vt:lpstr>
      <vt:lpstr>V) Give a simple description of the language generated by the grammar with productions S  aaA |   A  bS  VI) What language does the grammar with these productions generate? S  Aa A  B B  Aa  VII) Verify that the grammar generates L = {w = uuR : w, u {a, b}*}              S  aSa | bSb | aa | bb| l  by generating three different strings of length 6.  </vt:lpstr>
      <vt:lpstr>Automata </vt:lpstr>
      <vt:lpstr>Automaton (Abstract model of a computer)</vt:lpstr>
      <vt:lpstr>Automaton (Abstract model of a computer with storage)</vt:lpstr>
      <vt:lpstr>Automata</vt:lpstr>
      <vt:lpstr>Automaton  (Accepter)</vt:lpstr>
      <vt:lpstr>Automata (State Machine)</vt:lpstr>
      <vt:lpstr>Automata as Acceptor</vt:lpstr>
      <vt:lpstr>Deterministic vs Nondeterministic Automata</vt:lpstr>
      <vt:lpstr>Languages, Grammars, Automata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 and Finite Automata</dc:title>
  <dc:creator>Costas Busch</dc:creator>
  <cp:lastModifiedBy>Pamula, Raj</cp:lastModifiedBy>
  <cp:revision>362</cp:revision>
  <dcterms:created xsi:type="dcterms:W3CDTF">2000-08-31T01:12:33Z</dcterms:created>
  <dcterms:modified xsi:type="dcterms:W3CDTF">2020-11-12T23:23:19Z</dcterms:modified>
</cp:coreProperties>
</file>