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9"/>
  </p:notesMasterIdLst>
  <p:handoutMasterIdLst>
    <p:handoutMasterId r:id="rId60"/>
  </p:handoutMasterIdLst>
  <p:sldIdLst>
    <p:sldId id="313" r:id="rId2"/>
    <p:sldId id="353" r:id="rId3"/>
    <p:sldId id="352" r:id="rId4"/>
    <p:sldId id="279" r:id="rId5"/>
    <p:sldId id="355" r:id="rId6"/>
    <p:sldId id="369" r:id="rId7"/>
    <p:sldId id="370" r:id="rId8"/>
    <p:sldId id="348" r:id="rId9"/>
    <p:sldId id="371" r:id="rId10"/>
    <p:sldId id="372" r:id="rId11"/>
    <p:sldId id="344" r:id="rId12"/>
    <p:sldId id="373" r:id="rId13"/>
    <p:sldId id="281" r:id="rId14"/>
    <p:sldId id="282" r:id="rId15"/>
    <p:sldId id="283" r:id="rId16"/>
    <p:sldId id="284" r:id="rId17"/>
    <p:sldId id="285" r:id="rId18"/>
    <p:sldId id="318" r:id="rId19"/>
    <p:sldId id="286" r:id="rId20"/>
    <p:sldId id="287" r:id="rId21"/>
    <p:sldId id="288" r:id="rId22"/>
    <p:sldId id="289" r:id="rId23"/>
    <p:sldId id="319" r:id="rId24"/>
    <p:sldId id="334" r:id="rId25"/>
    <p:sldId id="339" r:id="rId26"/>
    <p:sldId id="347" r:id="rId27"/>
    <p:sldId id="297" r:id="rId28"/>
    <p:sldId id="330" r:id="rId29"/>
    <p:sldId id="331" r:id="rId30"/>
    <p:sldId id="340" r:id="rId31"/>
    <p:sldId id="333" r:id="rId32"/>
    <p:sldId id="298" r:id="rId33"/>
    <p:sldId id="332" r:id="rId34"/>
    <p:sldId id="300" r:id="rId35"/>
    <p:sldId id="301" r:id="rId36"/>
    <p:sldId id="374" r:id="rId37"/>
    <p:sldId id="375" r:id="rId38"/>
    <p:sldId id="358" r:id="rId39"/>
    <p:sldId id="356" r:id="rId40"/>
    <p:sldId id="357" r:id="rId41"/>
    <p:sldId id="363" r:id="rId42"/>
    <p:sldId id="364" r:id="rId43"/>
    <p:sldId id="302" r:id="rId44"/>
    <p:sldId id="368" r:id="rId45"/>
    <p:sldId id="376" r:id="rId46"/>
    <p:sldId id="365" r:id="rId47"/>
    <p:sldId id="377" r:id="rId48"/>
    <p:sldId id="367" r:id="rId49"/>
    <p:sldId id="378" r:id="rId50"/>
    <p:sldId id="379" r:id="rId51"/>
    <p:sldId id="350" r:id="rId52"/>
    <p:sldId id="311" r:id="rId53"/>
    <p:sldId id="380" r:id="rId54"/>
    <p:sldId id="381" r:id="rId55"/>
    <p:sldId id="382" r:id="rId56"/>
    <p:sldId id="383" r:id="rId57"/>
    <p:sldId id="384" r:id="rId58"/>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1pPr>
    <a:lvl2pPr marL="4572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2pPr>
    <a:lvl3pPr marL="9144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3pPr>
    <a:lvl4pPr marL="13716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4pPr>
    <a:lvl5pPr marL="18288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5pPr>
    <a:lvl6pPr marL="2286000" algn="l" defTabSz="914400" rtl="0" eaLnBrk="1" latinLnBrk="0" hangingPunct="1">
      <a:defRPr sz="3200" kern="1200">
        <a:solidFill>
          <a:schemeClr val="accent2"/>
        </a:solidFill>
        <a:latin typeface="Comic Sans MS" panose="030F0702030302020204" pitchFamily="66" charset="0"/>
        <a:ea typeface="+mn-ea"/>
        <a:cs typeface="+mn-cs"/>
      </a:defRPr>
    </a:lvl6pPr>
    <a:lvl7pPr marL="2743200" algn="l" defTabSz="914400" rtl="0" eaLnBrk="1" latinLnBrk="0" hangingPunct="1">
      <a:defRPr sz="3200" kern="1200">
        <a:solidFill>
          <a:schemeClr val="accent2"/>
        </a:solidFill>
        <a:latin typeface="Comic Sans MS" panose="030F0702030302020204" pitchFamily="66" charset="0"/>
        <a:ea typeface="+mn-ea"/>
        <a:cs typeface="+mn-cs"/>
      </a:defRPr>
    </a:lvl7pPr>
    <a:lvl8pPr marL="3200400" algn="l" defTabSz="914400" rtl="0" eaLnBrk="1" latinLnBrk="0" hangingPunct="1">
      <a:defRPr sz="3200" kern="1200">
        <a:solidFill>
          <a:schemeClr val="accent2"/>
        </a:solidFill>
        <a:latin typeface="Comic Sans MS" panose="030F0702030302020204" pitchFamily="66" charset="0"/>
        <a:ea typeface="+mn-ea"/>
        <a:cs typeface="+mn-cs"/>
      </a:defRPr>
    </a:lvl8pPr>
    <a:lvl9pPr marL="3657600" algn="l" defTabSz="914400" rtl="0" eaLnBrk="1" latinLnBrk="0" hangingPunct="1">
      <a:defRPr sz="3200" kern="1200">
        <a:solidFill>
          <a:schemeClr val="accent2"/>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9900"/>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631" autoAdjust="0"/>
    <p:restoredTop sz="90929"/>
  </p:normalViewPr>
  <p:slideViewPr>
    <p:cSldViewPr>
      <p:cViewPr varScale="1">
        <p:scale>
          <a:sx n="45" d="100"/>
          <a:sy n="45" d="100"/>
        </p:scale>
        <p:origin x="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8" d="100"/>
          <a:sy n="58" d="100"/>
        </p:scale>
        <p:origin x="-17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latin typeface="Times New Roman" panose="02020603050405020304" pitchFamily="18" charset="0"/>
              </a:defRPr>
            </a:lvl1pPr>
          </a:lstStyle>
          <a:p>
            <a:pPr>
              <a:defRPr/>
            </a:pPr>
            <a:endParaRPr lang="en-US" altLang="en-US"/>
          </a:p>
        </p:txBody>
      </p:sp>
      <p:sp>
        <p:nvSpPr>
          <p:cNvPr id="61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latin typeface="Times New Roman" panose="02020603050405020304" pitchFamily="18" charset="0"/>
              </a:defRPr>
            </a:lvl1pPr>
          </a:lstStyle>
          <a:p>
            <a:pPr>
              <a:defRPr/>
            </a:pPr>
            <a:endParaRPr lang="en-US" altLang="en-US"/>
          </a:p>
        </p:txBody>
      </p:sp>
      <p:sp>
        <p:nvSpPr>
          <p:cNvPr id="61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latin typeface="Times New Roman" panose="02020603050405020304" pitchFamily="18" charset="0"/>
              </a:defRPr>
            </a:lvl1pPr>
          </a:lstStyle>
          <a:p>
            <a:pPr>
              <a:defRPr/>
            </a:pPr>
            <a:endParaRPr lang="en-US" altLang="en-US"/>
          </a:p>
        </p:txBody>
      </p:sp>
      <p:sp>
        <p:nvSpPr>
          <p:cNvPr id="61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latin typeface="Times New Roman" panose="02020603050405020304" pitchFamily="18" charset="0"/>
              </a:defRPr>
            </a:lvl1pPr>
          </a:lstStyle>
          <a:p>
            <a:pPr>
              <a:defRPr/>
            </a:pPr>
            <a:fld id="{03980B4A-589F-4883-A710-0CF3DE54980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latin typeface="Times New Roman" panose="02020603050405020304" pitchFamily="18" charset="0"/>
              </a:defRPr>
            </a:lvl1pPr>
          </a:lstStyle>
          <a:p>
            <a:pPr>
              <a:defRPr/>
            </a:pPr>
            <a:endParaRPr lang="en-US" altLang="en-US"/>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latin typeface="Times New Roman" panose="02020603050405020304" pitchFamily="18" charset="0"/>
              </a:defRPr>
            </a:lvl1pPr>
          </a:lstStyle>
          <a:p>
            <a:pPr>
              <a:defRPr/>
            </a:pPr>
            <a:endParaRPr lang="en-US" altLang="en-US"/>
          </a:p>
        </p:txBody>
      </p:sp>
      <p:sp>
        <p:nvSpPr>
          <p:cNvPr id="2052"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latin typeface="Times New Roman" panose="02020603050405020304" pitchFamily="18" charset="0"/>
              </a:defRPr>
            </a:lvl1pPr>
          </a:lstStyle>
          <a:p>
            <a:pPr>
              <a:defRPr/>
            </a:pPr>
            <a:endParaRPr lang="en-US" alt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latin typeface="Times New Roman" panose="02020603050405020304" pitchFamily="18" charset="0"/>
              </a:defRPr>
            </a:lvl1pPr>
          </a:lstStyle>
          <a:p>
            <a:pPr>
              <a:defRPr/>
            </a:pPr>
            <a:fld id="{3E68DE47-EA10-44B2-9B84-7469856E934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E68DE47-EA10-44B2-9B84-7469856E9341}" type="slidenum">
              <a:rPr lang="en-US" altLang="en-US" smtClean="0"/>
              <a:pPr>
                <a:defRPr/>
              </a:pPr>
              <a:t>2</a:t>
            </a:fld>
            <a:endParaRPr lang="en-US" altLang="en-US"/>
          </a:p>
        </p:txBody>
      </p:sp>
    </p:spTree>
    <p:extLst>
      <p:ext uri="{BB962C8B-B14F-4D97-AF65-F5344CB8AC3E}">
        <p14:creationId xmlns:p14="http://schemas.microsoft.com/office/powerpoint/2010/main" val="1893246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E68DE47-EA10-44B2-9B84-7469856E9341}" type="slidenum">
              <a:rPr lang="en-US" altLang="en-US" smtClean="0"/>
              <a:pPr>
                <a:defRPr/>
              </a:pPr>
              <a:t>6</a:t>
            </a:fld>
            <a:endParaRPr lang="en-US" altLang="en-US"/>
          </a:p>
        </p:txBody>
      </p:sp>
    </p:spTree>
    <p:extLst>
      <p:ext uri="{BB962C8B-B14F-4D97-AF65-F5344CB8AC3E}">
        <p14:creationId xmlns:p14="http://schemas.microsoft.com/office/powerpoint/2010/main" val="1085504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endParaRPr lang="en-US" altLang="en-US" smtClean="0"/>
          </a:p>
        </p:txBody>
      </p:sp>
      <p:sp>
        <p:nvSpPr>
          <p:cNvPr id="11268" name="Slide Number Placeholder 3"/>
          <p:cNvSpPr>
            <a:spLocks noGrp="1"/>
          </p:cNvSpPr>
          <p:nvPr>
            <p:ph type="sldNum" sz="quarter" idx="5"/>
          </p:nvPr>
        </p:nvSpPr>
        <p:spPr>
          <a:noFill/>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5082F092-B479-4A04-8A20-361DAB7788E0}" type="slidenum">
              <a:rPr lang="en-US" altLang="en-US" sz="1200" smtClean="0">
                <a:solidFill>
                  <a:schemeClr val="tx1"/>
                </a:solidFill>
                <a:latin typeface="Times New Roman" panose="02020603050405020304" pitchFamily="18" charset="0"/>
              </a:rPr>
              <a:pPr/>
              <a:t>7</a:t>
            </a:fld>
            <a:endParaRPr lang="en-US" altLang="en-US" sz="120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099321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E68DE47-EA10-44B2-9B84-7469856E9341}" type="slidenum">
              <a:rPr lang="en-US" altLang="en-US" smtClean="0"/>
              <a:pPr>
                <a:defRPr/>
              </a:pPr>
              <a:t>14</a:t>
            </a:fld>
            <a:endParaRPr lang="en-US" altLang="en-US"/>
          </a:p>
        </p:txBody>
      </p:sp>
    </p:spTree>
    <p:extLst>
      <p:ext uri="{BB962C8B-B14F-4D97-AF65-F5344CB8AC3E}">
        <p14:creationId xmlns:p14="http://schemas.microsoft.com/office/powerpoint/2010/main" val="3357656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E68DE47-EA10-44B2-9B84-7469856E9341}" type="slidenum">
              <a:rPr lang="en-US" altLang="en-US" smtClean="0"/>
              <a:pPr>
                <a:defRPr/>
              </a:pPr>
              <a:t>30</a:t>
            </a:fld>
            <a:endParaRPr lang="en-US" altLang="en-US"/>
          </a:p>
        </p:txBody>
      </p:sp>
    </p:spTree>
    <p:extLst>
      <p:ext uri="{BB962C8B-B14F-4D97-AF65-F5344CB8AC3E}">
        <p14:creationId xmlns:p14="http://schemas.microsoft.com/office/powerpoint/2010/main" val="380506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CA97BBEC-6BDF-4683-81E1-25C0A5033910}" type="slidenum">
              <a:rPr lang="en-US" altLang="en-US" sz="1200" smtClean="0">
                <a:solidFill>
                  <a:schemeClr val="tx1"/>
                </a:solidFill>
                <a:latin typeface="Times New Roman" panose="02020603050405020304" pitchFamily="18" charset="0"/>
              </a:rPr>
              <a:pPr/>
              <a:t>56</a:t>
            </a:fld>
            <a:endParaRPr lang="en-US" altLang="en-US" sz="1200" smtClean="0">
              <a:solidFill>
                <a:schemeClr val="tx1"/>
              </a:solidFill>
              <a:latin typeface="Times New Roman" panose="02020603050405020304" pitchFamily="18" charset="0"/>
            </a:endParaRPr>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582496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3200">
                <a:solidFill>
                  <a:schemeClr val="accent2"/>
                </a:solidFill>
                <a:latin typeface="Comic Sans MS" panose="030F0702030302020204" pitchFamily="66" charset="0"/>
              </a:defRPr>
            </a:lvl1pPr>
            <a:lvl2pPr marL="742950" indent="-285750">
              <a:defRPr sz="3200">
                <a:solidFill>
                  <a:schemeClr val="accent2"/>
                </a:solidFill>
                <a:latin typeface="Comic Sans MS" panose="030F0702030302020204" pitchFamily="66" charset="0"/>
              </a:defRPr>
            </a:lvl2pPr>
            <a:lvl3pPr marL="1143000" indent="-228600">
              <a:defRPr sz="3200">
                <a:solidFill>
                  <a:schemeClr val="accent2"/>
                </a:solidFill>
                <a:latin typeface="Comic Sans MS" panose="030F0702030302020204" pitchFamily="66" charset="0"/>
              </a:defRPr>
            </a:lvl3pPr>
            <a:lvl4pPr marL="1600200" indent="-228600">
              <a:defRPr sz="3200">
                <a:solidFill>
                  <a:schemeClr val="accent2"/>
                </a:solidFill>
                <a:latin typeface="Comic Sans MS" panose="030F0702030302020204" pitchFamily="66" charset="0"/>
              </a:defRPr>
            </a:lvl4pPr>
            <a:lvl5pPr marL="2057400" indent="-228600">
              <a:defRPr sz="3200">
                <a:solidFill>
                  <a:schemeClr val="accent2"/>
                </a:solidFill>
                <a:latin typeface="Comic Sans MS" panose="030F0702030302020204" pitchFamily="66" charset="0"/>
              </a:defRPr>
            </a:lvl5pPr>
            <a:lvl6pPr marL="2514600" indent="-228600" eaLnBrk="0" fontAlgn="base" hangingPunct="0">
              <a:spcBef>
                <a:spcPct val="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0"/>
              </a:spcBef>
              <a:spcAft>
                <a:spcPct val="0"/>
              </a:spcAft>
              <a:defRPr sz="3200">
                <a:solidFill>
                  <a:schemeClr val="accent2"/>
                </a:solidFill>
                <a:latin typeface="Comic Sans MS" panose="030F0702030302020204" pitchFamily="66" charset="0"/>
              </a:defRPr>
            </a:lvl9pPr>
          </a:lstStyle>
          <a:p>
            <a:fld id="{CA97BBEC-6BDF-4683-81E1-25C0A5033910}" type="slidenum">
              <a:rPr lang="en-US" altLang="en-US" sz="1200" smtClean="0">
                <a:solidFill>
                  <a:schemeClr val="tx1"/>
                </a:solidFill>
                <a:latin typeface="Times New Roman" panose="02020603050405020304" pitchFamily="18" charset="0"/>
              </a:rPr>
              <a:pPr/>
              <a:t>57</a:t>
            </a:fld>
            <a:endParaRPr lang="en-US" altLang="en-US" sz="1200" smtClean="0">
              <a:solidFill>
                <a:schemeClr val="tx1"/>
              </a:solidFill>
              <a:latin typeface="Times New Roman" panose="02020603050405020304" pitchFamily="18" charset="0"/>
            </a:endParaRPr>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12335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4B4F7657-0A07-4DBC-B98B-B941536B125D}" type="slidenum">
              <a:rPr lang="en-US" altLang="en-US"/>
              <a:pPr>
                <a:defRPr/>
              </a:pPr>
              <a:t>‹#›</a:t>
            </a:fld>
            <a:endParaRPr lang="en-US" altLang="en-US"/>
          </a:p>
        </p:txBody>
      </p:sp>
    </p:spTree>
    <p:extLst>
      <p:ext uri="{BB962C8B-B14F-4D97-AF65-F5344CB8AC3E}">
        <p14:creationId xmlns:p14="http://schemas.microsoft.com/office/powerpoint/2010/main" val="194228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01E2F76F-C837-4738-ACAF-1130C4C84FC5}" type="slidenum">
              <a:rPr lang="en-US" altLang="en-US"/>
              <a:pPr>
                <a:defRPr/>
              </a:pPr>
              <a:t>‹#›</a:t>
            </a:fld>
            <a:endParaRPr lang="en-US" altLang="en-US"/>
          </a:p>
        </p:txBody>
      </p:sp>
    </p:spTree>
    <p:extLst>
      <p:ext uri="{BB962C8B-B14F-4D97-AF65-F5344CB8AC3E}">
        <p14:creationId xmlns:p14="http://schemas.microsoft.com/office/powerpoint/2010/main" val="3064343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172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179FDF5A-7AC9-4C34-9A8D-66498D6F0813}" type="slidenum">
              <a:rPr lang="en-US" altLang="en-US"/>
              <a:pPr>
                <a:defRPr/>
              </a:pPr>
              <a:t>‹#›</a:t>
            </a:fld>
            <a:endParaRPr lang="en-US" altLang="en-US"/>
          </a:p>
        </p:txBody>
      </p:sp>
    </p:spTree>
    <p:extLst>
      <p:ext uri="{BB962C8B-B14F-4D97-AF65-F5344CB8AC3E}">
        <p14:creationId xmlns:p14="http://schemas.microsoft.com/office/powerpoint/2010/main" val="3077489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F635FDD4-C06D-4D11-AA39-3D4686EF2A79}" type="slidenum">
              <a:rPr lang="en-US" altLang="en-US"/>
              <a:pPr>
                <a:defRPr/>
              </a:pPr>
              <a:t>‹#›</a:t>
            </a:fld>
            <a:endParaRPr lang="en-US" altLang="en-US"/>
          </a:p>
        </p:txBody>
      </p:sp>
    </p:spTree>
    <p:extLst>
      <p:ext uri="{BB962C8B-B14F-4D97-AF65-F5344CB8AC3E}">
        <p14:creationId xmlns:p14="http://schemas.microsoft.com/office/powerpoint/2010/main" val="32774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273E8D7B-34FA-4368-A099-1CA8CDA65FD3}" type="slidenum">
              <a:rPr lang="en-US" altLang="en-US"/>
              <a:pPr>
                <a:defRPr/>
              </a:pPr>
              <a:t>‹#›</a:t>
            </a:fld>
            <a:endParaRPr lang="en-US" altLang="en-US"/>
          </a:p>
        </p:txBody>
      </p:sp>
    </p:spTree>
    <p:extLst>
      <p:ext uri="{BB962C8B-B14F-4D97-AF65-F5344CB8AC3E}">
        <p14:creationId xmlns:p14="http://schemas.microsoft.com/office/powerpoint/2010/main" val="1564114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838200"/>
            <a:ext cx="4343400" cy="5486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8200"/>
            <a:ext cx="4343400" cy="5486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A41BA27A-08A1-45A3-8722-2F5F53DAA166}" type="slidenum">
              <a:rPr lang="en-US" altLang="en-US"/>
              <a:pPr>
                <a:defRPr/>
              </a:pPr>
              <a:t>‹#›</a:t>
            </a:fld>
            <a:endParaRPr lang="en-US" altLang="en-US"/>
          </a:p>
        </p:txBody>
      </p:sp>
    </p:spTree>
    <p:extLst>
      <p:ext uri="{BB962C8B-B14F-4D97-AF65-F5344CB8AC3E}">
        <p14:creationId xmlns:p14="http://schemas.microsoft.com/office/powerpoint/2010/main" val="492233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1"/>
          </p:nvPr>
        </p:nvSpPr>
        <p:spPr>
          <a:ln/>
        </p:spPr>
        <p:txBody>
          <a:bodyPr/>
          <a:lstStyle>
            <a:lvl1pPr>
              <a:defRPr/>
            </a:lvl1pPr>
          </a:lstStyle>
          <a:p>
            <a:pPr>
              <a:defRPr/>
            </a:pPr>
            <a:fld id="{B93DBBAF-19AF-4CFC-BAC7-8616327CB6E3}" type="slidenum">
              <a:rPr lang="en-US" altLang="en-US"/>
              <a:pPr>
                <a:defRPr/>
              </a:pPr>
              <a:t>‹#›</a:t>
            </a:fld>
            <a:endParaRPr lang="en-US" altLang="en-US"/>
          </a:p>
        </p:txBody>
      </p:sp>
    </p:spTree>
    <p:extLst>
      <p:ext uri="{BB962C8B-B14F-4D97-AF65-F5344CB8AC3E}">
        <p14:creationId xmlns:p14="http://schemas.microsoft.com/office/powerpoint/2010/main" val="407146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1"/>
          </p:nvPr>
        </p:nvSpPr>
        <p:spPr>
          <a:ln/>
        </p:spPr>
        <p:txBody>
          <a:bodyPr/>
          <a:lstStyle>
            <a:lvl1pPr>
              <a:defRPr/>
            </a:lvl1pPr>
          </a:lstStyle>
          <a:p>
            <a:pPr>
              <a:defRPr/>
            </a:pPr>
            <a:fld id="{07089651-3E57-4BD3-AFDA-D177393F0507}" type="slidenum">
              <a:rPr lang="en-US" altLang="en-US"/>
              <a:pPr>
                <a:defRPr/>
              </a:pPr>
              <a:t>‹#›</a:t>
            </a:fld>
            <a:endParaRPr lang="en-US" altLang="en-US"/>
          </a:p>
        </p:txBody>
      </p:sp>
    </p:spTree>
    <p:extLst>
      <p:ext uri="{BB962C8B-B14F-4D97-AF65-F5344CB8AC3E}">
        <p14:creationId xmlns:p14="http://schemas.microsoft.com/office/powerpoint/2010/main" val="165640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6"/>
          <p:cNvSpPr>
            <a:spLocks noGrp="1" noChangeArrowheads="1"/>
          </p:cNvSpPr>
          <p:nvPr>
            <p:ph type="sldNum" sz="quarter" idx="11"/>
          </p:nvPr>
        </p:nvSpPr>
        <p:spPr>
          <a:ln/>
        </p:spPr>
        <p:txBody>
          <a:bodyPr/>
          <a:lstStyle>
            <a:lvl1pPr>
              <a:defRPr/>
            </a:lvl1pPr>
          </a:lstStyle>
          <a:p>
            <a:pPr>
              <a:defRPr/>
            </a:pPr>
            <a:fld id="{69907A76-9006-41B5-A689-005571BF4726}" type="slidenum">
              <a:rPr lang="en-US" altLang="en-US"/>
              <a:pPr>
                <a:defRPr/>
              </a:pPr>
              <a:t>‹#›</a:t>
            </a:fld>
            <a:endParaRPr lang="en-US" altLang="en-US"/>
          </a:p>
        </p:txBody>
      </p:sp>
    </p:spTree>
    <p:extLst>
      <p:ext uri="{BB962C8B-B14F-4D97-AF65-F5344CB8AC3E}">
        <p14:creationId xmlns:p14="http://schemas.microsoft.com/office/powerpoint/2010/main" val="112010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043E38C3-B2E9-4C85-9757-AC19409DAADD}" type="slidenum">
              <a:rPr lang="en-US" altLang="en-US"/>
              <a:pPr>
                <a:defRPr/>
              </a:pPr>
              <a:t>‹#›</a:t>
            </a:fld>
            <a:endParaRPr lang="en-US" altLang="en-US"/>
          </a:p>
        </p:txBody>
      </p:sp>
    </p:spTree>
    <p:extLst>
      <p:ext uri="{BB962C8B-B14F-4D97-AF65-F5344CB8AC3E}">
        <p14:creationId xmlns:p14="http://schemas.microsoft.com/office/powerpoint/2010/main" val="3249023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63587873-87E9-4A6C-A4BA-F68CC9C06269}" type="slidenum">
              <a:rPr lang="en-US" altLang="en-US"/>
              <a:pPr>
                <a:defRPr/>
              </a:pPr>
              <a:t>‹#›</a:t>
            </a:fld>
            <a:endParaRPr lang="en-US" altLang="en-US"/>
          </a:p>
        </p:txBody>
      </p:sp>
    </p:spTree>
    <p:extLst>
      <p:ext uri="{BB962C8B-B14F-4D97-AF65-F5344CB8AC3E}">
        <p14:creationId xmlns:p14="http://schemas.microsoft.com/office/powerpoint/2010/main" val="137632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52400"/>
            <a:ext cx="8839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52400" y="838200"/>
            <a:ext cx="8839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3124200" y="6553200"/>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400">
                <a:solidFill>
                  <a:schemeClr val="tx1"/>
                </a:solidFill>
                <a:latin typeface="Times New Roman" panose="02020603050405020304" pitchFamily="18"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70866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a:solidFill>
                  <a:schemeClr val="tx1"/>
                </a:solidFill>
                <a:latin typeface="Times New Roman" panose="02020603050405020304" pitchFamily="18" charset="0"/>
              </a:defRPr>
            </a:lvl1pPr>
          </a:lstStyle>
          <a:p>
            <a:pPr>
              <a:defRPr/>
            </a:pPr>
            <a:fld id="{CAAF2D49-80CC-4B3C-A9D0-E0B4F7D9C68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600" kern="12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Comic Sans MS" panose="030F0702030302020204" pitchFamily="66" charset="0"/>
        </a:defRPr>
      </a:lvl2pPr>
      <a:lvl3pPr algn="ctr" rtl="0" eaLnBrk="0" fontAlgn="base" hangingPunct="0">
        <a:spcBef>
          <a:spcPct val="0"/>
        </a:spcBef>
        <a:spcAft>
          <a:spcPct val="0"/>
        </a:spcAft>
        <a:defRPr sz="3600">
          <a:solidFill>
            <a:schemeClr val="tx2"/>
          </a:solidFill>
          <a:latin typeface="Comic Sans MS" panose="030F0702030302020204" pitchFamily="66" charset="0"/>
        </a:defRPr>
      </a:lvl3pPr>
      <a:lvl4pPr algn="ctr" rtl="0" eaLnBrk="0" fontAlgn="base" hangingPunct="0">
        <a:spcBef>
          <a:spcPct val="0"/>
        </a:spcBef>
        <a:spcAft>
          <a:spcPct val="0"/>
        </a:spcAft>
        <a:defRPr sz="3600">
          <a:solidFill>
            <a:schemeClr val="tx2"/>
          </a:solidFill>
          <a:latin typeface="Comic Sans MS" panose="030F0702030302020204" pitchFamily="66" charset="0"/>
        </a:defRPr>
      </a:lvl4pPr>
      <a:lvl5pPr algn="ctr" rtl="0" eaLnBrk="0" fontAlgn="base" hangingPunct="0">
        <a:spcBef>
          <a:spcPct val="0"/>
        </a:spcBef>
        <a:spcAft>
          <a:spcPct val="0"/>
        </a:spcAft>
        <a:defRPr sz="3600">
          <a:solidFill>
            <a:schemeClr val="tx2"/>
          </a:solidFill>
          <a:latin typeface="Comic Sans MS" panose="030F0702030302020204" pitchFamily="66" charset="0"/>
        </a:defRPr>
      </a:lvl5pPr>
      <a:lvl6pPr marL="457200" algn="ctr" rtl="0" eaLnBrk="0" fontAlgn="base" hangingPunct="0">
        <a:spcBef>
          <a:spcPct val="0"/>
        </a:spcBef>
        <a:spcAft>
          <a:spcPct val="0"/>
        </a:spcAft>
        <a:defRPr sz="3600">
          <a:solidFill>
            <a:schemeClr val="tx2"/>
          </a:solidFill>
          <a:latin typeface="Comic Sans MS" panose="030F0702030302020204" pitchFamily="66" charset="0"/>
        </a:defRPr>
      </a:lvl6pPr>
      <a:lvl7pPr marL="914400" algn="ctr" rtl="0" eaLnBrk="0" fontAlgn="base" hangingPunct="0">
        <a:spcBef>
          <a:spcPct val="0"/>
        </a:spcBef>
        <a:spcAft>
          <a:spcPct val="0"/>
        </a:spcAft>
        <a:defRPr sz="3600">
          <a:solidFill>
            <a:schemeClr val="tx2"/>
          </a:solidFill>
          <a:latin typeface="Comic Sans MS" panose="030F0702030302020204" pitchFamily="66" charset="0"/>
        </a:defRPr>
      </a:lvl7pPr>
      <a:lvl8pPr marL="1371600" algn="ctr" rtl="0" eaLnBrk="0" fontAlgn="base" hangingPunct="0">
        <a:spcBef>
          <a:spcPct val="0"/>
        </a:spcBef>
        <a:spcAft>
          <a:spcPct val="0"/>
        </a:spcAft>
        <a:defRPr sz="3600">
          <a:solidFill>
            <a:schemeClr val="tx2"/>
          </a:solidFill>
          <a:latin typeface="Comic Sans MS" panose="030F0702030302020204" pitchFamily="66" charset="0"/>
        </a:defRPr>
      </a:lvl8pPr>
      <a:lvl9pPr marL="1828800" algn="ctr" rtl="0" eaLnBrk="0" fontAlgn="base" hangingPunct="0">
        <a:spcBef>
          <a:spcPct val="0"/>
        </a:spcBef>
        <a:spcAft>
          <a:spcPct val="0"/>
        </a:spcAft>
        <a:defRPr sz="3600">
          <a:solidFill>
            <a:schemeClr val="tx2"/>
          </a:solidFill>
          <a:latin typeface="Comic Sans MS" panose="030F0702030302020204" pitchFamily="66" charset="0"/>
        </a:defRPr>
      </a:lvl9pPr>
    </p:titleStyle>
    <p:bodyStyle>
      <a:lvl1pPr marL="342900" indent="-342900" algn="l" rtl="0" eaLnBrk="0" fontAlgn="base" hangingPunct="0">
        <a:spcBef>
          <a:spcPct val="20000"/>
        </a:spcBef>
        <a:spcAft>
          <a:spcPct val="0"/>
        </a:spcAft>
        <a:defRPr sz="3200" kern="1200">
          <a:solidFill>
            <a:schemeClr val="accent2"/>
          </a:solidFill>
          <a:latin typeface="+mn-lt"/>
          <a:ea typeface="+mn-ea"/>
          <a:cs typeface="+mn-cs"/>
        </a:defRPr>
      </a:lvl1pPr>
      <a:lvl2pPr marL="742950" indent="-285750" algn="l" rtl="0" eaLnBrk="0" fontAlgn="base" hangingPunct="0">
        <a:spcBef>
          <a:spcPct val="20000"/>
        </a:spcBef>
        <a:spcAft>
          <a:spcPct val="0"/>
        </a:spcAft>
        <a:defRPr sz="2800" kern="1200">
          <a:solidFill>
            <a:schemeClr val="accent2"/>
          </a:solidFill>
          <a:latin typeface="+mn-lt"/>
          <a:ea typeface="+mn-ea"/>
          <a:cs typeface="+mn-cs"/>
        </a:defRPr>
      </a:lvl2pPr>
      <a:lvl3pPr marL="1143000" indent="-228600" algn="l" rtl="0" eaLnBrk="0" fontAlgn="base" hangingPunct="0">
        <a:spcBef>
          <a:spcPct val="20000"/>
        </a:spcBef>
        <a:spcAft>
          <a:spcPct val="0"/>
        </a:spcAft>
        <a:defRPr sz="2400" kern="1200">
          <a:solidFill>
            <a:schemeClr val="accent2"/>
          </a:solidFill>
          <a:latin typeface="+mn-lt"/>
          <a:ea typeface="+mn-ea"/>
          <a:cs typeface="+mn-cs"/>
        </a:defRPr>
      </a:lvl3pPr>
      <a:lvl4pPr marL="1600200" indent="-228600" algn="l" rtl="0" eaLnBrk="0" fontAlgn="base" hangingPunct="0">
        <a:spcBef>
          <a:spcPct val="20000"/>
        </a:spcBef>
        <a:spcAft>
          <a:spcPct val="0"/>
        </a:spcAft>
        <a:defRPr sz="2000" kern="1200">
          <a:solidFill>
            <a:schemeClr val="accent2"/>
          </a:solidFill>
          <a:latin typeface="+mn-lt"/>
          <a:ea typeface="+mn-ea"/>
          <a:cs typeface="+mn-cs"/>
        </a:defRPr>
      </a:lvl4pPr>
      <a:lvl5pPr marL="2057400" indent="-228600" algn="l" rtl="0" eaLnBrk="0" fontAlgn="base" hangingPunct="0">
        <a:spcBef>
          <a:spcPct val="20000"/>
        </a:spcBef>
        <a:spcAft>
          <a:spcPct val="0"/>
        </a:spcAft>
        <a:defRPr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solidFill>
                  <a:schemeClr val="tx1"/>
                </a:solidFill>
              </a:rPr>
              <a:t>CS </a:t>
            </a:r>
            <a:r>
              <a:rPr lang="en-US" altLang="en-US" dirty="0" smtClean="0">
                <a:solidFill>
                  <a:schemeClr val="tx1"/>
                </a:solidFill>
              </a:rPr>
              <a:t>3186</a:t>
            </a:r>
            <a:endParaRPr lang="en-US" dirty="0"/>
          </a:p>
        </p:txBody>
      </p:sp>
      <p:sp>
        <p:nvSpPr>
          <p:cNvPr id="5" name="Subtitle 4"/>
          <p:cNvSpPr>
            <a:spLocks noGrp="1"/>
          </p:cNvSpPr>
          <p:nvPr>
            <p:ph type="subTitle" idx="1"/>
          </p:nvPr>
        </p:nvSpPr>
        <p:spPr/>
        <p:txBody>
          <a:bodyPr/>
          <a:lstStyle/>
          <a:p>
            <a:r>
              <a:rPr lang="en-US" altLang="en-US" sz="3200" b="1" dirty="0">
                <a:solidFill>
                  <a:schemeClr val="tx1"/>
                </a:solidFill>
              </a:rPr>
              <a:t>Finite Automata</a:t>
            </a:r>
          </a:p>
          <a:p>
            <a:r>
              <a:rPr lang="en-US" altLang="en-US" sz="3200" b="1" dirty="0">
                <a:solidFill>
                  <a:schemeClr val="tx1"/>
                </a:solidFill>
              </a:rPr>
              <a:t>Section </a:t>
            </a:r>
            <a:r>
              <a:rPr lang="en-US" altLang="en-US" sz="3200" b="1" dirty="0" smtClean="0">
                <a:solidFill>
                  <a:schemeClr val="tx1"/>
                </a:solidFill>
              </a:rPr>
              <a:t>2.1</a:t>
            </a:r>
            <a:endParaRPr lang="en-US" altLang="en-US" sz="3200" b="1" dirty="0">
              <a:solidFill>
                <a:schemeClr val="tx1"/>
              </a:solidFill>
            </a:endParaRPr>
          </a:p>
        </p:txBody>
      </p:sp>
      <p:sp>
        <p:nvSpPr>
          <p:cNvPr id="4099"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ED27DF10-DEE3-4B31-A9DA-B09DFB33DA49}" type="slidenum">
              <a:rPr lang="en-US" altLang="en-US" sz="1400" smtClean="0">
                <a:solidFill>
                  <a:schemeClr val="tx1"/>
                </a:solidFill>
                <a:latin typeface="Times New Roman" panose="02020603050405020304" pitchFamily="18" charset="0"/>
              </a:rPr>
              <a:pPr>
                <a:spcBef>
                  <a:spcPct val="0"/>
                </a:spcBef>
              </a:pPr>
              <a:t>1</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smtClean="0"/>
              <a:t>Transition Graph</a:t>
            </a:r>
          </a:p>
        </p:txBody>
      </p:sp>
      <p:sp>
        <p:nvSpPr>
          <p:cNvPr id="14339" name="Rectangle 3"/>
          <p:cNvSpPr>
            <a:spLocks noGrp="1" noChangeArrowheads="1"/>
          </p:cNvSpPr>
          <p:nvPr>
            <p:ph idx="1"/>
          </p:nvPr>
        </p:nvSpPr>
        <p:spPr>
          <a:xfrm>
            <a:off x="283029" y="881743"/>
            <a:ext cx="8839200" cy="5486400"/>
          </a:xfrm>
        </p:spPr>
        <p:txBody>
          <a:bodyPr/>
          <a:lstStyle/>
          <a:p>
            <a:r>
              <a:rPr lang="en-US" altLang="en-US" dirty="0" smtClean="0"/>
              <a:t> </a:t>
            </a:r>
            <a:r>
              <a:rPr lang="en-US" altLang="en-US" dirty="0" smtClean="0"/>
              <a:t>Example of Finite Accepter</a:t>
            </a:r>
          </a:p>
          <a:p>
            <a:endParaRPr lang="en-US" altLang="en-US" dirty="0" smtClean="0"/>
          </a:p>
        </p:txBody>
      </p:sp>
      <p:sp>
        <p:nvSpPr>
          <p:cNvPr id="14380"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FCCE1A5A-5208-494C-BB8E-1F413EC8DA36}" type="slidenum">
              <a:rPr lang="en-US" altLang="en-US" sz="1400" smtClean="0">
                <a:solidFill>
                  <a:schemeClr val="tx1"/>
                </a:solidFill>
                <a:latin typeface="Times New Roman" panose="02020603050405020304" pitchFamily="18" charset="0"/>
              </a:rPr>
              <a:pPr>
                <a:spcBef>
                  <a:spcPct val="0"/>
                </a:spcBef>
              </a:pPr>
              <a:t>10</a:t>
            </a:fld>
            <a:endParaRPr lang="en-US" altLang="en-US" sz="1400" smtClean="0">
              <a:solidFill>
                <a:schemeClr val="tx1"/>
              </a:solidFill>
              <a:latin typeface="Times New Roman" panose="02020603050405020304" pitchFamily="18" charset="0"/>
            </a:endParaRPr>
          </a:p>
        </p:txBody>
      </p:sp>
      <p:pic>
        <p:nvPicPr>
          <p:cNvPr id="2" name="Picture 1" title="Example of a FSA"/>
          <p:cNvPicPr>
            <a:picLocks noChangeAspect="1"/>
          </p:cNvPicPr>
          <p:nvPr/>
        </p:nvPicPr>
        <p:blipFill>
          <a:blip r:embed="rId2"/>
          <a:stretch>
            <a:fillRect/>
          </a:stretch>
        </p:blipFill>
        <p:spPr>
          <a:xfrm>
            <a:off x="1130647" y="1600200"/>
            <a:ext cx="6908453" cy="4362450"/>
          </a:xfrm>
          <a:prstGeom prst="rect">
            <a:avLst/>
          </a:prstGeom>
        </p:spPr>
      </p:pic>
    </p:spTree>
    <p:extLst>
      <p:ext uri="{BB962C8B-B14F-4D97-AF65-F5344CB8AC3E}">
        <p14:creationId xmlns:p14="http://schemas.microsoft.com/office/powerpoint/2010/main" val="3371336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t>Finite Acceptor</a:t>
            </a:r>
          </a:p>
        </p:txBody>
      </p:sp>
      <p:sp>
        <p:nvSpPr>
          <p:cNvPr id="15363" name="Rectangle 3"/>
          <p:cNvSpPr>
            <a:spLocks noGrp="1" noChangeArrowheads="1"/>
          </p:cNvSpPr>
          <p:nvPr>
            <p:ph idx="1"/>
          </p:nvPr>
        </p:nvSpPr>
        <p:spPr/>
        <p:txBody>
          <a:bodyPr/>
          <a:lstStyle/>
          <a:p>
            <a:endParaRPr lang="en-US" altLang="en-US" sz="2800" dirty="0" smtClean="0"/>
          </a:p>
          <a:p>
            <a:r>
              <a:rPr lang="en-US" altLang="en-US" sz="2800" dirty="0" smtClean="0"/>
              <a:t>Deterministic Finite Accepter (DFA) Operation</a:t>
            </a:r>
          </a:p>
          <a:p>
            <a:endParaRPr lang="en-US" altLang="en-US" sz="2800" dirty="0" smtClean="0"/>
          </a:p>
          <a:p>
            <a:r>
              <a:rPr lang="en-US" altLang="en-US" sz="2800" dirty="0" smtClean="0"/>
              <a:t>Start with the initial State</a:t>
            </a:r>
          </a:p>
          <a:p>
            <a:r>
              <a:rPr lang="en-US" altLang="en-US" sz="2800" dirty="0" smtClean="0"/>
              <a:t>While input exists, </a:t>
            </a:r>
          </a:p>
          <a:p>
            <a:r>
              <a:rPr lang="en-US" altLang="en-US" sz="2800" dirty="0" smtClean="0"/>
              <a:t>     </a:t>
            </a:r>
            <a:r>
              <a:rPr lang="en-US" altLang="en-US" sz="2800" dirty="0" err="1" smtClean="0"/>
              <a:t>CurrentState</a:t>
            </a:r>
            <a:r>
              <a:rPr lang="en-US" altLang="en-US" sz="2800" dirty="0" smtClean="0"/>
              <a:t> =  </a:t>
            </a:r>
            <a:r>
              <a:rPr lang="en-US" dirty="0" smtClean="0">
                <a:sym typeface="Symbol" panose="05050102010706020507" pitchFamily="18" charset="2"/>
              </a:rPr>
              <a:t></a:t>
            </a:r>
            <a:r>
              <a:rPr lang="en-US" altLang="en-US" sz="2800" dirty="0" smtClean="0"/>
              <a:t> </a:t>
            </a:r>
            <a:r>
              <a:rPr lang="en-US" altLang="en-US" sz="2800" dirty="0" smtClean="0"/>
              <a:t>(</a:t>
            </a:r>
            <a:r>
              <a:rPr lang="en-US" altLang="en-US" sz="2800" dirty="0" err="1" smtClean="0"/>
              <a:t>CurrentState</a:t>
            </a:r>
            <a:r>
              <a:rPr lang="en-US" altLang="en-US" sz="2800" dirty="0" smtClean="0"/>
              <a:t>, </a:t>
            </a:r>
            <a:r>
              <a:rPr lang="en-US" altLang="en-US" sz="2800" dirty="0" err="1" smtClean="0"/>
              <a:t>CurrentInput</a:t>
            </a:r>
            <a:r>
              <a:rPr lang="en-US" altLang="en-US" sz="2800" dirty="0" smtClean="0"/>
              <a:t>)</a:t>
            </a:r>
          </a:p>
          <a:p>
            <a:r>
              <a:rPr lang="en-US" altLang="en-US" sz="2800" dirty="0" smtClean="0"/>
              <a:t>If </a:t>
            </a:r>
            <a:r>
              <a:rPr lang="en-US" altLang="en-US" sz="2800" dirty="0" err="1" smtClean="0"/>
              <a:t>CurrentState</a:t>
            </a:r>
            <a:r>
              <a:rPr lang="en-US" altLang="en-US" sz="2800" dirty="0" smtClean="0"/>
              <a:t> </a:t>
            </a:r>
            <a:r>
              <a:rPr lang="en-US" dirty="0">
                <a:sym typeface="Symbol" panose="05050102010706020507" pitchFamily="18" charset="2"/>
              </a:rPr>
              <a:t></a:t>
            </a:r>
            <a:r>
              <a:rPr lang="en-US" altLang="en-US" sz="2800" dirty="0" smtClean="0"/>
              <a:t> </a:t>
            </a:r>
            <a:r>
              <a:rPr lang="en-US" altLang="en-US" sz="2800" dirty="0" smtClean="0"/>
              <a:t>F then </a:t>
            </a:r>
            <a:r>
              <a:rPr lang="en-US" altLang="en-US" sz="2800" dirty="0" smtClean="0">
                <a:solidFill>
                  <a:srgbClr val="FF0000"/>
                </a:solidFill>
              </a:rPr>
              <a:t>Accept</a:t>
            </a:r>
            <a:r>
              <a:rPr lang="en-US" altLang="en-US" sz="2800" dirty="0" smtClean="0"/>
              <a:t> else </a:t>
            </a:r>
            <a:r>
              <a:rPr lang="en-US" altLang="en-US" sz="2800" dirty="0" smtClean="0">
                <a:solidFill>
                  <a:srgbClr val="FF0000"/>
                </a:solidFill>
              </a:rPr>
              <a:t>Reject</a:t>
            </a:r>
          </a:p>
          <a:p>
            <a:endParaRPr lang="en-US" altLang="en-US" sz="2800" dirty="0" smtClean="0"/>
          </a:p>
        </p:txBody>
      </p:sp>
      <p:sp>
        <p:nvSpPr>
          <p:cNvPr id="15366"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FD6BB682-D356-457D-BB3A-06A5E9D59520}" type="slidenum">
              <a:rPr lang="en-US" altLang="en-US" sz="1400" smtClean="0">
                <a:solidFill>
                  <a:schemeClr val="tx1"/>
                </a:solidFill>
                <a:latin typeface="Times New Roman" panose="02020603050405020304" pitchFamily="18" charset="0"/>
              </a:rPr>
              <a:pPr>
                <a:spcBef>
                  <a:spcPct val="0"/>
                </a:spcBef>
              </a:pPr>
              <a:t>11</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solidFill>
                  <a:srgbClr val="FF0000"/>
                </a:solidFill>
              </a:rPr>
              <a:t>Transition </a:t>
            </a:r>
            <a:r>
              <a:rPr lang="en-US" altLang="en-US" dirty="0" smtClean="0">
                <a:solidFill>
                  <a:srgbClr val="FF0000"/>
                </a:solidFill>
              </a:rPr>
              <a:t>Function </a:t>
            </a:r>
            <a:r>
              <a:rPr lang="en-US" dirty="0" smtClean="0">
                <a:sym typeface="Symbol" panose="05050102010706020507" pitchFamily="18" charset="2"/>
              </a:rPr>
              <a:t></a:t>
            </a:r>
            <a:endParaRPr lang="en-US" altLang="en-US" sz="2400" dirty="0" smtClean="0"/>
          </a:p>
        </p:txBody>
      </p:sp>
      <p:sp>
        <p:nvSpPr>
          <p:cNvPr id="16452"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70AC2483-1AE4-40E6-92D5-86F08EB46B81}" type="slidenum">
              <a:rPr lang="en-US" altLang="en-US" sz="1400" smtClean="0">
                <a:solidFill>
                  <a:schemeClr val="tx1"/>
                </a:solidFill>
                <a:latin typeface="Times New Roman" panose="02020603050405020304" pitchFamily="18" charset="0"/>
              </a:rPr>
              <a:pPr>
                <a:spcBef>
                  <a:spcPct val="0"/>
                </a:spcBef>
              </a:pPr>
              <a:t>12</a:t>
            </a:fld>
            <a:endParaRPr lang="en-US" altLang="en-US" sz="1400" smtClean="0">
              <a:solidFill>
                <a:schemeClr val="tx1"/>
              </a:solidFill>
              <a:latin typeface="Times New Roman" panose="02020603050405020304" pitchFamily="18" charset="0"/>
            </a:endParaRPr>
          </a:p>
        </p:txBody>
      </p:sp>
      <p:sp>
        <p:nvSpPr>
          <p:cNvPr id="2" name="Content Placeholder 1"/>
          <p:cNvSpPr>
            <a:spLocks noGrp="1"/>
          </p:cNvSpPr>
          <p:nvPr>
            <p:ph idx="1"/>
          </p:nvPr>
        </p:nvSpPr>
        <p:spPr/>
        <p:txBody>
          <a:bodyPr/>
          <a:lstStyle/>
          <a:p>
            <a:pPr>
              <a:spcBef>
                <a:spcPts val="0"/>
              </a:spcBef>
            </a:pPr>
            <a:r>
              <a:rPr lang="en-US" altLang="en-US" dirty="0" smtClean="0"/>
              <a:t>can </a:t>
            </a:r>
            <a:r>
              <a:rPr lang="en-US" altLang="en-US" dirty="0"/>
              <a:t>be represented as a </a:t>
            </a:r>
            <a:endParaRPr lang="en-US" altLang="en-US" dirty="0" smtClean="0"/>
          </a:p>
          <a:p>
            <a:pPr>
              <a:spcBef>
                <a:spcPts val="0"/>
              </a:spcBef>
            </a:pPr>
            <a:r>
              <a:rPr lang="en-US" altLang="en-US" dirty="0" smtClean="0">
                <a:solidFill>
                  <a:srgbClr val="FF0000"/>
                </a:solidFill>
              </a:rPr>
              <a:t>Transition </a:t>
            </a:r>
            <a:r>
              <a:rPr lang="en-US" altLang="en-US" dirty="0">
                <a:solidFill>
                  <a:srgbClr val="FF0000"/>
                </a:solidFill>
              </a:rPr>
              <a:t>Table</a:t>
            </a:r>
            <a:r>
              <a:rPr lang="en-US" altLang="en-US" dirty="0"/>
              <a:t> or as </a:t>
            </a:r>
            <a:r>
              <a:rPr lang="en-US" altLang="en-US" dirty="0">
                <a:solidFill>
                  <a:srgbClr val="FF0000"/>
                </a:solidFill>
              </a:rPr>
              <a:t>Transition Graph</a:t>
            </a:r>
            <a:endParaRPr lang="en-US" dirty="0" smtClean="0"/>
          </a:p>
          <a:p>
            <a:endParaRPr lang="en-US" dirty="0"/>
          </a:p>
        </p:txBody>
      </p:sp>
      <p:pic>
        <p:nvPicPr>
          <p:cNvPr id="3" name="Picture 2" title="transition table and transition graph"/>
          <p:cNvPicPr>
            <a:picLocks noChangeAspect="1"/>
          </p:cNvPicPr>
          <p:nvPr/>
        </p:nvPicPr>
        <p:blipFill>
          <a:blip r:embed="rId2"/>
          <a:stretch>
            <a:fillRect/>
          </a:stretch>
        </p:blipFill>
        <p:spPr>
          <a:xfrm>
            <a:off x="1066800" y="1828800"/>
            <a:ext cx="6357938" cy="4290758"/>
          </a:xfrm>
          <a:prstGeom prst="rect">
            <a:avLst/>
          </a:prstGeom>
        </p:spPr>
      </p:pic>
    </p:spTree>
    <p:extLst>
      <p:ext uri="{BB962C8B-B14F-4D97-AF65-F5344CB8AC3E}">
        <p14:creationId xmlns:p14="http://schemas.microsoft.com/office/powerpoint/2010/main" val="22665799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a:r>
              <a:rPr lang="en-US" altLang="en-US" sz="3200" dirty="0" smtClean="0">
                <a:solidFill>
                  <a:srgbClr val="FF0000"/>
                </a:solidFill>
              </a:rPr>
              <a:t>Example 1: DFA operation on an input string</a:t>
            </a:r>
          </a:p>
        </p:txBody>
      </p:sp>
      <p:sp>
        <p:nvSpPr>
          <p:cNvPr id="17411" name="Rectangle 3"/>
          <p:cNvSpPr>
            <a:spLocks noGrp="1" noChangeArrowheads="1"/>
          </p:cNvSpPr>
          <p:nvPr>
            <p:ph idx="1"/>
          </p:nvPr>
        </p:nvSpPr>
        <p:spPr/>
        <p:txBody>
          <a:bodyPr/>
          <a:lstStyle/>
          <a:p>
            <a:r>
              <a:rPr lang="en-US" altLang="en-US" dirty="0" smtClean="0"/>
              <a:t> </a:t>
            </a:r>
          </a:p>
        </p:txBody>
      </p:sp>
      <p:sp>
        <p:nvSpPr>
          <p:cNvPr id="17457"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47E1501E-597F-4B60-8A9F-75D48C93B3A4}" type="slidenum">
              <a:rPr lang="en-US" altLang="en-US" sz="1400" smtClean="0">
                <a:solidFill>
                  <a:schemeClr val="tx1"/>
                </a:solidFill>
                <a:latin typeface="Times New Roman" panose="02020603050405020304" pitchFamily="18" charset="0"/>
              </a:rPr>
              <a:pPr>
                <a:spcBef>
                  <a:spcPct val="0"/>
                </a:spcBef>
              </a:pPr>
              <a:t>13</a:t>
            </a:fld>
            <a:endParaRPr lang="en-US" altLang="en-US" sz="1400" smtClean="0">
              <a:solidFill>
                <a:schemeClr val="tx1"/>
              </a:solidFill>
              <a:latin typeface="Times New Roman" panose="02020603050405020304" pitchFamily="18" charset="0"/>
            </a:endParaRPr>
          </a:p>
        </p:txBody>
      </p:sp>
      <p:pic>
        <p:nvPicPr>
          <p:cNvPr id="2" name="Picture 1" title="DFA operation on an input string"/>
          <p:cNvPicPr>
            <a:picLocks noChangeAspect="1"/>
          </p:cNvPicPr>
          <p:nvPr/>
        </p:nvPicPr>
        <p:blipFill>
          <a:blip r:embed="rId2"/>
          <a:stretch>
            <a:fillRect/>
          </a:stretch>
        </p:blipFill>
        <p:spPr>
          <a:xfrm>
            <a:off x="581025" y="990600"/>
            <a:ext cx="7981950" cy="48387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t>Reading the Input</a:t>
            </a:r>
          </a:p>
        </p:txBody>
      </p:sp>
      <p:sp>
        <p:nvSpPr>
          <p:cNvPr id="18435" name="Rectangle 3"/>
          <p:cNvSpPr>
            <a:spLocks noGrp="1" noChangeArrowheads="1"/>
          </p:cNvSpPr>
          <p:nvPr>
            <p:ph idx="1"/>
          </p:nvPr>
        </p:nvSpPr>
        <p:spPr/>
        <p:txBody>
          <a:bodyPr/>
          <a:lstStyle/>
          <a:p>
            <a:r>
              <a:rPr lang="en-US" altLang="en-US" smtClean="0"/>
              <a:t> </a:t>
            </a:r>
          </a:p>
        </p:txBody>
      </p:sp>
      <p:sp>
        <p:nvSpPr>
          <p:cNvPr id="18480"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424E6602-B8E7-44A4-9540-DCB06543BCE0}" type="slidenum">
              <a:rPr lang="en-US" altLang="en-US" sz="1400" smtClean="0">
                <a:solidFill>
                  <a:schemeClr val="tx1"/>
                </a:solidFill>
                <a:latin typeface="Times New Roman" panose="02020603050405020304" pitchFamily="18" charset="0"/>
              </a:rPr>
              <a:pPr>
                <a:spcBef>
                  <a:spcPct val="0"/>
                </a:spcBef>
              </a:pPr>
              <a:t>14</a:t>
            </a:fld>
            <a:endParaRPr lang="en-US" altLang="en-US" sz="1400" smtClean="0">
              <a:solidFill>
                <a:schemeClr val="tx1"/>
              </a:solidFill>
              <a:latin typeface="Times New Roman" panose="02020603050405020304" pitchFamily="18" charset="0"/>
            </a:endParaRPr>
          </a:p>
        </p:txBody>
      </p:sp>
      <p:pic>
        <p:nvPicPr>
          <p:cNvPr id="2" name="Picture 1" title="DFA operation on input string"/>
          <p:cNvPicPr>
            <a:picLocks noChangeAspect="1"/>
          </p:cNvPicPr>
          <p:nvPr/>
        </p:nvPicPr>
        <p:blipFill>
          <a:blip r:embed="rId3"/>
          <a:stretch>
            <a:fillRect/>
          </a:stretch>
        </p:blipFill>
        <p:spPr>
          <a:xfrm>
            <a:off x="685800" y="1066800"/>
            <a:ext cx="7705725" cy="46672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3"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9373CB2C-A6C6-404B-B13E-B060E8AEF5F8}" type="slidenum">
              <a:rPr lang="en-US" altLang="en-US" sz="1400" smtClean="0">
                <a:solidFill>
                  <a:schemeClr val="tx1"/>
                </a:solidFill>
                <a:latin typeface="Times New Roman" panose="02020603050405020304" pitchFamily="18" charset="0"/>
              </a:rPr>
              <a:pPr>
                <a:spcBef>
                  <a:spcPct val="0"/>
                </a:spcBef>
              </a:pPr>
              <a:t>15</a:t>
            </a:fld>
            <a:endParaRPr lang="en-US" altLang="en-US" sz="1400" smtClean="0">
              <a:solidFill>
                <a:schemeClr val="tx1"/>
              </a:solidFill>
              <a:latin typeface="Times New Roman" panose="02020603050405020304" pitchFamily="18" charset="0"/>
            </a:endParaRPr>
          </a:p>
        </p:txBody>
      </p:sp>
      <p:sp>
        <p:nvSpPr>
          <p:cNvPr id="19458" name="Rectangle 3"/>
          <p:cNvSpPr>
            <a:spLocks noGrp="1" noChangeArrowheads="1"/>
          </p:cNvSpPr>
          <p:nvPr>
            <p:ph idx="4294967295"/>
          </p:nvPr>
        </p:nvSpPr>
        <p:spPr>
          <a:xfrm>
            <a:off x="0" y="838200"/>
            <a:ext cx="8839200" cy="5486400"/>
          </a:xfrm>
        </p:spPr>
        <p:txBody>
          <a:bodyPr/>
          <a:lstStyle/>
          <a:p>
            <a:r>
              <a:rPr lang="en-US" altLang="en-US" smtClean="0"/>
              <a:t> </a:t>
            </a:r>
          </a:p>
        </p:txBody>
      </p:sp>
      <p:pic>
        <p:nvPicPr>
          <p:cNvPr id="3" name="Picture 2" title="DFA operation on input string"/>
          <p:cNvPicPr>
            <a:picLocks noChangeAspect="1"/>
          </p:cNvPicPr>
          <p:nvPr/>
        </p:nvPicPr>
        <p:blipFill>
          <a:blip r:embed="rId2"/>
          <a:stretch>
            <a:fillRect/>
          </a:stretch>
        </p:blipFill>
        <p:spPr>
          <a:xfrm>
            <a:off x="719137" y="1095375"/>
            <a:ext cx="7705725" cy="46672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7"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54E1C8B0-6550-4D55-A4DD-1E7D311AB53A}" type="slidenum">
              <a:rPr lang="en-US" altLang="en-US" sz="1400" smtClean="0">
                <a:solidFill>
                  <a:schemeClr val="tx1"/>
                </a:solidFill>
                <a:latin typeface="Times New Roman" panose="02020603050405020304" pitchFamily="18" charset="0"/>
              </a:rPr>
              <a:pPr>
                <a:spcBef>
                  <a:spcPct val="0"/>
                </a:spcBef>
              </a:pPr>
              <a:t>16</a:t>
            </a:fld>
            <a:endParaRPr lang="en-US" altLang="en-US" sz="1400" smtClean="0">
              <a:solidFill>
                <a:schemeClr val="tx1"/>
              </a:solidFill>
              <a:latin typeface="Times New Roman" panose="02020603050405020304" pitchFamily="18" charset="0"/>
            </a:endParaRPr>
          </a:p>
        </p:txBody>
      </p:sp>
      <p:sp>
        <p:nvSpPr>
          <p:cNvPr id="20482" name="Rectangle 3"/>
          <p:cNvSpPr>
            <a:spLocks noGrp="1" noChangeArrowheads="1"/>
          </p:cNvSpPr>
          <p:nvPr>
            <p:ph idx="4294967295"/>
          </p:nvPr>
        </p:nvSpPr>
        <p:spPr>
          <a:xfrm>
            <a:off x="0" y="838200"/>
            <a:ext cx="8839200" cy="5486400"/>
          </a:xfrm>
        </p:spPr>
        <p:txBody>
          <a:bodyPr/>
          <a:lstStyle/>
          <a:p>
            <a:r>
              <a:rPr lang="en-US" altLang="en-US" smtClean="0"/>
              <a:t> </a:t>
            </a:r>
          </a:p>
        </p:txBody>
      </p:sp>
      <p:pic>
        <p:nvPicPr>
          <p:cNvPr id="3" name="Picture 2" title="DFA operation on input string"/>
          <p:cNvPicPr>
            <a:picLocks noChangeAspect="1"/>
          </p:cNvPicPr>
          <p:nvPr/>
        </p:nvPicPr>
        <p:blipFill>
          <a:blip r:embed="rId2"/>
          <a:stretch>
            <a:fillRect/>
          </a:stretch>
        </p:blipFill>
        <p:spPr>
          <a:xfrm>
            <a:off x="719137" y="1095375"/>
            <a:ext cx="7705725" cy="466725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51"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A2ED22E0-4667-4A98-B19D-675757CE01E1}" type="slidenum">
              <a:rPr lang="en-US" altLang="en-US" sz="1400" smtClean="0">
                <a:solidFill>
                  <a:schemeClr val="tx1"/>
                </a:solidFill>
                <a:latin typeface="Times New Roman" panose="02020603050405020304" pitchFamily="18" charset="0"/>
              </a:rPr>
              <a:pPr>
                <a:spcBef>
                  <a:spcPct val="0"/>
                </a:spcBef>
              </a:pPr>
              <a:t>17</a:t>
            </a:fld>
            <a:endParaRPr lang="en-US" altLang="en-US" sz="1400" smtClean="0">
              <a:solidFill>
                <a:schemeClr val="tx1"/>
              </a:solidFill>
              <a:latin typeface="Times New Roman" panose="02020603050405020304" pitchFamily="18" charset="0"/>
            </a:endParaRPr>
          </a:p>
        </p:txBody>
      </p:sp>
      <p:sp>
        <p:nvSpPr>
          <p:cNvPr id="21506" name="Rectangle 3"/>
          <p:cNvSpPr>
            <a:spLocks noGrp="1" noChangeArrowheads="1"/>
          </p:cNvSpPr>
          <p:nvPr>
            <p:ph idx="4294967295"/>
          </p:nvPr>
        </p:nvSpPr>
        <p:spPr>
          <a:xfrm>
            <a:off x="0" y="838200"/>
            <a:ext cx="8839200" cy="5486400"/>
          </a:xfrm>
        </p:spPr>
        <p:txBody>
          <a:bodyPr/>
          <a:lstStyle/>
          <a:p>
            <a:r>
              <a:rPr lang="en-US" altLang="en-US" smtClean="0"/>
              <a:t>  </a:t>
            </a:r>
          </a:p>
        </p:txBody>
      </p:sp>
      <p:pic>
        <p:nvPicPr>
          <p:cNvPr id="3" name="Picture 2" title="DFA operation on input string"/>
          <p:cNvPicPr>
            <a:picLocks noChangeAspect="1"/>
          </p:cNvPicPr>
          <p:nvPr/>
        </p:nvPicPr>
        <p:blipFill>
          <a:blip r:embed="rId2"/>
          <a:stretch>
            <a:fillRect/>
          </a:stretch>
        </p:blipFill>
        <p:spPr>
          <a:xfrm>
            <a:off x="719137" y="1057275"/>
            <a:ext cx="7705725" cy="47434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76"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7F1061CF-7987-4039-AD43-8D94EAFF4B9E}" type="slidenum">
              <a:rPr lang="en-US" altLang="en-US" sz="1400" smtClean="0">
                <a:solidFill>
                  <a:schemeClr val="tx1"/>
                </a:solidFill>
                <a:latin typeface="Times New Roman" panose="02020603050405020304" pitchFamily="18" charset="0"/>
              </a:rPr>
              <a:pPr>
                <a:spcBef>
                  <a:spcPct val="0"/>
                </a:spcBef>
              </a:pPr>
              <a:t>18</a:t>
            </a:fld>
            <a:endParaRPr lang="en-US" altLang="en-US" sz="1400" smtClean="0">
              <a:solidFill>
                <a:schemeClr val="tx1"/>
              </a:solidFill>
              <a:latin typeface="Times New Roman" panose="02020603050405020304" pitchFamily="18" charset="0"/>
            </a:endParaRPr>
          </a:p>
        </p:txBody>
      </p:sp>
      <p:pic>
        <p:nvPicPr>
          <p:cNvPr id="4" name="Content Placeholder 3" title="DFA operation on input string"/>
          <p:cNvPicPr>
            <a:picLocks noGrp="1" noChangeAspect="1"/>
          </p:cNvPicPr>
          <p:nvPr>
            <p:ph idx="4294967295"/>
          </p:nvPr>
        </p:nvPicPr>
        <p:blipFill>
          <a:blip r:embed="rId2"/>
          <a:stretch>
            <a:fillRect/>
          </a:stretch>
        </p:blipFill>
        <p:spPr>
          <a:xfrm>
            <a:off x="1485084" y="762000"/>
            <a:ext cx="6562725" cy="54864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solidFill>
                  <a:srgbClr val="FF0000"/>
                </a:solidFill>
              </a:rPr>
              <a:t>Example 2: DFA rejection on a string</a:t>
            </a:r>
            <a:endParaRPr lang="en-US" dirty="0"/>
          </a:p>
        </p:txBody>
      </p:sp>
      <p:sp>
        <p:nvSpPr>
          <p:cNvPr id="23554" name="Rectangle 3"/>
          <p:cNvSpPr>
            <a:spLocks noGrp="1" noChangeArrowheads="1"/>
          </p:cNvSpPr>
          <p:nvPr>
            <p:ph idx="1"/>
          </p:nvPr>
        </p:nvSpPr>
        <p:spPr/>
        <p:txBody>
          <a:bodyPr/>
          <a:lstStyle/>
          <a:p>
            <a:r>
              <a:rPr lang="en-US" altLang="en-US" dirty="0" smtClean="0"/>
              <a:t> </a:t>
            </a:r>
          </a:p>
        </p:txBody>
      </p:sp>
      <p:sp>
        <p:nvSpPr>
          <p:cNvPr id="23598"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61A1C928-1A5C-450D-90D7-49A6C59EFE89}" type="slidenum">
              <a:rPr lang="en-US" altLang="en-US" sz="1400" smtClean="0">
                <a:solidFill>
                  <a:schemeClr val="tx1"/>
                </a:solidFill>
                <a:latin typeface="Times New Roman" panose="02020603050405020304" pitchFamily="18" charset="0"/>
              </a:rPr>
              <a:pPr>
                <a:spcBef>
                  <a:spcPct val="0"/>
                </a:spcBef>
              </a:pPr>
              <a:t>19</a:t>
            </a:fld>
            <a:endParaRPr lang="en-US" altLang="en-US" sz="1400" smtClean="0">
              <a:solidFill>
                <a:schemeClr val="tx1"/>
              </a:solidFill>
              <a:latin typeface="Times New Roman" panose="02020603050405020304" pitchFamily="18" charset="0"/>
            </a:endParaRPr>
          </a:p>
        </p:txBody>
      </p:sp>
      <p:pic>
        <p:nvPicPr>
          <p:cNvPr id="3" name="Picture 2" title="DFA operation on input string"/>
          <p:cNvPicPr>
            <a:picLocks noChangeAspect="1"/>
          </p:cNvPicPr>
          <p:nvPr/>
        </p:nvPicPr>
        <p:blipFill>
          <a:blip r:embed="rId2"/>
          <a:stretch>
            <a:fillRect/>
          </a:stretch>
        </p:blipFill>
        <p:spPr>
          <a:xfrm>
            <a:off x="542925" y="1095375"/>
            <a:ext cx="8058150" cy="46672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t"/>
          <a:lstStyle/>
          <a:p>
            <a:r>
              <a:rPr lang="en-US" altLang="en-US" smtClean="0"/>
              <a:t>Automaton </a:t>
            </a:r>
            <a:br>
              <a:rPr lang="en-US" altLang="en-US" smtClean="0"/>
            </a:br>
            <a:r>
              <a:rPr lang="en-US" altLang="en-US" smtClean="0"/>
              <a:t>(Accepter)</a:t>
            </a:r>
          </a:p>
        </p:txBody>
      </p:sp>
      <p:sp>
        <p:nvSpPr>
          <p:cNvPr id="5137"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CD2E6836-E787-43BB-9463-1D133577108E}" type="slidenum">
              <a:rPr lang="en-US" altLang="en-US" sz="1400" smtClean="0">
                <a:solidFill>
                  <a:schemeClr val="tx1"/>
                </a:solidFill>
                <a:latin typeface="Times New Roman" panose="02020603050405020304" pitchFamily="18" charset="0"/>
              </a:rPr>
              <a:pPr>
                <a:spcBef>
                  <a:spcPct val="0"/>
                </a:spcBef>
              </a:pPr>
              <a:t>2</a:t>
            </a:fld>
            <a:endParaRPr lang="en-US" altLang="en-US" sz="1400" smtClean="0">
              <a:solidFill>
                <a:schemeClr val="tx1"/>
              </a:solidFill>
              <a:latin typeface="Times New Roman" panose="02020603050405020304" pitchFamily="18" charset="0"/>
            </a:endParaRPr>
          </a:p>
        </p:txBody>
      </p:sp>
      <p:sp>
        <p:nvSpPr>
          <p:cNvPr id="5123" name="Rectangle 3"/>
          <p:cNvSpPr>
            <a:spLocks noGrp="1" noChangeArrowheads="1"/>
          </p:cNvSpPr>
          <p:nvPr>
            <p:ph idx="4294967295"/>
          </p:nvPr>
        </p:nvSpPr>
        <p:spPr>
          <a:xfrm>
            <a:off x="0" y="801688"/>
            <a:ext cx="8839200" cy="5486400"/>
          </a:xfrm>
        </p:spPr>
        <p:txBody>
          <a:bodyPr/>
          <a:lstStyle/>
          <a:p>
            <a:r>
              <a:rPr lang="en-US" altLang="en-US" dirty="0" smtClean="0"/>
              <a:t> </a:t>
            </a:r>
          </a:p>
        </p:txBody>
      </p:sp>
      <p:pic>
        <p:nvPicPr>
          <p:cNvPr id="2" name="Picture 1" title="Automaton as Accepter"/>
          <p:cNvPicPr>
            <a:picLocks noChangeAspect="1"/>
          </p:cNvPicPr>
          <p:nvPr/>
        </p:nvPicPr>
        <p:blipFill>
          <a:blip r:embed="rId3"/>
          <a:stretch>
            <a:fillRect/>
          </a:stretch>
        </p:blipFill>
        <p:spPr>
          <a:xfrm>
            <a:off x="1285875" y="1362075"/>
            <a:ext cx="5572125" cy="527933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21"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50D46DA6-1DC9-4C2E-BBEB-F376F8159A29}" type="slidenum">
              <a:rPr lang="en-US" altLang="en-US" sz="1400" smtClean="0">
                <a:solidFill>
                  <a:schemeClr val="tx1"/>
                </a:solidFill>
                <a:latin typeface="Times New Roman" panose="02020603050405020304" pitchFamily="18" charset="0"/>
              </a:rPr>
              <a:pPr>
                <a:spcBef>
                  <a:spcPct val="0"/>
                </a:spcBef>
              </a:pPr>
              <a:t>20</a:t>
            </a:fld>
            <a:endParaRPr lang="en-US" altLang="en-US" sz="1400" smtClean="0">
              <a:solidFill>
                <a:schemeClr val="tx1"/>
              </a:solidFill>
              <a:latin typeface="Times New Roman" panose="02020603050405020304" pitchFamily="18" charset="0"/>
            </a:endParaRPr>
          </a:p>
        </p:txBody>
      </p:sp>
      <p:sp>
        <p:nvSpPr>
          <p:cNvPr id="24578" name="Rectangle 3"/>
          <p:cNvSpPr>
            <a:spLocks noGrp="1" noChangeArrowheads="1"/>
          </p:cNvSpPr>
          <p:nvPr>
            <p:ph idx="4294967295"/>
          </p:nvPr>
        </p:nvSpPr>
        <p:spPr>
          <a:xfrm>
            <a:off x="0" y="838200"/>
            <a:ext cx="8839200" cy="5486400"/>
          </a:xfrm>
        </p:spPr>
        <p:txBody>
          <a:bodyPr/>
          <a:lstStyle/>
          <a:p>
            <a:r>
              <a:rPr lang="en-US" altLang="en-US" smtClean="0"/>
              <a:t> </a:t>
            </a:r>
          </a:p>
        </p:txBody>
      </p:sp>
      <p:pic>
        <p:nvPicPr>
          <p:cNvPr id="3" name="Picture 2" title="DFA operation on input string"/>
          <p:cNvPicPr>
            <a:picLocks noChangeAspect="1"/>
          </p:cNvPicPr>
          <p:nvPr/>
        </p:nvPicPr>
        <p:blipFill>
          <a:blip r:embed="rId2"/>
          <a:stretch>
            <a:fillRect/>
          </a:stretch>
        </p:blipFill>
        <p:spPr>
          <a:xfrm>
            <a:off x="719137" y="1095375"/>
            <a:ext cx="7705725" cy="46672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45"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90321A17-F1DE-4980-ADFF-CE317272FBC1}" type="slidenum">
              <a:rPr lang="en-US" altLang="en-US" sz="1400" smtClean="0">
                <a:solidFill>
                  <a:schemeClr val="tx1"/>
                </a:solidFill>
                <a:latin typeface="Times New Roman" panose="02020603050405020304" pitchFamily="18" charset="0"/>
              </a:rPr>
              <a:pPr>
                <a:spcBef>
                  <a:spcPct val="0"/>
                </a:spcBef>
              </a:pPr>
              <a:t>21</a:t>
            </a:fld>
            <a:endParaRPr lang="en-US" altLang="en-US" sz="1400" smtClean="0">
              <a:solidFill>
                <a:schemeClr val="tx1"/>
              </a:solidFill>
              <a:latin typeface="Times New Roman" panose="02020603050405020304" pitchFamily="18" charset="0"/>
            </a:endParaRPr>
          </a:p>
        </p:txBody>
      </p:sp>
      <p:sp>
        <p:nvSpPr>
          <p:cNvPr id="25602" name="Rectangle 3"/>
          <p:cNvSpPr>
            <a:spLocks noGrp="1" noChangeArrowheads="1"/>
          </p:cNvSpPr>
          <p:nvPr>
            <p:ph idx="4294967295"/>
          </p:nvPr>
        </p:nvSpPr>
        <p:spPr>
          <a:xfrm>
            <a:off x="0" y="838200"/>
            <a:ext cx="8839200" cy="5486400"/>
          </a:xfrm>
        </p:spPr>
        <p:txBody>
          <a:bodyPr/>
          <a:lstStyle/>
          <a:p>
            <a:r>
              <a:rPr lang="en-US" altLang="en-US" smtClean="0"/>
              <a:t> </a:t>
            </a:r>
          </a:p>
        </p:txBody>
      </p:sp>
      <p:pic>
        <p:nvPicPr>
          <p:cNvPr id="3" name="Picture 2" title="DFA operation on input string"/>
          <p:cNvPicPr>
            <a:picLocks noChangeAspect="1"/>
          </p:cNvPicPr>
          <p:nvPr/>
        </p:nvPicPr>
        <p:blipFill>
          <a:blip r:embed="rId2"/>
          <a:stretch>
            <a:fillRect/>
          </a:stretch>
        </p:blipFill>
        <p:spPr>
          <a:xfrm>
            <a:off x="719137" y="1095375"/>
            <a:ext cx="7705725" cy="466725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69"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BD91C3AD-242B-4BAD-8EA8-008DE1A70477}" type="slidenum">
              <a:rPr lang="en-US" altLang="en-US" sz="1400" smtClean="0">
                <a:solidFill>
                  <a:schemeClr val="tx1"/>
                </a:solidFill>
                <a:latin typeface="Times New Roman" panose="02020603050405020304" pitchFamily="18" charset="0"/>
              </a:rPr>
              <a:pPr>
                <a:spcBef>
                  <a:spcPct val="0"/>
                </a:spcBef>
              </a:pPr>
              <a:t>22</a:t>
            </a:fld>
            <a:endParaRPr lang="en-US" altLang="en-US" sz="1400" smtClean="0">
              <a:solidFill>
                <a:schemeClr val="tx1"/>
              </a:solidFill>
              <a:latin typeface="Times New Roman" panose="02020603050405020304" pitchFamily="18" charset="0"/>
            </a:endParaRPr>
          </a:p>
        </p:txBody>
      </p:sp>
      <p:sp>
        <p:nvSpPr>
          <p:cNvPr id="26626" name="Rectangle 3"/>
          <p:cNvSpPr>
            <a:spLocks noGrp="1" noChangeArrowheads="1"/>
          </p:cNvSpPr>
          <p:nvPr>
            <p:ph type="body" idx="4294967295"/>
          </p:nvPr>
        </p:nvSpPr>
        <p:spPr>
          <a:xfrm>
            <a:off x="0" y="838200"/>
            <a:ext cx="8839200" cy="5486400"/>
          </a:xfrm>
        </p:spPr>
        <p:txBody>
          <a:bodyPr/>
          <a:lstStyle/>
          <a:p>
            <a:r>
              <a:rPr lang="en-US" altLang="en-US" smtClean="0"/>
              <a:t> </a:t>
            </a:r>
          </a:p>
        </p:txBody>
      </p:sp>
      <p:pic>
        <p:nvPicPr>
          <p:cNvPr id="2" name="Picture 1" title="DFA operation on input string"/>
          <p:cNvPicPr>
            <a:picLocks noChangeAspect="1"/>
          </p:cNvPicPr>
          <p:nvPr/>
        </p:nvPicPr>
        <p:blipFill>
          <a:blip r:embed="rId2"/>
          <a:stretch>
            <a:fillRect/>
          </a:stretch>
        </p:blipFill>
        <p:spPr>
          <a:xfrm>
            <a:off x="719137" y="1100137"/>
            <a:ext cx="7705725" cy="465772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94"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B0B90879-3F6E-4AF2-A4C0-3E2479B44B1C}" type="slidenum">
              <a:rPr lang="en-US" altLang="en-US" sz="1400" smtClean="0">
                <a:solidFill>
                  <a:schemeClr val="tx1"/>
                </a:solidFill>
                <a:latin typeface="Times New Roman" panose="02020603050405020304" pitchFamily="18" charset="0"/>
              </a:rPr>
              <a:pPr>
                <a:spcBef>
                  <a:spcPct val="0"/>
                </a:spcBef>
              </a:pPr>
              <a:t>23</a:t>
            </a:fld>
            <a:endParaRPr lang="en-US" altLang="en-US" sz="1400" smtClean="0">
              <a:solidFill>
                <a:schemeClr val="tx1"/>
              </a:solidFill>
              <a:latin typeface="Times New Roman" panose="02020603050405020304" pitchFamily="18" charset="0"/>
            </a:endParaRPr>
          </a:p>
        </p:txBody>
      </p:sp>
      <p:pic>
        <p:nvPicPr>
          <p:cNvPr id="4" name="Content Placeholder 3" title="DFA operation on input string"/>
          <p:cNvPicPr>
            <a:picLocks noGrp="1" noChangeAspect="1"/>
          </p:cNvPicPr>
          <p:nvPr>
            <p:ph idx="4294967295"/>
          </p:nvPr>
        </p:nvPicPr>
        <p:blipFill>
          <a:blip r:embed="rId2"/>
          <a:stretch>
            <a:fillRect/>
          </a:stretch>
        </p:blipFill>
        <p:spPr>
          <a:xfrm>
            <a:off x="762000" y="838200"/>
            <a:ext cx="7981950" cy="543877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smtClean="0">
                <a:solidFill>
                  <a:srgbClr val="FF0000"/>
                </a:solidFill>
              </a:rPr>
              <a:t>Example 3: DFA operation – another rejection</a:t>
            </a:r>
            <a:endParaRPr lang="en-US" dirty="0"/>
          </a:p>
        </p:txBody>
      </p:sp>
      <p:sp>
        <p:nvSpPr>
          <p:cNvPr id="28674" name="Rectangle 3"/>
          <p:cNvSpPr>
            <a:spLocks noGrp="1" noChangeArrowheads="1"/>
          </p:cNvSpPr>
          <p:nvPr>
            <p:ph idx="1"/>
          </p:nvPr>
        </p:nvSpPr>
        <p:spPr/>
        <p:txBody>
          <a:bodyPr/>
          <a:lstStyle/>
          <a:p>
            <a:r>
              <a:rPr lang="en-US" altLang="en-US" dirty="0" smtClean="0"/>
              <a:t> </a:t>
            </a:r>
          </a:p>
        </p:txBody>
      </p:sp>
      <p:sp>
        <p:nvSpPr>
          <p:cNvPr id="28713"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97A504CD-9F65-4E64-881A-286E4D681BFB}" type="slidenum">
              <a:rPr lang="en-US" altLang="en-US" sz="1400" smtClean="0">
                <a:solidFill>
                  <a:schemeClr val="tx1"/>
                </a:solidFill>
                <a:latin typeface="Times New Roman" panose="02020603050405020304" pitchFamily="18" charset="0"/>
              </a:rPr>
              <a:pPr>
                <a:spcBef>
                  <a:spcPct val="0"/>
                </a:spcBef>
              </a:pPr>
              <a:t>24</a:t>
            </a:fld>
            <a:endParaRPr lang="en-US" altLang="en-US" sz="1400" smtClean="0">
              <a:solidFill>
                <a:schemeClr val="tx1"/>
              </a:solidFill>
              <a:latin typeface="Times New Roman" panose="02020603050405020304" pitchFamily="18" charset="0"/>
            </a:endParaRPr>
          </a:p>
        </p:txBody>
      </p:sp>
      <p:pic>
        <p:nvPicPr>
          <p:cNvPr id="3" name="Picture 2" title="DFA operation on input string"/>
          <p:cNvPicPr>
            <a:picLocks noChangeAspect="1"/>
          </p:cNvPicPr>
          <p:nvPr/>
        </p:nvPicPr>
        <p:blipFill>
          <a:blip r:embed="rId2"/>
          <a:stretch>
            <a:fillRect/>
          </a:stretch>
        </p:blipFill>
        <p:spPr>
          <a:xfrm>
            <a:off x="542925" y="1095375"/>
            <a:ext cx="8058150" cy="466725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37"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B5F6E87E-0BEA-4678-9CBC-E529183FD727}" type="slidenum">
              <a:rPr lang="en-US" altLang="en-US" sz="1400" smtClean="0">
                <a:solidFill>
                  <a:schemeClr val="tx1"/>
                </a:solidFill>
                <a:latin typeface="Times New Roman" panose="02020603050405020304" pitchFamily="18" charset="0"/>
              </a:rPr>
              <a:pPr>
                <a:spcBef>
                  <a:spcPct val="0"/>
                </a:spcBef>
              </a:pPr>
              <a:t>25</a:t>
            </a:fld>
            <a:endParaRPr lang="en-US" altLang="en-US" sz="1400" smtClean="0">
              <a:solidFill>
                <a:schemeClr val="tx1"/>
              </a:solidFill>
              <a:latin typeface="Times New Roman" panose="02020603050405020304" pitchFamily="18" charset="0"/>
            </a:endParaRPr>
          </a:p>
        </p:txBody>
      </p:sp>
      <p:sp>
        <p:nvSpPr>
          <p:cNvPr id="29698" name="Rectangle 3"/>
          <p:cNvSpPr>
            <a:spLocks noGrp="1" noChangeArrowheads="1"/>
          </p:cNvSpPr>
          <p:nvPr>
            <p:ph idx="4294967295"/>
          </p:nvPr>
        </p:nvSpPr>
        <p:spPr>
          <a:xfrm>
            <a:off x="0" y="838200"/>
            <a:ext cx="8839200" cy="5486400"/>
          </a:xfrm>
        </p:spPr>
        <p:txBody>
          <a:bodyPr/>
          <a:lstStyle/>
          <a:p>
            <a:r>
              <a:rPr lang="en-US" altLang="en-US" smtClean="0"/>
              <a:t> </a:t>
            </a:r>
          </a:p>
        </p:txBody>
      </p:sp>
      <p:pic>
        <p:nvPicPr>
          <p:cNvPr id="3" name="Picture 2" title="DFA operation on input string"/>
          <p:cNvPicPr>
            <a:picLocks noChangeAspect="1"/>
          </p:cNvPicPr>
          <p:nvPr/>
        </p:nvPicPr>
        <p:blipFill>
          <a:blip r:embed="rId2"/>
          <a:stretch>
            <a:fillRect/>
          </a:stretch>
        </p:blipFill>
        <p:spPr>
          <a:xfrm>
            <a:off x="719137" y="873427"/>
            <a:ext cx="7053263" cy="5632148"/>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smtClean="0"/>
              <a:t>Extended Transition </a:t>
            </a:r>
            <a:r>
              <a:rPr lang="en-US" altLang="en-US" dirty="0" smtClean="0"/>
              <a:t>Function</a:t>
            </a:r>
            <a:endParaRPr lang="en-US" altLang="en-US" dirty="0" smtClean="0"/>
          </a:p>
        </p:txBody>
      </p:sp>
      <p:sp>
        <p:nvSpPr>
          <p:cNvPr id="30723" name="Rectangle 3" title="Extended Transition Function"/>
          <p:cNvSpPr>
            <a:spLocks noGrp="1" noChangeArrowheads="1"/>
          </p:cNvSpPr>
          <p:nvPr>
            <p:ph idx="1"/>
          </p:nvPr>
        </p:nvSpPr>
        <p:spPr/>
        <p:txBody>
          <a:bodyPr/>
          <a:lstStyle/>
          <a:p>
            <a:r>
              <a:rPr lang="en-US" altLang="en-US" dirty="0" smtClean="0"/>
              <a:t> </a:t>
            </a:r>
            <a:r>
              <a:rPr lang="en-US" altLang="en-US" dirty="0" smtClean="0"/>
              <a:t> </a:t>
            </a:r>
            <a:endParaRPr lang="en-US" altLang="en-US" dirty="0" smtClean="0"/>
          </a:p>
        </p:txBody>
      </p:sp>
      <p:sp>
        <p:nvSpPr>
          <p:cNvPr id="30757"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D6890DB6-7C2D-4DBC-8E07-FC8D27C2E921}" type="slidenum">
              <a:rPr lang="en-US" altLang="en-US" sz="1400" smtClean="0">
                <a:solidFill>
                  <a:schemeClr val="tx1"/>
                </a:solidFill>
                <a:latin typeface="Times New Roman" panose="02020603050405020304" pitchFamily="18" charset="0"/>
              </a:rPr>
              <a:pPr>
                <a:spcBef>
                  <a:spcPct val="0"/>
                </a:spcBef>
              </a:pPr>
              <a:t>26</a:t>
            </a:fld>
            <a:endParaRPr lang="en-US" altLang="en-US" sz="1400" smtClean="0">
              <a:solidFill>
                <a:schemeClr val="tx1"/>
              </a:solidFill>
              <a:latin typeface="Times New Roman" panose="02020603050405020304" pitchFamily="18" charset="0"/>
            </a:endParaRPr>
          </a:p>
        </p:txBody>
      </p:sp>
      <p:pic>
        <p:nvPicPr>
          <p:cNvPr id="2" name="Picture 1" title="Extended transition function"/>
          <p:cNvPicPr>
            <a:picLocks noChangeAspect="1"/>
          </p:cNvPicPr>
          <p:nvPr/>
        </p:nvPicPr>
        <p:blipFill>
          <a:blip r:embed="rId2"/>
          <a:stretch>
            <a:fillRect/>
          </a:stretch>
        </p:blipFill>
        <p:spPr>
          <a:xfrm>
            <a:off x="1262062" y="1143000"/>
            <a:ext cx="6619875" cy="45720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smtClean="0"/>
              <a:t>Extended Transition </a:t>
            </a:r>
            <a:r>
              <a:rPr lang="en-US" altLang="en-US" dirty="0" smtClean="0"/>
              <a:t>Function </a:t>
            </a:r>
            <a:r>
              <a:rPr lang="en-US" altLang="en-US" dirty="0" smtClean="0"/>
              <a:t> </a:t>
            </a:r>
            <a:r>
              <a:rPr lang="en-US" dirty="0" smtClean="0">
                <a:sym typeface="Symbol" panose="05050102010706020507" pitchFamily="18" charset="2"/>
              </a:rPr>
              <a:t>*</a:t>
            </a:r>
            <a:r>
              <a:rPr lang="en-US" altLang="en-US" dirty="0" smtClean="0"/>
              <a:t>  </a:t>
            </a:r>
            <a:endParaRPr lang="en-US" altLang="en-US" dirty="0" smtClean="0"/>
          </a:p>
        </p:txBody>
      </p:sp>
      <p:sp>
        <p:nvSpPr>
          <p:cNvPr id="31747" name="Rectangle 3"/>
          <p:cNvSpPr>
            <a:spLocks noGrp="1" noChangeArrowheads="1"/>
          </p:cNvSpPr>
          <p:nvPr>
            <p:ph idx="1"/>
          </p:nvPr>
        </p:nvSpPr>
        <p:spPr/>
        <p:txBody>
          <a:bodyPr/>
          <a:lstStyle/>
          <a:p>
            <a:pPr marL="53975" indent="-53975"/>
            <a:r>
              <a:rPr lang="en-US" altLang="en-US" sz="2800" dirty="0" smtClean="0"/>
              <a:t>The Extended Transition Function </a:t>
            </a:r>
            <a:r>
              <a:rPr lang="en-US" altLang="en-US" sz="2800" dirty="0" smtClean="0"/>
              <a:t> </a:t>
            </a:r>
            <a:r>
              <a:rPr lang="en-US" sz="2800" dirty="0" smtClean="0">
                <a:sym typeface="Symbol" panose="05050102010706020507" pitchFamily="18" charset="2"/>
              </a:rPr>
              <a:t>*</a:t>
            </a:r>
            <a:r>
              <a:rPr lang="en-US" altLang="en-US" sz="2800" dirty="0" smtClean="0"/>
              <a:t>  </a:t>
            </a:r>
            <a:r>
              <a:rPr lang="en-US" altLang="en-US" sz="2800" dirty="0" smtClean="0"/>
              <a:t>gives the state of the automaton after reading a </a:t>
            </a:r>
            <a:r>
              <a:rPr lang="en-US" altLang="en-US" sz="2800" dirty="0" smtClean="0"/>
              <a:t>string</a:t>
            </a:r>
          </a:p>
          <a:p>
            <a:pPr marL="53975" indent="-53975"/>
            <a:endParaRPr lang="en-US" altLang="en-US" sz="2800" dirty="0" smtClean="0"/>
          </a:p>
        </p:txBody>
      </p:sp>
      <p:sp>
        <p:nvSpPr>
          <p:cNvPr id="31782"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4C9AD63C-CF8C-4711-8015-87790CB481BD}" type="slidenum">
              <a:rPr lang="en-US" altLang="en-US" sz="1400" smtClean="0">
                <a:solidFill>
                  <a:schemeClr val="tx1"/>
                </a:solidFill>
                <a:latin typeface="Times New Roman" panose="02020603050405020304" pitchFamily="18" charset="0"/>
              </a:rPr>
              <a:pPr>
                <a:spcBef>
                  <a:spcPct val="0"/>
                </a:spcBef>
              </a:pPr>
              <a:t>27</a:t>
            </a:fld>
            <a:endParaRPr lang="en-US" altLang="en-US" sz="1400" smtClean="0">
              <a:solidFill>
                <a:schemeClr val="tx1"/>
              </a:solidFill>
              <a:latin typeface="Times New Roman" panose="02020603050405020304" pitchFamily="18" charset="0"/>
            </a:endParaRPr>
          </a:p>
        </p:txBody>
      </p:sp>
      <p:pic>
        <p:nvPicPr>
          <p:cNvPr id="44" name="Picture 43" title="Extended Transition Function"/>
          <p:cNvPicPr>
            <a:picLocks noChangeAspect="1"/>
          </p:cNvPicPr>
          <p:nvPr/>
        </p:nvPicPr>
        <p:blipFill>
          <a:blip r:embed="rId2"/>
          <a:stretch>
            <a:fillRect/>
          </a:stretch>
        </p:blipFill>
        <p:spPr>
          <a:xfrm>
            <a:off x="838200" y="1857103"/>
            <a:ext cx="6619875" cy="45720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Examples of extended transition functions</a:t>
            </a:r>
            <a:endParaRPr lang="en-US" sz="3200" dirty="0"/>
          </a:p>
        </p:txBody>
      </p:sp>
      <p:sp>
        <p:nvSpPr>
          <p:cNvPr id="6" name="Content Placeholder 5"/>
          <p:cNvSpPr>
            <a:spLocks noGrp="1"/>
          </p:cNvSpPr>
          <p:nvPr>
            <p:ph idx="1"/>
          </p:nvPr>
        </p:nvSpPr>
        <p:spPr/>
        <p:txBody>
          <a:bodyPr/>
          <a:lstStyle/>
          <a:p>
            <a:r>
              <a:rPr lang="en-US" dirty="0" smtClean="0"/>
              <a:t>  </a:t>
            </a:r>
            <a:endParaRPr lang="en-US" dirty="0"/>
          </a:p>
        </p:txBody>
      </p:sp>
      <p:sp>
        <p:nvSpPr>
          <p:cNvPr id="32805"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8B4EF54E-5199-4678-A95F-10F7E4C80F13}" type="slidenum">
              <a:rPr lang="en-US" altLang="en-US" sz="1400" smtClean="0">
                <a:solidFill>
                  <a:schemeClr val="tx1"/>
                </a:solidFill>
                <a:latin typeface="Times New Roman" panose="02020603050405020304" pitchFamily="18" charset="0"/>
              </a:rPr>
              <a:pPr>
                <a:spcBef>
                  <a:spcPct val="0"/>
                </a:spcBef>
              </a:pPr>
              <a:t>28</a:t>
            </a:fld>
            <a:endParaRPr lang="en-US" altLang="en-US" sz="1400" smtClean="0">
              <a:solidFill>
                <a:schemeClr val="tx1"/>
              </a:solidFill>
              <a:latin typeface="Times New Roman" panose="02020603050405020304" pitchFamily="18" charset="0"/>
            </a:endParaRPr>
          </a:p>
        </p:txBody>
      </p:sp>
      <p:pic>
        <p:nvPicPr>
          <p:cNvPr id="3" name="Picture 2" title="Example of extended transition function"/>
          <p:cNvPicPr>
            <a:picLocks noChangeAspect="1"/>
          </p:cNvPicPr>
          <p:nvPr/>
        </p:nvPicPr>
        <p:blipFill>
          <a:blip r:embed="rId2"/>
          <a:stretch>
            <a:fillRect/>
          </a:stretch>
        </p:blipFill>
        <p:spPr>
          <a:xfrm>
            <a:off x="1384248" y="1371600"/>
            <a:ext cx="6619875" cy="473392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29"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F603F5D1-509F-4F21-A1C6-47BF77E0931C}" type="slidenum">
              <a:rPr lang="en-US" altLang="en-US" sz="1400" smtClean="0">
                <a:solidFill>
                  <a:schemeClr val="tx1"/>
                </a:solidFill>
                <a:latin typeface="Times New Roman" panose="02020603050405020304" pitchFamily="18" charset="0"/>
              </a:rPr>
              <a:pPr>
                <a:spcBef>
                  <a:spcPct val="0"/>
                </a:spcBef>
              </a:pPr>
              <a:t>29</a:t>
            </a:fld>
            <a:endParaRPr lang="en-US" altLang="en-US" sz="1400" smtClean="0">
              <a:solidFill>
                <a:schemeClr val="tx1"/>
              </a:solidFill>
              <a:latin typeface="Times New Roman" panose="02020603050405020304" pitchFamily="18" charset="0"/>
            </a:endParaRPr>
          </a:p>
        </p:txBody>
      </p:sp>
      <p:pic>
        <p:nvPicPr>
          <p:cNvPr id="2" name="Picture 1" title="Example of extended transition function"/>
          <p:cNvPicPr>
            <a:picLocks noChangeAspect="1"/>
          </p:cNvPicPr>
          <p:nvPr/>
        </p:nvPicPr>
        <p:blipFill>
          <a:blip r:embed="rId2"/>
          <a:stretch>
            <a:fillRect/>
          </a:stretch>
        </p:blipFill>
        <p:spPr>
          <a:xfrm>
            <a:off x="1262062" y="1066800"/>
            <a:ext cx="6619875" cy="4724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smtClean="0">
                <a:solidFill>
                  <a:srgbClr val="FF0000"/>
                </a:solidFill>
              </a:rPr>
              <a:t>Automata </a:t>
            </a:r>
            <a:br>
              <a:rPr lang="en-US" altLang="en-US" dirty="0" smtClean="0">
                <a:solidFill>
                  <a:srgbClr val="FF0000"/>
                </a:solidFill>
              </a:rPr>
            </a:br>
            <a:r>
              <a:rPr lang="en-US" altLang="en-US" sz="2800" dirty="0" smtClean="0">
                <a:solidFill>
                  <a:srgbClr val="FF0000"/>
                </a:solidFill>
              </a:rPr>
              <a:t>(Basic classification)</a:t>
            </a:r>
          </a:p>
        </p:txBody>
      </p:sp>
      <p:sp>
        <p:nvSpPr>
          <p:cNvPr id="6147" name="Rectangle 3"/>
          <p:cNvSpPr>
            <a:spLocks noGrp="1" noChangeArrowheads="1"/>
          </p:cNvSpPr>
          <p:nvPr>
            <p:ph idx="1"/>
          </p:nvPr>
        </p:nvSpPr>
        <p:spPr/>
        <p:txBody>
          <a:bodyPr/>
          <a:lstStyle/>
          <a:p>
            <a:endParaRPr lang="en-US" altLang="en-US" dirty="0" smtClean="0"/>
          </a:p>
          <a:p>
            <a:r>
              <a:rPr lang="en-US" altLang="en-US" dirty="0" smtClean="0"/>
              <a:t>Automata </a:t>
            </a:r>
            <a:r>
              <a:rPr lang="en-US" altLang="en-US" dirty="0" smtClean="0"/>
              <a:t>as an </a:t>
            </a:r>
            <a:r>
              <a:rPr lang="en-US" altLang="en-US" dirty="0" smtClean="0">
                <a:solidFill>
                  <a:srgbClr val="FF0000"/>
                </a:solidFill>
              </a:rPr>
              <a:t>Acceptor</a:t>
            </a:r>
          </a:p>
          <a:p>
            <a:r>
              <a:rPr lang="en-US" altLang="en-US" dirty="0" smtClean="0"/>
              <a:t>Automata Control unit is a state machine defined by a </a:t>
            </a:r>
            <a:r>
              <a:rPr lang="en-US" altLang="en-US" dirty="0" smtClean="0">
                <a:solidFill>
                  <a:srgbClr val="FF0000"/>
                </a:solidFill>
              </a:rPr>
              <a:t>finite</a:t>
            </a:r>
            <a:r>
              <a:rPr lang="en-US" altLang="en-US" dirty="0" smtClean="0"/>
              <a:t> number of states </a:t>
            </a:r>
          </a:p>
          <a:p>
            <a:r>
              <a:rPr lang="en-US" altLang="en-US" dirty="0" smtClean="0"/>
              <a:t>Storage: </a:t>
            </a:r>
            <a:r>
              <a:rPr lang="en-US" altLang="en-US" dirty="0" smtClean="0">
                <a:solidFill>
                  <a:srgbClr val="FF0000"/>
                </a:solidFill>
              </a:rPr>
              <a:t>No temporary storage</a:t>
            </a:r>
          </a:p>
          <a:p>
            <a:endParaRPr lang="en-US" altLang="en-US" b="1" dirty="0" smtClean="0">
              <a:solidFill>
                <a:srgbClr val="FF0000"/>
              </a:solidFill>
            </a:endParaRPr>
          </a:p>
          <a:p>
            <a:r>
              <a:rPr lang="en-US" altLang="en-US" sz="3600" dirty="0" smtClean="0">
                <a:solidFill>
                  <a:srgbClr val="FF0000"/>
                </a:solidFill>
              </a:rPr>
              <a:t>Finite Acceptor </a:t>
            </a:r>
            <a:r>
              <a:rPr lang="en-US" altLang="en-US" sz="3600" dirty="0" smtClean="0"/>
              <a:t>is an acceptor with finite number of states and no external storage.</a:t>
            </a:r>
            <a:endParaRPr lang="en-US" altLang="en-US" sz="3600" dirty="0" smtClean="0">
              <a:solidFill>
                <a:srgbClr val="FF0000"/>
              </a:solidFill>
            </a:endParaRPr>
          </a:p>
        </p:txBody>
      </p:sp>
      <p:sp>
        <p:nvSpPr>
          <p:cNvPr id="6148"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31482C6A-6009-497B-9ABC-BBEE0D535EA5}" type="slidenum">
              <a:rPr lang="en-US" altLang="en-US" sz="1400" smtClean="0">
                <a:solidFill>
                  <a:schemeClr val="tx1"/>
                </a:solidFill>
                <a:latin typeface="Times New Roman" panose="02020603050405020304" pitchFamily="18" charset="0"/>
              </a:rPr>
              <a:pPr>
                <a:spcBef>
                  <a:spcPct val="0"/>
                </a:spcBef>
              </a:pPr>
              <a:t>3</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Observation - Walk</a:t>
            </a:r>
            <a:endParaRPr lang="en-US" dirty="0"/>
          </a:p>
        </p:txBody>
      </p:sp>
      <p:sp>
        <p:nvSpPr>
          <p:cNvPr id="5" name="Content Placeholder 4"/>
          <p:cNvSpPr>
            <a:spLocks noGrp="1"/>
          </p:cNvSpPr>
          <p:nvPr>
            <p:ph idx="1"/>
          </p:nvPr>
        </p:nvSpPr>
        <p:spPr/>
        <p:txBody>
          <a:bodyPr/>
          <a:lstStyle/>
          <a:p>
            <a:r>
              <a:rPr lang="en-US" altLang="en-US" dirty="0" smtClean="0">
                <a:solidFill>
                  <a:srgbClr val="009900"/>
                </a:solidFill>
              </a:rPr>
              <a:t>Observation:</a:t>
            </a:r>
            <a:r>
              <a:rPr lang="en-US" altLang="en-US" dirty="0" smtClean="0"/>
              <a:t>  There is a walk from q to q’    </a:t>
            </a:r>
          </a:p>
          <a:p>
            <a:r>
              <a:rPr lang="en-US" altLang="en-US" dirty="0" smtClean="0"/>
              <a:t>                       with label w</a:t>
            </a:r>
          </a:p>
          <a:p>
            <a:endParaRPr lang="en-US" dirty="0"/>
          </a:p>
        </p:txBody>
      </p:sp>
      <p:sp>
        <p:nvSpPr>
          <p:cNvPr id="34844"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433AA1B6-AD3A-4C25-ABF7-00CB3B8F42C8}" type="slidenum">
              <a:rPr lang="en-US" altLang="en-US" sz="1400" smtClean="0">
                <a:solidFill>
                  <a:schemeClr val="tx1"/>
                </a:solidFill>
                <a:latin typeface="Times New Roman" panose="02020603050405020304" pitchFamily="18" charset="0"/>
              </a:rPr>
              <a:pPr>
                <a:spcBef>
                  <a:spcPct val="0"/>
                </a:spcBef>
              </a:pPr>
              <a:t>30</a:t>
            </a:fld>
            <a:endParaRPr lang="en-US" altLang="en-US" sz="1400" smtClean="0">
              <a:solidFill>
                <a:schemeClr val="tx1"/>
              </a:solidFill>
              <a:latin typeface="Times New Roman" panose="02020603050405020304" pitchFamily="18" charset="0"/>
            </a:endParaRPr>
          </a:p>
        </p:txBody>
      </p:sp>
      <p:pic>
        <p:nvPicPr>
          <p:cNvPr id="6" name="Picture 5" title="Example on Walk"/>
          <p:cNvPicPr>
            <a:picLocks noChangeAspect="1"/>
          </p:cNvPicPr>
          <p:nvPr/>
        </p:nvPicPr>
        <p:blipFill>
          <a:blip r:embed="rId3"/>
          <a:stretch>
            <a:fillRect/>
          </a:stretch>
        </p:blipFill>
        <p:spPr>
          <a:xfrm>
            <a:off x="1371600" y="2108835"/>
            <a:ext cx="5886450" cy="442912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 - Walk</a:t>
            </a:r>
            <a:endParaRPr lang="en-US" dirty="0"/>
          </a:p>
        </p:txBody>
      </p:sp>
      <p:sp>
        <p:nvSpPr>
          <p:cNvPr id="3" name="Content Placeholder 2"/>
          <p:cNvSpPr>
            <a:spLocks noGrp="1"/>
          </p:cNvSpPr>
          <p:nvPr>
            <p:ph idx="1"/>
          </p:nvPr>
        </p:nvSpPr>
        <p:spPr/>
        <p:txBody>
          <a:bodyPr/>
          <a:lstStyle/>
          <a:p>
            <a:r>
              <a:rPr lang="en-US" altLang="en-US" dirty="0" smtClean="0">
                <a:solidFill>
                  <a:srgbClr val="009900"/>
                </a:solidFill>
              </a:rPr>
              <a:t>Example:</a:t>
            </a:r>
            <a:r>
              <a:rPr lang="en-US" altLang="en-US" dirty="0" smtClean="0"/>
              <a:t>  with label </a:t>
            </a:r>
            <a:r>
              <a:rPr lang="en-US" altLang="en-US" dirty="0" err="1" smtClean="0"/>
              <a:t>abbbaa</a:t>
            </a:r>
            <a:endParaRPr lang="en-US" altLang="en-US" dirty="0" smtClean="0"/>
          </a:p>
        </p:txBody>
      </p:sp>
      <p:sp>
        <p:nvSpPr>
          <p:cNvPr id="35880"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A2E64F0B-EE32-4501-B048-A006F249E2A0}" type="slidenum">
              <a:rPr lang="en-US" altLang="en-US" sz="1400" smtClean="0">
                <a:solidFill>
                  <a:schemeClr val="tx1"/>
                </a:solidFill>
                <a:latin typeface="Times New Roman" panose="02020603050405020304" pitchFamily="18" charset="0"/>
              </a:rPr>
              <a:pPr>
                <a:spcBef>
                  <a:spcPct val="0"/>
                </a:spcBef>
              </a:pPr>
              <a:t>31</a:t>
            </a:fld>
            <a:endParaRPr lang="en-US" altLang="en-US" sz="1400" smtClean="0">
              <a:solidFill>
                <a:schemeClr val="tx1"/>
              </a:solidFill>
              <a:latin typeface="Times New Roman" panose="02020603050405020304" pitchFamily="18" charset="0"/>
            </a:endParaRPr>
          </a:p>
        </p:txBody>
      </p:sp>
      <p:pic>
        <p:nvPicPr>
          <p:cNvPr id="4" name="Picture 3" title="Another example on Walk"/>
          <p:cNvPicPr>
            <a:picLocks noChangeAspect="1"/>
          </p:cNvPicPr>
          <p:nvPr/>
        </p:nvPicPr>
        <p:blipFill>
          <a:blip r:embed="rId2"/>
          <a:stretch>
            <a:fillRect/>
          </a:stretch>
        </p:blipFill>
        <p:spPr>
          <a:xfrm>
            <a:off x="1262062" y="1981200"/>
            <a:ext cx="6619875" cy="4191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smtClean="0"/>
              <a:t>Recursive Definition</a:t>
            </a:r>
          </a:p>
        </p:txBody>
      </p:sp>
      <p:pic>
        <p:nvPicPr>
          <p:cNvPr id="4" name="Content Placeholder 3" title="Recursive definition on extended transition function"/>
          <p:cNvPicPr>
            <a:picLocks noGrp="1" noChangeAspect="1"/>
          </p:cNvPicPr>
          <p:nvPr>
            <p:ph idx="1"/>
          </p:nvPr>
        </p:nvPicPr>
        <p:blipFill>
          <a:blip r:embed="rId2"/>
          <a:stretch>
            <a:fillRect/>
          </a:stretch>
        </p:blipFill>
        <p:spPr>
          <a:xfrm>
            <a:off x="1557337" y="2205037"/>
            <a:ext cx="6029325" cy="2752725"/>
          </a:xfrm>
          <a:prstGeom prst="rect">
            <a:avLst/>
          </a:prstGeom>
        </p:spPr>
      </p:pic>
      <p:sp>
        <p:nvSpPr>
          <p:cNvPr id="36879"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F24FF2C5-E86B-4B61-B80A-C22E1BEAD62C}" type="slidenum">
              <a:rPr lang="en-US" altLang="en-US" sz="1400" smtClean="0">
                <a:solidFill>
                  <a:schemeClr val="tx1"/>
                </a:solidFill>
                <a:latin typeface="Times New Roman" panose="02020603050405020304" pitchFamily="18" charset="0"/>
              </a:rPr>
              <a:pPr>
                <a:spcBef>
                  <a:spcPct val="0"/>
                </a:spcBef>
              </a:pPr>
              <a:t>32</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Recursive definition - Example</a:t>
            </a:r>
            <a:endParaRPr lang="en-US" dirty="0"/>
          </a:p>
        </p:txBody>
      </p:sp>
      <p:sp>
        <p:nvSpPr>
          <p:cNvPr id="5" name="Content Placeholder 4"/>
          <p:cNvSpPr>
            <a:spLocks noGrp="1"/>
          </p:cNvSpPr>
          <p:nvPr>
            <p:ph idx="1"/>
          </p:nvPr>
        </p:nvSpPr>
        <p:spPr/>
        <p:txBody>
          <a:bodyPr/>
          <a:lstStyle/>
          <a:p>
            <a:r>
              <a:rPr lang="en-US" dirty="0" smtClean="0"/>
              <a:t> </a:t>
            </a:r>
            <a:endParaRPr lang="en-US" dirty="0"/>
          </a:p>
        </p:txBody>
      </p:sp>
      <p:sp>
        <p:nvSpPr>
          <p:cNvPr id="37926"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E0CE3A6B-2222-4D22-A053-9EEEE2A2044D}" type="slidenum">
              <a:rPr lang="en-US" altLang="en-US" sz="1400" smtClean="0">
                <a:solidFill>
                  <a:schemeClr val="tx1"/>
                </a:solidFill>
                <a:latin typeface="Times New Roman" panose="02020603050405020304" pitchFamily="18" charset="0"/>
              </a:rPr>
              <a:pPr>
                <a:spcBef>
                  <a:spcPct val="0"/>
                </a:spcBef>
              </a:pPr>
              <a:t>33</a:t>
            </a:fld>
            <a:endParaRPr lang="en-US" altLang="en-US" sz="1400" smtClean="0">
              <a:solidFill>
                <a:schemeClr val="tx1"/>
              </a:solidFill>
              <a:latin typeface="Times New Roman" panose="02020603050405020304" pitchFamily="18" charset="0"/>
            </a:endParaRPr>
          </a:p>
        </p:txBody>
      </p:sp>
      <p:pic>
        <p:nvPicPr>
          <p:cNvPr id="2" name="Picture 1" title="Extended transition function"/>
          <p:cNvPicPr>
            <a:picLocks noChangeAspect="1"/>
          </p:cNvPicPr>
          <p:nvPr/>
        </p:nvPicPr>
        <p:blipFill>
          <a:blip r:embed="rId2"/>
          <a:stretch>
            <a:fillRect/>
          </a:stretch>
        </p:blipFill>
        <p:spPr>
          <a:xfrm>
            <a:off x="914400" y="1066800"/>
            <a:ext cx="6629400" cy="494347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dirty="0" smtClean="0"/>
              <a:t>Languages Accepted by DFAs</a:t>
            </a:r>
          </a:p>
        </p:txBody>
      </p:sp>
      <p:sp>
        <p:nvSpPr>
          <p:cNvPr id="38915" name="Rectangle 3"/>
          <p:cNvSpPr>
            <a:spLocks noGrp="1" noChangeArrowheads="1"/>
          </p:cNvSpPr>
          <p:nvPr>
            <p:ph idx="1"/>
          </p:nvPr>
        </p:nvSpPr>
        <p:spPr/>
        <p:txBody>
          <a:bodyPr/>
          <a:lstStyle/>
          <a:p>
            <a:r>
              <a:rPr lang="en-US" altLang="en-US" dirty="0" smtClean="0"/>
              <a:t>Take DFA </a:t>
            </a:r>
            <a:r>
              <a:rPr lang="en-US" altLang="en-US" dirty="0" smtClean="0"/>
              <a:t> M</a:t>
            </a:r>
            <a:endParaRPr lang="en-US" altLang="en-US" dirty="0" smtClean="0"/>
          </a:p>
          <a:p>
            <a:endParaRPr lang="en-US" altLang="en-US" dirty="0" smtClean="0"/>
          </a:p>
          <a:p>
            <a:r>
              <a:rPr lang="en-US" altLang="en-US" dirty="0" smtClean="0">
                <a:solidFill>
                  <a:srgbClr val="009900"/>
                </a:solidFill>
              </a:rPr>
              <a:t>Definition:</a:t>
            </a:r>
          </a:p>
          <a:p>
            <a:pPr lvl="1"/>
            <a:r>
              <a:rPr lang="en-US" altLang="en-US" sz="3200" dirty="0" smtClean="0"/>
              <a:t>The language  </a:t>
            </a:r>
            <a:r>
              <a:rPr lang="en-US" altLang="en-US" sz="3200" dirty="0" smtClean="0"/>
              <a:t>L(M)   </a:t>
            </a:r>
            <a:r>
              <a:rPr lang="en-US" altLang="en-US" sz="3200" dirty="0" smtClean="0"/>
              <a:t>contains </a:t>
            </a:r>
          </a:p>
          <a:p>
            <a:pPr lvl="1"/>
            <a:r>
              <a:rPr lang="en-US" altLang="en-US" sz="3200" dirty="0" smtClean="0"/>
              <a:t>all input strings accepted by</a:t>
            </a:r>
            <a:r>
              <a:rPr lang="en-US" altLang="en-US" dirty="0" smtClean="0"/>
              <a:t>  </a:t>
            </a:r>
            <a:r>
              <a:rPr lang="en-US" altLang="en-US" dirty="0" smtClean="0"/>
              <a:t>M    </a:t>
            </a:r>
            <a:endParaRPr lang="en-US" altLang="en-US" dirty="0" smtClean="0"/>
          </a:p>
          <a:p>
            <a:pPr lvl="1"/>
            <a:endParaRPr lang="en-US" altLang="en-US" dirty="0" smtClean="0"/>
          </a:p>
          <a:p>
            <a:pPr lvl="1"/>
            <a:endParaRPr lang="en-US" altLang="en-US" dirty="0" smtClean="0"/>
          </a:p>
          <a:p>
            <a:pPr lvl="1"/>
            <a:r>
              <a:rPr lang="en-US" altLang="en-US" dirty="0" smtClean="0"/>
              <a:t>  L(M) </a:t>
            </a:r>
            <a:r>
              <a:rPr lang="en-US" altLang="en-US" dirty="0" smtClean="0"/>
              <a:t>= { strings that </a:t>
            </a:r>
            <a:r>
              <a:rPr lang="en-US" altLang="en-US" dirty="0" smtClean="0"/>
              <a:t>drive M to </a:t>
            </a:r>
            <a:r>
              <a:rPr lang="en-US" altLang="en-US" dirty="0" smtClean="0"/>
              <a:t>a final state}</a:t>
            </a:r>
          </a:p>
          <a:p>
            <a:pPr lvl="1"/>
            <a:r>
              <a:rPr lang="en-US" altLang="en-US" dirty="0" smtClean="0"/>
              <a:t> </a:t>
            </a:r>
          </a:p>
        </p:txBody>
      </p:sp>
      <p:sp>
        <p:nvSpPr>
          <p:cNvPr id="38921"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F6BEAB0E-2D58-4D08-A7AC-1A9BCD3A4C43}" type="slidenum">
              <a:rPr lang="en-US" altLang="en-US" sz="1400" smtClean="0">
                <a:solidFill>
                  <a:schemeClr val="tx1"/>
                </a:solidFill>
                <a:latin typeface="Times New Roman" panose="02020603050405020304" pitchFamily="18" charset="0"/>
              </a:rPr>
              <a:pPr>
                <a:spcBef>
                  <a:spcPct val="0"/>
                </a:spcBef>
              </a:pPr>
              <a:t>34</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smtClean="0">
                <a:solidFill>
                  <a:srgbClr val="FF0000"/>
                </a:solidFill>
              </a:rPr>
              <a:t>Examples of L(M)</a:t>
            </a:r>
            <a:endParaRPr lang="en-US" altLang="en-US" dirty="0" smtClean="0">
              <a:solidFill>
                <a:srgbClr val="FF0000"/>
              </a:solidFill>
            </a:endParaRPr>
          </a:p>
        </p:txBody>
      </p:sp>
      <p:sp>
        <p:nvSpPr>
          <p:cNvPr id="39939" name="Rectangle 3"/>
          <p:cNvSpPr>
            <a:spLocks noGrp="1" noChangeArrowheads="1"/>
          </p:cNvSpPr>
          <p:nvPr>
            <p:ph idx="1"/>
          </p:nvPr>
        </p:nvSpPr>
        <p:spPr/>
        <p:txBody>
          <a:bodyPr/>
          <a:lstStyle/>
          <a:p>
            <a:r>
              <a:rPr lang="en-US" altLang="en-US" dirty="0" smtClean="0"/>
              <a:t> </a:t>
            </a:r>
            <a:r>
              <a:rPr lang="en-US" altLang="en-US" dirty="0" smtClean="0"/>
              <a:t>L(M) = {</a:t>
            </a:r>
            <a:r>
              <a:rPr lang="en-US" altLang="en-US" dirty="0" err="1" smtClean="0"/>
              <a:t>abba</a:t>
            </a:r>
            <a:r>
              <a:rPr lang="en-US" altLang="en-US" dirty="0" smtClean="0"/>
              <a:t>} given the following M</a:t>
            </a:r>
            <a:endParaRPr lang="en-US" altLang="en-US" dirty="0" smtClean="0"/>
          </a:p>
        </p:txBody>
      </p:sp>
      <p:sp>
        <p:nvSpPr>
          <p:cNvPr id="39977"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A9D14FEE-BA07-4B84-BB5F-B8B5E5BD183C}" type="slidenum">
              <a:rPr lang="en-US" altLang="en-US" sz="1400" smtClean="0">
                <a:solidFill>
                  <a:schemeClr val="tx1"/>
                </a:solidFill>
                <a:latin typeface="Times New Roman" panose="02020603050405020304" pitchFamily="18" charset="0"/>
              </a:rPr>
              <a:pPr>
                <a:spcBef>
                  <a:spcPct val="0"/>
                </a:spcBef>
              </a:pPr>
              <a:t>35</a:t>
            </a:fld>
            <a:endParaRPr lang="en-US" altLang="en-US" sz="1400" smtClean="0">
              <a:solidFill>
                <a:schemeClr val="tx1"/>
              </a:solidFill>
              <a:latin typeface="Times New Roman" panose="02020603050405020304" pitchFamily="18" charset="0"/>
            </a:endParaRPr>
          </a:p>
        </p:txBody>
      </p:sp>
      <p:pic>
        <p:nvPicPr>
          <p:cNvPr id="2" name="Picture 1" title="Example of L(M)"/>
          <p:cNvPicPr>
            <a:picLocks noChangeAspect="1"/>
          </p:cNvPicPr>
          <p:nvPr/>
        </p:nvPicPr>
        <p:blipFill>
          <a:blip r:embed="rId2"/>
          <a:stretch>
            <a:fillRect/>
          </a:stretch>
        </p:blipFill>
        <p:spPr>
          <a:xfrm>
            <a:off x="719137" y="1524000"/>
            <a:ext cx="7705725" cy="459105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dirty="0" smtClean="0"/>
              <a:t>Formal definition of L(M)</a:t>
            </a:r>
          </a:p>
        </p:txBody>
      </p:sp>
      <p:sp>
        <p:nvSpPr>
          <p:cNvPr id="40963" name="Rectangle 3"/>
          <p:cNvSpPr>
            <a:spLocks noGrp="1" noChangeArrowheads="1"/>
          </p:cNvSpPr>
          <p:nvPr>
            <p:ph idx="1"/>
          </p:nvPr>
        </p:nvSpPr>
        <p:spPr/>
        <p:txBody>
          <a:bodyPr/>
          <a:lstStyle/>
          <a:p>
            <a:r>
              <a:rPr lang="en-US" altLang="en-US" dirty="0" smtClean="0">
                <a:solidFill>
                  <a:schemeClr val="tx1"/>
                </a:solidFill>
              </a:rPr>
              <a:t>For </a:t>
            </a:r>
            <a:r>
              <a:rPr lang="en-US" altLang="en-US" dirty="0" smtClean="0">
                <a:solidFill>
                  <a:schemeClr val="tx1"/>
                </a:solidFill>
              </a:rPr>
              <a:t>a </a:t>
            </a:r>
            <a:r>
              <a:rPr lang="en-US" altLang="en-US" dirty="0" smtClean="0">
                <a:solidFill>
                  <a:schemeClr val="tx1"/>
                </a:solidFill>
              </a:rPr>
              <a:t>DFA M = </a:t>
            </a:r>
            <a:r>
              <a:rPr lang="en-US" dirty="0">
                <a:solidFill>
                  <a:schemeClr val="tx1"/>
                </a:solidFill>
              </a:rPr>
              <a:t>(Q, </a:t>
            </a:r>
            <a:r>
              <a:rPr lang="en-US" dirty="0">
                <a:solidFill>
                  <a:schemeClr val="tx1"/>
                </a:solidFill>
                <a:sym typeface="Symbol" panose="05050102010706020507" pitchFamily="18" charset="2"/>
              </a:rPr>
              <a:t></a:t>
            </a:r>
            <a:r>
              <a:rPr lang="en-US" dirty="0">
                <a:solidFill>
                  <a:schemeClr val="tx1"/>
                </a:solidFill>
              </a:rPr>
              <a:t>,</a:t>
            </a:r>
            <a:r>
              <a:rPr lang="en-US" dirty="0">
                <a:solidFill>
                  <a:schemeClr val="tx1"/>
                </a:solidFill>
                <a:sym typeface="Symbol" panose="05050102010706020507" pitchFamily="18" charset="2"/>
              </a:rPr>
              <a:t></a:t>
            </a:r>
            <a:r>
              <a:rPr lang="en-US" dirty="0">
                <a:solidFill>
                  <a:schemeClr val="tx1"/>
                </a:solidFill>
              </a:rPr>
              <a:t>, q</a:t>
            </a:r>
            <a:r>
              <a:rPr lang="en-US" baseline="-25000" dirty="0">
                <a:solidFill>
                  <a:schemeClr val="tx1"/>
                </a:solidFill>
              </a:rPr>
              <a:t>0</a:t>
            </a:r>
            <a:r>
              <a:rPr lang="en-US" dirty="0">
                <a:solidFill>
                  <a:schemeClr val="tx1"/>
                </a:solidFill>
              </a:rPr>
              <a:t>,F)</a:t>
            </a:r>
          </a:p>
          <a:p>
            <a:endParaRPr lang="en-US" altLang="en-US" dirty="0" smtClean="0">
              <a:solidFill>
                <a:schemeClr val="tx1"/>
              </a:solidFill>
            </a:endParaRPr>
          </a:p>
          <a:p>
            <a:r>
              <a:rPr lang="en-US" altLang="en-US" dirty="0" smtClean="0">
                <a:solidFill>
                  <a:schemeClr val="tx1"/>
                </a:solidFill>
              </a:rPr>
              <a:t>Language accepted by  </a:t>
            </a:r>
            <a:r>
              <a:rPr lang="en-US" altLang="en-US" dirty="0" smtClean="0">
                <a:solidFill>
                  <a:schemeClr val="tx1"/>
                </a:solidFill>
              </a:rPr>
              <a:t>M</a:t>
            </a:r>
          </a:p>
          <a:p>
            <a:r>
              <a:rPr lang="en-US" altLang="en-US" dirty="0">
                <a:solidFill>
                  <a:schemeClr val="tx1"/>
                </a:solidFill>
              </a:rPr>
              <a:t> </a:t>
            </a:r>
            <a:r>
              <a:rPr lang="en-US" altLang="en-US" dirty="0" smtClean="0">
                <a:solidFill>
                  <a:schemeClr val="tx1"/>
                </a:solidFill>
              </a:rPr>
              <a:t>                 L(M) = {w </a:t>
            </a:r>
            <a:r>
              <a:rPr lang="en-US" dirty="0" smtClean="0">
                <a:solidFill>
                  <a:schemeClr val="tx1"/>
                </a:solidFill>
                <a:sym typeface="Symbol" panose="05050102010706020507" pitchFamily="18" charset="2"/>
              </a:rPr>
              <a:t> </a:t>
            </a:r>
            <a:r>
              <a:rPr lang="en-US" dirty="0" smtClean="0">
                <a:solidFill>
                  <a:schemeClr val="tx1"/>
                </a:solidFill>
                <a:sym typeface="Symbol" panose="05050102010706020507" pitchFamily="18" charset="2"/>
              </a:rPr>
              <a:t>* | *(</a:t>
            </a:r>
            <a:r>
              <a:rPr lang="en-US" dirty="0" smtClean="0">
                <a:solidFill>
                  <a:schemeClr val="tx1"/>
                </a:solidFill>
              </a:rPr>
              <a:t>q</a:t>
            </a:r>
            <a:r>
              <a:rPr lang="en-US" baseline="-25000" dirty="0" smtClean="0">
                <a:solidFill>
                  <a:schemeClr val="tx1"/>
                </a:solidFill>
              </a:rPr>
              <a:t>0</a:t>
            </a:r>
            <a:r>
              <a:rPr lang="en-US" dirty="0" smtClean="0">
                <a:solidFill>
                  <a:schemeClr val="tx1"/>
                </a:solidFill>
              </a:rPr>
              <a:t>,w) </a:t>
            </a:r>
            <a:r>
              <a:rPr lang="en-US" dirty="0" smtClean="0">
                <a:solidFill>
                  <a:schemeClr val="tx1"/>
                </a:solidFill>
                <a:sym typeface="Symbol" panose="05050102010706020507" pitchFamily="18" charset="2"/>
              </a:rPr>
              <a:t> F}</a:t>
            </a:r>
            <a:endParaRPr lang="en-US" dirty="0" smtClean="0">
              <a:solidFill>
                <a:schemeClr val="tx1"/>
              </a:solidFill>
            </a:endParaRPr>
          </a:p>
          <a:p>
            <a:endParaRPr lang="en-US" altLang="en-US" dirty="0" smtClean="0"/>
          </a:p>
          <a:p>
            <a:endParaRPr lang="en-US" altLang="en-US" dirty="0" smtClean="0"/>
          </a:p>
          <a:p>
            <a:r>
              <a:rPr lang="en-US" altLang="en-US" dirty="0" smtClean="0"/>
              <a:t> </a:t>
            </a:r>
          </a:p>
          <a:p>
            <a:endParaRPr lang="en-US" altLang="en-US" dirty="0" smtClean="0"/>
          </a:p>
        </p:txBody>
      </p:sp>
      <p:sp>
        <p:nvSpPr>
          <p:cNvPr id="40975"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E4229A6E-68DD-42B9-8AFB-D7096D740A1C}" type="slidenum">
              <a:rPr lang="en-US" altLang="en-US" sz="1400" smtClean="0">
                <a:solidFill>
                  <a:schemeClr val="tx1"/>
                </a:solidFill>
                <a:latin typeface="Times New Roman" panose="02020603050405020304" pitchFamily="18" charset="0"/>
              </a:rPr>
              <a:pPr>
                <a:spcBef>
                  <a:spcPct val="0"/>
                </a:spcBef>
              </a:pPr>
              <a:t>36</a:t>
            </a:fld>
            <a:endParaRPr lang="en-US" altLang="en-US" sz="1400" smtClean="0">
              <a:solidFill>
                <a:schemeClr val="tx1"/>
              </a:solidFill>
              <a:latin typeface="Times New Roman" panose="02020603050405020304" pitchFamily="18" charset="0"/>
            </a:endParaRPr>
          </a:p>
        </p:txBody>
      </p:sp>
      <p:pic>
        <p:nvPicPr>
          <p:cNvPr id="2" name="Picture 1" title="Example on Walk"/>
          <p:cNvPicPr>
            <a:picLocks noChangeAspect="1"/>
          </p:cNvPicPr>
          <p:nvPr/>
        </p:nvPicPr>
        <p:blipFill>
          <a:blip r:embed="rId2"/>
          <a:stretch>
            <a:fillRect/>
          </a:stretch>
        </p:blipFill>
        <p:spPr>
          <a:xfrm>
            <a:off x="819150" y="3733800"/>
            <a:ext cx="7505700" cy="876300"/>
          </a:xfrm>
          <a:prstGeom prst="rect">
            <a:avLst/>
          </a:prstGeom>
        </p:spPr>
      </p:pic>
    </p:spTree>
    <p:extLst>
      <p:ext uri="{BB962C8B-B14F-4D97-AF65-F5344CB8AC3E}">
        <p14:creationId xmlns:p14="http://schemas.microsoft.com/office/powerpoint/2010/main" val="32558573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dirty="0" smtClean="0"/>
              <a:t>Another Observation </a:t>
            </a:r>
            <a:endParaRPr lang="en-US" altLang="en-US" dirty="0" smtClean="0"/>
          </a:p>
        </p:txBody>
      </p:sp>
      <mc:AlternateContent xmlns:mc="http://schemas.openxmlformats.org/markup-compatibility/2006">
        <mc:Choice xmlns:a14="http://schemas.microsoft.com/office/drawing/2010/main" Requires="a14">
          <p:sp>
            <p:nvSpPr>
              <p:cNvPr id="40963" name="Rectangle 3"/>
              <p:cNvSpPr>
                <a:spLocks noGrp="1" noChangeArrowheads="1"/>
              </p:cNvSpPr>
              <p:nvPr>
                <p:ph idx="1"/>
              </p:nvPr>
            </p:nvSpPr>
            <p:spPr/>
            <p:txBody>
              <a:bodyPr/>
              <a:lstStyle/>
              <a:p>
                <a:r>
                  <a:rPr lang="en-US" altLang="en-US" dirty="0" smtClean="0">
                    <a:solidFill>
                      <a:schemeClr val="tx1"/>
                    </a:solidFill>
                  </a:rPr>
                  <a:t>For </a:t>
                </a:r>
                <a:r>
                  <a:rPr lang="en-US" altLang="en-US" dirty="0" smtClean="0">
                    <a:solidFill>
                      <a:schemeClr val="tx1"/>
                    </a:solidFill>
                  </a:rPr>
                  <a:t>a </a:t>
                </a:r>
                <a:r>
                  <a:rPr lang="en-US" altLang="en-US" dirty="0" smtClean="0">
                    <a:solidFill>
                      <a:schemeClr val="tx1"/>
                    </a:solidFill>
                  </a:rPr>
                  <a:t>DFA M = </a:t>
                </a:r>
                <a:r>
                  <a:rPr lang="en-US" dirty="0">
                    <a:solidFill>
                      <a:schemeClr val="tx1"/>
                    </a:solidFill>
                  </a:rPr>
                  <a:t>(Q, </a:t>
                </a:r>
                <a:r>
                  <a:rPr lang="en-US" dirty="0">
                    <a:solidFill>
                      <a:schemeClr val="tx1"/>
                    </a:solidFill>
                    <a:sym typeface="Symbol" panose="05050102010706020507" pitchFamily="18" charset="2"/>
                  </a:rPr>
                  <a:t></a:t>
                </a:r>
                <a:r>
                  <a:rPr lang="en-US" dirty="0">
                    <a:solidFill>
                      <a:schemeClr val="tx1"/>
                    </a:solidFill>
                  </a:rPr>
                  <a:t>,</a:t>
                </a:r>
                <a:r>
                  <a:rPr lang="en-US" dirty="0">
                    <a:solidFill>
                      <a:schemeClr val="tx1"/>
                    </a:solidFill>
                    <a:sym typeface="Symbol" panose="05050102010706020507" pitchFamily="18" charset="2"/>
                  </a:rPr>
                  <a:t></a:t>
                </a:r>
                <a:r>
                  <a:rPr lang="en-US" dirty="0">
                    <a:solidFill>
                      <a:schemeClr val="tx1"/>
                    </a:solidFill>
                  </a:rPr>
                  <a:t>, q</a:t>
                </a:r>
                <a:r>
                  <a:rPr lang="en-US" baseline="-25000" dirty="0">
                    <a:solidFill>
                      <a:schemeClr val="tx1"/>
                    </a:solidFill>
                  </a:rPr>
                  <a:t>0</a:t>
                </a:r>
                <a:r>
                  <a:rPr lang="en-US" dirty="0">
                    <a:solidFill>
                      <a:schemeClr val="tx1"/>
                    </a:solidFill>
                  </a:rPr>
                  <a:t>,F)</a:t>
                </a:r>
              </a:p>
              <a:p>
                <a:endParaRPr lang="en-US" altLang="en-US" dirty="0" smtClean="0">
                  <a:solidFill>
                    <a:schemeClr val="tx1"/>
                  </a:solidFill>
                </a:endParaRPr>
              </a:p>
              <a:p>
                <a:r>
                  <a:rPr lang="en-US" altLang="en-US" dirty="0" smtClean="0">
                    <a:solidFill>
                      <a:schemeClr val="tx1"/>
                    </a:solidFill>
                  </a:rPr>
                  <a:t>Language </a:t>
                </a:r>
                <a:r>
                  <a:rPr lang="en-US" altLang="en-US" dirty="0" smtClean="0">
                    <a:solidFill>
                      <a:schemeClr val="tx1"/>
                    </a:solidFill>
                  </a:rPr>
                  <a:t>rejected </a:t>
                </a:r>
                <a:r>
                  <a:rPr lang="en-US" altLang="en-US" dirty="0" smtClean="0">
                    <a:solidFill>
                      <a:schemeClr val="tx1"/>
                    </a:solidFill>
                  </a:rPr>
                  <a:t>by  </a:t>
                </a:r>
                <a:r>
                  <a:rPr lang="en-US" altLang="en-US" dirty="0" smtClean="0">
                    <a:solidFill>
                      <a:schemeClr val="tx1"/>
                    </a:solidFill>
                  </a:rPr>
                  <a:t>M</a:t>
                </a:r>
              </a:p>
              <a:p>
                <a:r>
                  <a:rPr lang="en-US" altLang="en-US" dirty="0" smtClean="0">
                    <a:solidFill>
                      <a:schemeClr val="tx1"/>
                    </a:solidFill>
                  </a:rPr>
                  <a:t>     </a:t>
                </a:r>
                <a14:m>
                  <m:oMath xmlns:m="http://schemas.openxmlformats.org/officeDocument/2006/math">
                    <m:acc>
                      <m:accPr>
                        <m:chr m:val="̅"/>
                        <m:ctrlPr>
                          <a:rPr lang="en-US" i="1">
                            <a:solidFill>
                              <a:schemeClr val="tx1"/>
                            </a:solidFill>
                          </a:rPr>
                        </m:ctrlPr>
                      </m:accPr>
                      <m:e>
                        <m:r>
                          <a:rPr lang="en-US" i="1">
                            <a:solidFill>
                              <a:schemeClr val="tx1"/>
                            </a:solidFill>
                          </a:rPr>
                          <m:t>𝐿</m:t>
                        </m:r>
                        <m:r>
                          <a:rPr lang="en-US" i="1">
                            <a:solidFill>
                              <a:schemeClr val="tx1"/>
                            </a:solidFill>
                          </a:rPr>
                          <m:t>(</m:t>
                        </m:r>
                        <m:r>
                          <a:rPr lang="en-US" i="1">
                            <a:solidFill>
                              <a:schemeClr val="tx1"/>
                            </a:solidFill>
                          </a:rPr>
                          <m:t>𝑀</m:t>
                        </m:r>
                        <m:r>
                          <a:rPr lang="en-US" i="1">
                            <a:solidFill>
                              <a:schemeClr val="tx1"/>
                            </a:solidFill>
                          </a:rPr>
                          <m:t>)</m:t>
                        </m:r>
                      </m:e>
                    </m:acc>
                  </m:oMath>
                </a14:m>
                <a:r>
                  <a:rPr lang="en-US" altLang="en-US" dirty="0" smtClean="0">
                    <a:solidFill>
                      <a:schemeClr val="tx1"/>
                    </a:solidFill>
                  </a:rPr>
                  <a:t> = {w </a:t>
                </a:r>
                <a:r>
                  <a:rPr lang="en-US" dirty="0" smtClean="0">
                    <a:solidFill>
                      <a:schemeClr val="tx1"/>
                    </a:solidFill>
                    <a:sym typeface="Symbol" panose="05050102010706020507" pitchFamily="18" charset="2"/>
                  </a:rPr>
                  <a:t> </a:t>
                </a:r>
                <a:r>
                  <a:rPr lang="en-US" dirty="0" smtClean="0">
                    <a:solidFill>
                      <a:schemeClr val="tx1"/>
                    </a:solidFill>
                    <a:sym typeface="Symbol" panose="05050102010706020507" pitchFamily="18" charset="2"/>
                  </a:rPr>
                  <a:t>* | *(</a:t>
                </a:r>
                <a:r>
                  <a:rPr lang="en-US" dirty="0" smtClean="0">
                    <a:solidFill>
                      <a:schemeClr val="tx1"/>
                    </a:solidFill>
                  </a:rPr>
                  <a:t>q</a:t>
                </a:r>
                <a:r>
                  <a:rPr lang="en-US" baseline="-25000" dirty="0" smtClean="0">
                    <a:solidFill>
                      <a:schemeClr val="tx1"/>
                    </a:solidFill>
                  </a:rPr>
                  <a:t>0</a:t>
                </a:r>
                <a:r>
                  <a:rPr lang="en-US" dirty="0" smtClean="0">
                    <a:solidFill>
                      <a:schemeClr val="tx1"/>
                    </a:solidFill>
                  </a:rPr>
                  <a:t>,w) </a:t>
                </a:r>
                <a:r>
                  <a:rPr lang="en-US" dirty="0">
                    <a:sym typeface="Symbol" panose="05050102010706020507" pitchFamily="18" charset="2"/>
                  </a:rPr>
                  <a:t></a:t>
                </a:r>
                <a:r>
                  <a:rPr lang="en-US" dirty="0" smtClean="0">
                    <a:solidFill>
                      <a:schemeClr val="tx1"/>
                    </a:solidFill>
                    <a:sym typeface="Symbol" panose="05050102010706020507" pitchFamily="18" charset="2"/>
                  </a:rPr>
                  <a:t>F}</a:t>
                </a:r>
                <a:endParaRPr lang="en-US" dirty="0" smtClean="0">
                  <a:solidFill>
                    <a:schemeClr val="tx1"/>
                  </a:solidFill>
                </a:endParaRPr>
              </a:p>
              <a:p>
                <a:endParaRPr lang="en-US" altLang="en-US" dirty="0" smtClean="0"/>
              </a:p>
              <a:p>
                <a:endParaRPr lang="en-US" altLang="en-US" dirty="0" smtClean="0"/>
              </a:p>
              <a:p>
                <a:r>
                  <a:rPr lang="en-US" altLang="en-US" dirty="0" smtClean="0"/>
                  <a:t> </a:t>
                </a:r>
              </a:p>
              <a:p>
                <a:endParaRPr lang="en-US" altLang="en-US" dirty="0" smtClean="0"/>
              </a:p>
            </p:txBody>
          </p:sp>
        </mc:Choice>
        <mc:Fallback>
          <p:sp>
            <p:nvSpPr>
              <p:cNvPr id="40963" name="Rectangle 3"/>
              <p:cNvSpPr>
                <a:spLocks noGrp="1" noRot="1" noChangeAspect="1" noMove="1" noResize="1" noEditPoints="1" noAdjustHandles="1" noChangeArrowheads="1" noChangeShapeType="1" noTextEdit="1"/>
              </p:cNvSpPr>
              <p:nvPr>
                <p:ph idx="1"/>
              </p:nvPr>
            </p:nvSpPr>
            <p:spPr>
              <a:blipFill>
                <a:blip r:embed="rId2"/>
                <a:stretch>
                  <a:fillRect l="-1724" t="-1556"/>
                </a:stretch>
              </a:blipFill>
            </p:spPr>
            <p:txBody>
              <a:bodyPr/>
              <a:lstStyle/>
              <a:p>
                <a:r>
                  <a:rPr lang="en-US">
                    <a:noFill/>
                  </a:rPr>
                  <a:t> </a:t>
                </a:r>
              </a:p>
            </p:txBody>
          </p:sp>
        </mc:Fallback>
      </mc:AlternateContent>
      <p:sp>
        <p:nvSpPr>
          <p:cNvPr id="40975"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E4229A6E-68DD-42B9-8AFB-D7096D740A1C}" type="slidenum">
              <a:rPr lang="en-US" altLang="en-US" sz="1400" smtClean="0">
                <a:solidFill>
                  <a:schemeClr val="tx1"/>
                </a:solidFill>
                <a:latin typeface="Times New Roman" panose="02020603050405020304" pitchFamily="18" charset="0"/>
              </a:rPr>
              <a:pPr>
                <a:spcBef>
                  <a:spcPct val="0"/>
                </a:spcBef>
              </a:pPr>
              <a:t>37</a:t>
            </a:fld>
            <a:endParaRPr lang="en-US" altLang="en-US" sz="1400" smtClean="0">
              <a:solidFill>
                <a:schemeClr val="tx1"/>
              </a:solidFill>
              <a:latin typeface="Times New Roman" panose="02020603050405020304" pitchFamily="18" charset="0"/>
            </a:endParaRPr>
          </a:p>
        </p:txBody>
      </p:sp>
      <p:pic>
        <p:nvPicPr>
          <p:cNvPr id="3" name="Picture 2" title="Another example on Walk"/>
          <p:cNvPicPr>
            <a:picLocks noChangeAspect="1"/>
          </p:cNvPicPr>
          <p:nvPr/>
        </p:nvPicPr>
        <p:blipFill>
          <a:blip r:embed="rId3"/>
          <a:stretch>
            <a:fillRect/>
          </a:stretch>
        </p:blipFill>
        <p:spPr>
          <a:xfrm>
            <a:off x="644434" y="3600994"/>
            <a:ext cx="7429500" cy="714375"/>
          </a:xfrm>
          <a:prstGeom prst="rect">
            <a:avLst/>
          </a:prstGeom>
        </p:spPr>
      </p:pic>
    </p:spTree>
    <p:extLst>
      <p:ext uri="{BB962C8B-B14F-4D97-AF65-F5344CB8AC3E}">
        <p14:creationId xmlns:p14="http://schemas.microsoft.com/office/powerpoint/2010/main" val="25633983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dirty="0" smtClean="0">
                <a:solidFill>
                  <a:srgbClr val="FF0000"/>
                </a:solidFill>
              </a:rPr>
              <a:t>Constructing a DFA</a:t>
            </a:r>
          </a:p>
        </p:txBody>
      </p:sp>
      <p:sp>
        <p:nvSpPr>
          <p:cNvPr id="43011" name="Rectangle 3"/>
          <p:cNvSpPr>
            <a:spLocks noGrp="1" noChangeArrowheads="1"/>
          </p:cNvSpPr>
          <p:nvPr>
            <p:ph idx="1"/>
          </p:nvPr>
        </p:nvSpPr>
        <p:spPr/>
        <p:txBody>
          <a:bodyPr/>
          <a:lstStyle/>
          <a:p>
            <a:pPr>
              <a:spcBef>
                <a:spcPct val="0"/>
              </a:spcBef>
            </a:pPr>
            <a:r>
              <a:rPr lang="en-US" altLang="en-US" sz="2800" dirty="0" smtClean="0">
                <a:solidFill>
                  <a:srgbClr val="FF0000"/>
                </a:solidFill>
              </a:rPr>
              <a:t>Given a given a description of the language in words, Construct a DFA.</a:t>
            </a:r>
          </a:p>
          <a:p>
            <a:pPr>
              <a:spcBef>
                <a:spcPct val="0"/>
              </a:spcBef>
            </a:pPr>
            <a:endParaRPr lang="en-US" altLang="en-US" sz="2800" dirty="0" smtClean="0"/>
          </a:p>
          <a:p>
            <a:pPr>
              <a:spcBef>
                <a:spcPts val="1200"/>
              </a:spcBef>
              <a:buFontTx/>
              <a:buChar char="•"/>
            </a:pPr>
            <a:r>
              <a:rPr lang="en-US" altLang="en-US" sz="2800" dirty="0" smtClean="0"/>
              <a:t>We have to employ “reasoning” or “logic” similar to solving a programming problem in Java.</a:t>
            </a:r>
          </a:p>
          <a:p>
            <a:pPr>
              <a:spcBef>
                <a:spcPts val="1200"/>
              </a:spcBef>
              <a:buFontTx/>
              <a:buChar char="•"/>
            </a:pPr>
            <a:r>
              <a:rPr lang="en-US" altLang="en-US" sz="2800" dirty="0" smtClean="0"/>
              <a:t>The logic will be slightly tedious as we have to think in terms of the capability of the DFA.</a:t>
            </a:r>
          </a:p>
          <a:p>
            <a:pPr>
              <a:spcBef>
                <a:spcPts val="1200"/>
              </a:spcBef>
              <a:buFontTx/>
              <a:buChar char="•"/>
            </a:pPr>
            <a:r>
              <a:rPr lang="en-US" altLang="en-US" sz="2800" dirty="0" smtClean="0"/>
              <a:t>Start with the initial state.</a:t>
            </a:r>
          </a:p>
          <a:p>
            <a:pPr>
              <a:spcBef>
                <a:spcPts val="1200"/>
              </a:spcBef>
              <a:buFontTx/>
              <a:buChar char="•"/>
            </a:pPr>
            <a:r>
              <a:rPr lang="en-US" altLang="en-US" sz="2800" dirty="0" smtClean="0"/>
              <a:t>Each state has some meaning to it. i.e., we are “remembering” some information in this state.</a:t>
            </a:r>
            <a:endParaRPr lang="en-US" altLang="en-US" sz="2400" dirty="0" smtClean="0"/>
          </a:p>
          <a:p>
            <a:pPr>
              <a:spcBef>
                <a:spcPct val="0"/>
              </a:spcBef>
            </a:pPr>
            <a:endParaRPr lang="en-US" altLang="en-US" sz="2400" dirty="0" smtClean="0"/>
          </a:p>
          <a:p>
            <a:pPr>
              <a:spcBef>
                <a:spcPct val="0"/>
              </a:spcBef>
            </a:pPr>
            <a:endParaRPr lang="en-US" alt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dirty="0" smtClean="0">
                <a:solidFill>
                  <a:srgbClr val="FF0000"/>
                </a:solidFill>
              </a:rPr>
              <a:t>Constructing a </a:t>
            </a:r>
            <a:r>
              <a:rPr lang="en-US" altLang="en-US" dirty="0" smtClean="0">
                <a:solidFill>
                  <a:srgbClr val="FF0000"/>
                </a:solidFill>
              </a:rPr>
              <a:t>DFA </a:t>
            </a:r>
            <a:r>
              <a:rPr lang="en-US" altLang="en-US" sz="2400" dirty="0" smtClean="0">
                <a:solidFill>
                  <a:schemeClr val="tx1"/>
                </a:solidFill>
              </a:rPr>
              <a:t>(Continued)</a:t>
            </a:r>
            <a:endParaRPr lang="en-US" altLang="en-US" sz="2400" dirty="0" smtClean="0">
              <a:solidFill>
                <a:schemeClr val="tx1"/>
              </a:solidFill>
            </a:endParaRPr>
          </a:p>
        </p:txBody>
      </p:sp>
      <p:sp>
        <p:nvSpPr>
          <p:cNvPr id="44035" name="Rectangle 3"/>
          <p:cNvSpPr>
            <a:spLocks noGrp="1" noChangeArrowheads="1"/>
          </p:cNvSpPr>
          <p:nvPr>
            <p:ph idx="1"/>
          </p:nvPr>
        </p:nvSpPr>
        <p:spPr/>
        <p:txBody>
          <a:bodyPr/>
          <a:lstStyle/>
          <a:p>
            <a:pPr>
              <a:spcBef>
                <a:spcPts val="1200"/>
              </a:spcBef>
            </a:pPr>
            <a:r>
              <a:rPr lang="en-US" altLang="en-US" sz="2800" dirty="0" smtClean="0">
                <a:solidFill>
                  <a:srgbClr val="FF0000"/>
                </a:solidFill>
              </a:rPr>
              <a:t>Given a given a description of the language in words, Construct a DFA.</a:t>
            </a:r>
          </a:p>
          <a:p>
            <a:pPr>
              <a:spcBef>
                <a:spcPts val="1200"/>
              </a:spcBef>
              <a:buFontTx/>
              <a:buChar char="•"/>
            </a:pPr>
            <a:r>
              <a:rPr lang="en-US" altLang="en-US" sz="2800" dirty="0" smtClean="0"/>
              <a:t>Construct all other possible states for all possible inputs with an eye on accepting strings in the given language.</a:t>
            </a:r>
          </a:p>
          <a:p>
            <a:pPr>
              <a:spcBef>
                <a:spcPts val="1200"/>
              </a:spcBef>
              <a:buFontTx/>
              <a:buChar char="•"/>
            </a:pPr>
            <a:r>
              <a:rPr lang="en-US" altLang="en-US" sz="2800" dirty="0" smtClean="0"/>
              <a:t>Define state transitions based on intuitive logic. Determine the final states that accepts the language.</a:t>
            </a:r>
          </a:p>
          <a:p>
            <a:pPr>
              <a:spcBef>
                <a:spcPts val="1200"/>
              </a:spcBef>
              <a:buFontTx/>
              <a:buChar char="•"/>
            </a:pPr>
            <a:r>
              <a:rPr lang="en-US" altLang="en-US" sz="2800" dirty="0" smtClean="0"/>
              <a:t>Give a complete description </a:t>
            </a:r>
            <a:r>
              <a:rPr lang="en-US" altLang="en-US" sz="2800" dirty="0" smtClean="0"/>
              <a:t>of </a:t>
            </a:r>
          </a:p>
          <a:p>
            <a:pPr marL="0" indent="0">
              <a:spcBef>
                <a:spcPts val="1200"/>
              </a:spcBef>
            </a:pPr>
            <a:r>
              <a:rPr lang="en-US" altLang="en-US" sz="2800" dirty="0"/>
              <a:t> </a:t>
            </a:r>
            <a:r>
              <a:rPr lang="en-US" altLang="en-US" sz="2800" dirty="0" smtClean="0"/>
              <a:t>       M=</a:t>
            </a:r>
            <a:r>
              <a:rPr lang="en-US" dirty="0"/>
              <a:t>(Q, </a:t>
            </a:r>
            <a:r>
              <a:rPr lang="en-US" dirty="0">
                <a:sym typeface="Symbol" panose="05050102010706020507" pitchFamily="18" charset="2"/>
              </a:rPr>
              <a:t></a:t>
            </a:r>
            <a:r>
              <a:rPr lang="en-US" dirty="0"/>
              <a:t>,</a:t>
            </a:r>
            <a:r>
              <a:rPr lang="en-US" dirty="0">
                <a:sym typeface="Symbol" panose="05050102010706020507" pitchFamily="18" charset="2"/>
              </a:rPr>
              <a:t></a:t>
            </a:r>
            <a:r>
              <a:rPr lang="en-US" dirty="0"/>
              <a:t>, q</a:t>
            </a:r>
            <a:r>
              <a:rPr lang="en-US" baseline="-25000" dirty="0"/>
              <a:t>0</a:t>
            </a:r>
            <a:r>
              <a:rPr lang="en-US" dirty="0"/>
              <a:t>,F)</a:t>
            </a:r>
          </a:p>
          <a:p>
            <a:pPr marL="0" indent="0">
              <a:spcBef>
                <a:spcPts val="1200"/>
              </a:spcBef>
            </a:pPr>
            <a:endParaRPr lang="en-US" altLang="en-US" sz="2800" dirty="0" smtClean="0"/>
          </a:p>
          <a:p>
            <a:pPr>
              <a:spcBef>
                <a:spcPct val="0"/>
              </a:spcBef>
            </a:pPr>
            <a:endParaRPr lang="en-US" altLang="en-US" sz="2400" dirty="0" smtClean="0"/>
          </a:p>
          <a:p>
            <a:pPr>
              <a:spcBef>
                <a:spcPct val="0"/>
              </a:spcBef>
            </a:pPr>
            <a:endParaRPr lang="en-US"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solidFill>
                  <a:srgbClr val="FF0000"/>
                </a:solidFill>
              </a:rPr>
              <a:t>Finite Accepter</a:t>
            </a:r>
          </a:p>
        </p:txBody>
      </p:sp>
      <p:sp>
        <p:nvSpPr>
          <p:cNvPr id="7171" name="Rectangle 3"/>
          <p:cNvSpPr>
            <a:spLocks noGrp="1" noChangeArrowheads="1"/>
          </p:cNvSpPr>
          <p:nvPr>
            <p:ph type="body" idx="1"/>
          </p:nvPr>
        </p:nvSpPr>
        <p:spPr/>
        <p:txBody>
          <a:bodyPr/>
          <a:lstStyle/>
          <a:p>
            <a:r>
              <a:rPr lang="en-US" altLang="en-US" smtClean="0"/>
              <a:t> </a:t>
            </a:r>
          </a:p>
        </p:txBody>
      </p:sp>
      <p:sp>
        <p:nvSpPr>
          <p:cNvPr id="7184"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59EEF425-E157-4CE5-9F05-27C9C7CF7F0E}" type="slidenum">
              <a:rPr lang="en-US" altLang="en-US" sz="1400" smtClean="0">
                <a:solidFill>
                  <a:schemeClr val="tx1"/>
                </a:solidFill>
                <a:latin typeface="Times New Roman" panose="02020603050405020304" pitchFamily="18" charset="0"/>
              </a:rPr>
              <a:pPr>
                <a:spcBef>
                  <a:spcPct val="0"/>
                </a:spcBef>
              </a:pPr>
              <a:t>4</a:t>
            </a:fld>
            <a:endParaRPr lang="en-US" altLang="en-US" sz="1400" smtClean="0">
              <a:solidFill>
                <a:schemeClr val="tx1"/>
              </a:solidFill>
              <a:latin typeface="Times New Roman" panose="02020603050405020304" pitchFamily="18" charset="0"/>
            </a:endParaRPr>
          </a:p>
        </p:txBody>
      </p:sp>
      <p:pic>
        <p:nvPicPr>
          <p:cNvPr id="2" name="Picture 1" title="Finite Accepter"/>
          <p:cNvPicPr>
            <a:picLocks noChangeAspect="1"/>
          </p:cNvPicPr>
          <p:nvPr/>
        </p:nvPicPr>
        <p:blipFill>
          <a:blip r:embed="rId2"/>
          <a:stretch>
            <a:fillRect/>
          </a:stretch>
        </p:blipFill>
        <p:spPr>
          <a:xfrm>
            <a:off x="1443037" y="1319212"/>
            <a:ext cx="6257925" cy="4219575"/>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mtClean="0">
                <a:solidFill>
                  <a:srgbClr val="FF0000"/>
                </a:solidFill>
              </a:rPr>
              <a:t>Constructing a DFA (Example)</a:t>
            </a:r>
          </a:p>
        </p:txBody>
      </p:sp>
      <p:sp>
        <p:nvSpPr>
          <p:cNvPr id="43011" name="Rectangle 3"/>
          <p:cNvSpPr>
            <a:spLocks noGrp="1" noChangeArrowheads="1"/>
          </p:cNvSpPr>
          <p:nvPr>
            <p:ph type="body" idx="1"/>
          </p:nvPr>
        </p:nvSpPr>
        <p:spPr>
          <a:xfrm>
            <a:off x="152400" y="914400"/>
            <a:ext cx="8839200" cy="5486400"/>
          </a:xfrm>
        </p:spPr>
        <p:txBody>
          <a:bodyPr/>
          <a:lstStyle/>
          <a:p>
            <a:pPr>
              <a:spcBef>
                <a:spcPct val="0"/>
              </a:spcBef>
              <a:defRPr/>
            </a:pPr>
            <a:r>
              <a:rPr lang="en-US" altLang="en-US" sz="2800" dirty="0" smtClean="0"/>
              <a:t>Construct a DFA to accept the language L={</a:t>
            </a:r>
            <a:r>
              <a:rPr lang="en-US" altLang="en-US" sz="2800" dirty="0" err="1" smtClean="0"/>
              <a:t>abba</a:t>
            </a:r>
            <a:r>
              <a:rPr lang="en-US" altLang="en-US" sz="2800" dirty="0" smtClean="0"/>
              <a:t>} </a:t>
            </a:r>
          </a:p>
          <a:p>
            <a:pPr>
              <a:spcBef>
                <a:spcPct val="0"/>
              </a:spcBef>
              <a:defRPr/>
            </a:pPr>
            <a:r>
              <a:rPr lang="en-US" altLang="en-US" sz="2800" dirty="0" smtClean="0"/>
              <a:t>Over </a:t>
            </a:r>
            <a:r>
              <a:rPr lang="en-US" dirty="0" smtClean="0">
                <a:sym typeface="Symbol" panose="05050102010706020507" pitchFamily="18" charset="2"/>
              </a:rPr>
              <a:t> = {</a:t>
            </a:r>
            <a:r>
              <a:rPr lang="en-US" dirty="0" err="1" smtClean="0">
                <a:sym typeface="Symbol" panose="05050102010706020507" pitchFamily="18" charset="2"/>
              </a:rPr>
              <a:t>a,b</a:t>
            </a:r>
            <a:r>
              <a:rPr lang="en-US" dirty="0" smtClean="0">
                <a:sym typeface="Symbol" panose="05050102010706020507" pitchFamily="18" charset="2"/>
              </a:rPr>
              <a:t>}</a:t>
            </a:r>
            <a:endParaRPr lang="en-US" altLang="en-US" sz="2800" dirty="0" smtClean="0"/>
          </a:p>
          <a:p>
            <a:pPr>
              <a:spcBef>
                <a:spcPct val="0"/>
              </a:spcBef>
              <a:defRPr/>
            </a:pPr>
            <a:endParaRPr lang="en-US" altLang="en-US" sz="2800" dirty="0" smtClean="0"/>
          </a:p>
          <a:p>
            <a:pPr>
              <a:spcBef>
                <a:spcPct val="0"/>
              </a:spcBef>
              <a:defRPr/>
            </a:pPr>
            <a:r>
              <a:rPr lang="en-US" altLang="en-US" sz="2800" dirty="0" smtClean="0"/>
              <a:t>Note:</a:t>
            </a:r>
          </a:p>
          <a:p>
            <a:pPr>
              <a:spcBef>
                <a:spcPct val="0"/>
              </a:spcBef>
              <a:buFont typeface="Arial" panose="020B0604020202020204" pitchFamily="34" charset="0"/>
              <a:buChar char="•"/>
              <a:defRPr/>
            </a:pPr>
            <a:r>
              <a:rPr lang="en-US" altLang="en-US" sz="2800" dirty="0" smtClean="0"/>
              <a:t>The DFA should only accept only the string in the language.</a:t>
            </a:r>
          </a:p>
          <a:p>
            <a:pPr>
              <a:spcBef>
                <a:spcPct val="0"/>
              </a:spcBef>
              <a:buFont typeface="Arial" panose="020B0604020202020204" pitchFamily="34" charset="0"/>
              <a:buChar char="•"/>
              <a:defRPr/>
            </a:pPr>
            <a:r>
              <a:rPr lang="en-US" altLang="en-US" sz="2800" dirty="0" smtClean="0"/>
              <a:t>The DFA should account for all possible inputs over  </a:t>
            </a:r>
            <a:r>
              <a:rPr lang="en-US" sz="2800" dirty="0">
                <a:sym typeface="Symbol" panose="05050102010706020507" pitchFamily="18" charset="2"/>
              </a:rPr>
              <a:t> = {</a:t>
            </a:r>
            <a:r>
              <a:rPr lang="en-US" sz="2800" dirty="0" err="1">
                <a:sym typeface="Symbol" panose="05050102010706020507" pitchFamily="18" charset="2"/>
              </a:rPr>
              <a:t>a,b</a:t>
            </a:r>
            <a:r>
              <a:rPr lang="en-US" sz="2800" dirty="0" smtClean="0">
                <a:sym typeface="Symbol" panose="05050102010706020507" pitchFamily="18" charset="2"/>
              </a:rPr>
              <a:t>}</a:t>
            </a:r>
            <a:r>
              <a:rPr lang="en-US" altLang="en-US" sz="2800" dirty="0" smtClean="0"/>
              <a:t>. </a:t>
            </a:r>
            <a:r>
              <a:rPr lang="en-US" altLang="en-US" sz="2800" dirty="0" smtClean="0"/>
              <a:t>i.e., any string from </a:t>
            </a:r>
          </a:p>
          <a:p>
            <a:pPr marL="0" indent="0">
              <a:spcBef>
                <a:spcPct val="0"/>
              </a:spcBef>
              <a:defRPr/>
            </a:pPr>
            <a:r>
              <a:rPr lang="en-US" altLang="en-US" sz="2800" dirty="0" smtClean="0"/>
              <a:t> </a:t>
            </a:r>
            <a:r>
              <a:rPr lang="en-US" altLang="en-US" sz="2800" dirty="0" smtClean="0"/>
              <a:t>    </a:t>
            </a:r>
            <a:r>
              <a:rPr lang="en-US" sz="2400" dirty="0" smtClean="0">
                <a:sym typeface="Symbol" panose="05050102010706020507" pitchFamily="18" charset="2"/>
              </a:rPr>
              <a:t>*={,</a:t>
            </a:r>
            <a:r>
              <a:rPr lang="en-US" sz="2400" dirty="0" err="1" smtClean="0">
                <a:sym typeface="Symbol" panose="05050102010706020507" pitchFamily="18" charset="2"/>
              </a:rPr>
              <a:t>a,b,aa,ab,ba,bb,aaa,aba,abb</a:t>
            </a:r>
            <a:r>
              <a:rPr lang="en-US" sz="2400" dirty="0" smtClean="0">
                <a:sym typeface="Symbol" panose="05050102010706020507" pitchFamily="18" charset="2"/>
              </a:rPr>
              <a:t>…</a:t>
            </a:r>
            <a:r>
              <a:rPr lang="en-US" sz="2400" dirty="0" err="1" smtClean="0">
                <a:sym typeface="Symbol" panose="05050102010706020507" pitchFamily="18" charset="2"/>
              </a:rPr>
              <a:t>abba,abbb</a:t>
            </a:r>
            <a:r>
              <a:rPr lang="en-US" sz="2400" dirty="0" smtClean="0">
                <a:sym typeface="Symbol" panose="05050102010706020507" pitchFamily="18" charset="2"/>
              </a:rPr>
              <a:t>…}</a:t>
            </a:r>
            <a:r>
              <a:rPr lang="en-US" altLang="en-US" sz="2800" dirty="0" smtClean="0"/>
              <a:t>   </a:t>
            </a:r>
            <a:endParaRPr lang="en-US" altLang="en-US" sz="2800" dirty="0" smtClean="0"/>
          </a:p>
          <a:p>
            <a:pPr>
              <a:spcBef>
                <a:spcPct val="0"/>
              </a:spcBef>
              <a:buFont typeface="Arial" panose="020B0604020202020204" pitchFamily="34" charset="0"/>
              <a:buChar char="•"/>
              <a:defRPr/>
            </a:pPr>
            <a:r>
              <a:rPr lang="en-US" altLang="en-US" sz="2800" dirty="0" smtClean="0"/>
              <a:t> The DFA has to account for the infinite number of strings with finite number of states. (Our thinking process would be similar to designing an algorithm for programming in Java)</a:t>
            </a:r>
          </a:p>
          <a:p>
            <a:pPr>
              <a:spcBef>
                <a:spcPct val="0"/>
              </a:spcBef>
              <a:buFont typeface="Arial" panose="020B0604020202020204" pitchFamily="34" charset="0"/>
              <a:buChar char="•"/>
              <a:defRPr/>
            </a:pPr>
            <a:endParaRPr lang="en-US" altLang="en-US" sz="2800" dirty="0" smtClean="0"/>
          </a:p>
          <a:p>
            <a:pPr>
              <a:spcBef>
                <a:spcPct val="0"/>
              </a:spcBef>
              <a:defRPr/>
            </a:pPr>
            <a:endParaRPr lang="en-US" altLang="en-US" sz="24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smtClean="0">
                <a:solidFill>
                  <a:srgbClr val="FF0000"/>
                </a:solidFill>
              </a:rPr>
              <a:t>Constructing a DFA (</a:t>
            </a:r>
            <a:r>
              <a:rPr lang="en-US" altLang="en-US" dirty="0" smtClean="0">
                <a:solidFill>
                  <a:srgbClr val="FF0000"/>
                </a:solidFill>
              </a:rPr>
              <a:t>Examples)</a:t>
            </a:r>
            <a:endParaRPr lang="en-US" altLang="en-US" dirty="0" smtClean="0">
              <a:solidFill>
                <a:srgbClr val="FF0000"/>
              </a:solidFill>
            </a:endParaRPr>
          </a:p>
        </p:txBody>
      </p:sp>
      <p:sp>
        <p:nvSpPr>
          <p:cNvPr id="46083" name="Rectangle 3"/>
          <p:cNvSpPr>
            <a:spLocks noGrp="1" noChangeArrowheads="1"/>
          </p:cNvSpPr>
          <p:nvPr>
            <p:ph idx="1"/>
          </p:nvPr>
        </p:nvSpPr>
        <p:spPr/>
        <p:txBody>
          <a:bodyPr/>
          <a:lstStyle/>
          <a:p>
            <a:pPr>
              <a:spcBef>
                <a:spcPct val="0"/>
              </a:spcBef>
            </a:pPr>
            <a:r>
              <a:rPr lang="en-US" altLang="en-US" sz="2400" smtClean="0"/>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dirty="0" smtClean="0">
                <a:solidFill>
                  <a:srgbClr val="FF0000"/>
                </a:solidFill>
              </a:rPr>
              <a:t>Constructing a DFA (</a:t>
            </a:r>
            <a:r>
              <a:rPr lang="en-US" altLang="en-US" dirty="0" smtClean="0">
                <a:solidFill>
                  <a:srgbClr val="FF0000"/>
                </a:solidFill>
              </a:rPr>
              <a:t>Example 1)</a:t>
            </a:r>
            <a:endParaRPr lang="en-US" altLang="en-US" dirty="0" smtClean="0">
              <a:solidFill>
                <a:srgbClr val="FF0000"/>
              </a:solidFill>
            </a:endParaRPr>
          </a:p>
        </p:txBody>
      </p:sp>
      <p:sp>
        <p:nvSpPr>
          <p:cNvPr id="47107" name="Rectangle 3"/>
          <p:cNvSpPr>
            <a:spLocks noGrp="1" noChangeArrowheads="1"/>
          </p:cNvSpPr>
          <p:nvPr>
            <p:ph idx="1"/>
          </p:nvPr>
        </p:nvSpPr>
        <p:spPr/>
        <p:txBody>
          <a:bodyPr/>
          <a:lstStyle/>
          <a:p>
            <a:pPr>
              <a:spcBef>
                <a:spcPct val="0"/>
              </a:spcBef>
            </a:pPr>
            <a:r>
              <a:rPr lang="en-US" altLang="en-US" sz="2400" dirty="0" smtClean="0"/>
              <a:t>.</a:t>
            </a:r>
          </a:p>
        </p:txBody>
      </p:sp>
      <p:pic>
        <p:nvPicPr>
          <p:cNvPr id="2" name="Picture 1" title="DFA Example"/>
          <p:cNvPicPr>
            <a:picLocks noChangeAspect="1"/>
          </p:cNvPicPr>
          <p:nvPr/>
        </p:nvPicPr>
        <p:blipFill>
          <a:blip r:embed="rId2"/>
          <a:stretch>
            <a:fillRect/>
          </a:stretch>
        </p:blipFill>
        <p:spPr>
          <a:xfrm>
            <a:off x="1262062" y="1828800"/>
            <a:ext cx="6619875" cy="320040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dirty="0" smtClean="0">
                <a:solidFill>
                  <a:srgbClr val="FF0000"/>
                </a:solidFill>
              </a:rPr>
              <a:t>Constructing a DFA (Example 2)</a:t>
            </a:r>
            <a:endParaRPr lang="en-US" altLang="en-US" sz="2400" dirty="0" smtClean="0"/>
          </a:p>
        </p:txBody>
      </p:sp>
      <p:sp>
        <p:nvSpPr>
          <p:cNvPr id="48172" name="Rectangle 49"/>
          <p:cNvSpPr>
            <a:spLocks noGrp="1" noChangeArrowheads="1"/>
          </p:cNvSpPr>
          <p:nvPr>
            <p:ph idx="1"/>
          </p:nvPr>
        </p:nvSpPr>
        <p:spPr/>
        <p:txBody>
          <a:bodyPr/>
          <a:lstStyle/>
          <a:p>
            <a:r>
              <a:rPr lang="en-US" altLang="en-US" sz="2800" dirty="0" smtClean="0">
                <a:solidFill>
                  <a:schemeClr val="tx1"/>
                </a:solidFill>
              </a:rPr>
              <a:t>L(M) = {</a:t>
            </a:r>
            <a:r>
              <a:rPr lang="en-US" sz="2800" dirty="0" smtClean="0">
                <a:solidFill>
                  <a:schemeClr val="tx1"/>
                </a:solidFill>
                <a:sym typeface="Symbol" panose="05050102010706020507" pitchFamily="18" charset="2"/>
              </a:rPr>
              <a:t>,</a:t>
            </a:r>
            <a:r>
              <a:rPr lang="en-US" sz="2800" dirty="0" err="1" smtClean="0">
                <a:solidFill>
                  <a:schemeClr val="tx1"/>
                </a:solidFill>
                <a:sym typeface="Symbol" panose="05050102010706020507" pitchFamily="18" charset="2"/>
              </a:rPr>
              <a:t>ab,abba</a:t>
            </a:r>
            <a:r>
              <a:rPr lang="en-US" sz="2800" dirty="0" smtClean="0">
                <a:solidFill>
                  <a:schemeClr val="tx1"/>
                </a:solidFill>
                <a:sym typeface="Symbol" panose="05050102010706020507" pitchFamily="18" charset="2"/>
              </a:rPr>
              <a:t>}</a:t>
            </a:r>
          </a:p>
          <a:p>
            <a:r>
              <a:rPr lang="en-US" altLang="en-US" sz="2800" dirty="0" smtClean="0">
                <a:solidFill>
                  <a:schemeClr val="tx1"/>
                </a:solidFill>
              </a:rPr>
              <a:t>(</a:t>
            </a:r>
            <a:r>
              <a:rPr lang="en-US" altLang="en-US" sz="2800" dirty="0">
                <a:solidFill>
                  <a:schemeClr val="tx1"/>
                </a:solidFill>
              </a:rPr>
              <a:t>Note that the automaton M has F= {q</a:t>
            </a:r>
            <a:r>
              <a:rPr lang="en-US" altLang="en-US" sz="2800" baseline="-25000" dirty="0">
                <a:solidFill>
                  <a:schemeClr val="tx1"/>
                </a:solidFill>
              </a:rPr>
              <a:t>0</a:t>
            </a:r>
            <a:r>
              <a:rPr lang="en-US" altLang="en-US" sz="2800" dirty="0">
                <a:solidFill>
                  <a:schemeClr val="tx1"/>
                </a:solidFill>
              </a:rPr>
              <a:t>,q</a:t>
            </a:r>
            <a:r>
              <a:rPr lang="en-US" altLang="en-US" sz="2800" baseline="-25000" dirty="0">
                <a:solidFill>
                  <a:schemeClr val="tx1"/>
                </a:solidFill>
              </a:rPr>
              <a:t>2</a:t>
            </a:r>
            <a:r>
              <a:rPr lang="en-US" altLang="en-US" sz="2800" dirty="0">
                <a:solidFill>
                  <a:schemeClr val="tx1"/>
                </a:solidFill>
              </a:rPr>
              <a:t>,q</a:t>
            </a:r>
            <a:r>
              <a:rPr lang="en-US" altLang="en-US" sz="2800" baseline="-25000" dirty="0">
                <a:solidFill>
                  <a:schemeClr val="tx1"/>
                </a:solidFill>
              </a:rPr>
              <a:t>4</a:t>
            </a:r>
            <a:r>
              <a:rPr lang="en-US" altLang="en-US" sz="2800" dirty="0">
                <a:solidFill>
                  <a:schemeClr val="tx1"/>
                </a:solidFill>
              </a:rPr>
              <a:t>}</a:t>
            </a:r>
            <a:endParaRPr lang="en-US" sz="2800" dirty="0">
              <a:solidFill>
                <a:schemeClr val="tx1"/>
              </a:solidFill>
            </a:endParaRPr>
          </a:p>
        </p:txBody>
      </p:sp>
      <p:sp>
        <p:nvSpPr>
          <p:cNvPr id="48173"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D4D016EF-9E7F-41C5-9AE7-7D15E281B8D8}" type="slidenum">
              <a:rPr lang="en-US" altLang="en-US" sz="1400" smtClean="0">
                <a:solidFill>
                  <a:schemeClr val="tx1"/>
                </a:solidFill>
                <a:latin typeface="Times New Roman" panose="02020603050405020304" pitchFamily="18" charset="0"/>
              </a:rPr>
              <a:pPr>
                <a:spcBef>
                  <a:spcPct val="0"/>
                </a:spcBef>
              </a:pPr>
              <a:t>43</a:t>
            </a:fld>
            <a:endParaRPr lang="en-US" altLang="en-US" sz="1400" smtClean="0">
              <a:solidFill>
                <a:schemeClr val="tx1"/>
              </a:solidFill>
              <a:latin typeface="Times New Roman" panose="02020603050405020304" pitchFamily="18" charset="0"/>
            </a:endParaRPr>
          </a:p>
        </p:txBody>
      </p:sp>
      <p:pic>
        <p:nvPicPr>
          <p:cNvPr id="2" name="Picture 1" title="DFA example"/>
          <p:cNvPicPr>
            <a:picLocks noChangeAspect="1"/>
          </p:cNvPicPr>
          <p:nvPr/>
        </p:nvPicPr>
        <p:blipFill>
          <a:blip r:embed="rId2"/>
          <a:stretch>
            <a:fillRect/>
          </a:stretch>
        </p:blipFill>
        <p:spPr>
          <a:xfrm>
            <a:off x="561975" y="2136321"/>
            <a:ext cx="7477125" cy="443865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dirty="0" smtClean="0">
                <a:solidFill>
                  <a:srgbClr val="FF0000"/>
                </a:solidFill>
              </a:rPr>
              <a:t>Constructing a DFA (Example 3)</a:t>
            </a:r>
            <a:endParaRPr lang="en-US" altLang="en-US" dirty="0" smtClean="0"/>
          </a:p>
        </p:txBody>
      </p:sp>
      <p:sp>
        <p:nvSpPr>
          <p:cNvPr id="49155" name="Rectangle 3"/>
          <p:cNvSpPr>
            <a:spLocks noGrp="1" noChangeArrowheads="1"/>
          </p:cNvSpPr>
          <p:nvPr>
            <p:ph type="body" idx="1"/>
          </p:nvPr>
        </p:nvSpPr>
        <p:spPr>
          <a:xfrm>
            <a:off x="0" y="609600"/>
            <a:ext cx="8839200" cy="5486400"/>
          </a:xfrm>
        </p:spPr>
        <p:txBody>
          <a:bodyPr/>
          <a:lstStyle/>
          <a:p>
            <a:pPr>
              <a:spcBef>
                <a:spcPct val="0"/>
              </a:spcBef>
            </a:pPr>
            <a:endParaRPr lang="en-US" altLang="en-US" sz="2400" dirty="0" smtClean="0">
              <a:solidFill>
                <a:schemeClr val="tx1"/>
              </a:solidFill>
            </a:endParaRPr>
          </a:p>
          <a:p>
            <a:pPr>
              <a:spcBef>
                <a:spcPct val="0"/>
              </a:spcBef>
            </a:pPr>
            <a:r>
              <a:rPr lang="en-US" altLang="en-US" sz="3600" dirty="0" smtClean="0">
                <a:solidFill>
                  <a:schemeClr val="tx1"/>
                </a:solidFill>
              </a:rPr>
              <a:t>M </a:t>
            </a:r>
            <a:r>
              <a:rPr lang="en-US" altLang="en-US" sz="3600" dirty="0" smtClean="0">
                <a:solidFill>
                  <a:schemeClr val="tx1"/>
                </a:solidFill>
              </a:rPr>
              <a:t>accepts all strings consisting of arbitrary numbers of </a:t>
            </a:r>
            <a:r>
              <a:rPr lang="en-US" altLang="en-US" sz="3600" i="1" dirty="0" smtClean="0">
                <a:solidFill>
                  <a:schemeClr val="tx1"/>
                </a:solidFill>
              </a:rPr>
              <a:t>a</a:t>
            </a:r>
            <a:r>
              <a:rPr lang="en-US" altLang="en-US" sz="3600" dirty="0" smtClean="0">
                <a:solidFill>
                  <a:schemeClr val="tx1"/>
                </a:solidFill>
              </a:rPr>
              <a:t>’s followed by a single </a:t>
            </a:r>
            <a:r>
              <a:rPr lang="en-US" altLang="en-US" sz="3600" i="1" dirty="0" smtClean="0">
                <a:solidFill>
                  <a:schemeClr val="tx1"/>
                </a:solidFill>
              </a:rPr>
              <a:t>b. In set notation,</a:t>
            </a:r>
            <a:r>
              <a:rPr lang="en-US" altLang="en-US" sz="3600" dirty="0" smtClean="0">
                <a:solidFill>
                  <a:schemeClr val="tx1"/>
                </a:solidFill>
              </a:rPr>
              <a:t> </a:t>
            </a:r>
            <a:endParaRPr lang="en-US" altLang="en-US" sz="3600" dirty="0" smtClean="0">
              <a:solidFill>
                <a:schemeClr val="tx1"/>
              </a:solidFill>
            </a:endParaRPr>
          </a:p>
          <a:p>
            <a:pPr>
              <a:spcBef>
                <a:spcPct val="0"/>
              </a:spcBef>
            </a:pPr>
            <a:endParaRPr lang="en-US" altLang="en-US" sz="3600" dirty="0">
              <a:solidFill>
                <a:schemeClr val="tx1"/>
              </a:solidFill>
            </a:endParaRPr>
          </a:p>
          <a:p>
            <a:pPr>
              <a:spcBef>
                <a:spcPct val="0"/>
              </a:spcBef>
            </a:pPr>
            <a:r>
              <a:rPr lang="en-US" altLang="en-US" sz="3600" dirty="0" smtClean="0">
                <a:solidFill>
                  <a:schemeClr val="tx1"/>
                </a:solidFill>
              </a:rPr>
              <a:t>L(M) = {</a:t>
            </a:r>
            <a:r>
              <a:rPr lang="en-US" altLang="en-US" sz="3600" dirty="0" err="1" smtClean="0">
                <a:solidFill>
                  <a:schemeClr val="tx1"/>
                </a:solidFill>
              </a:rPr>
              <a:t>a</a:t>
            </a:r>
            <a:r>
              <a:rPr lang="en-US" altLang="en-US" sz="3600" baseline="30000" dirty="0" err="1" smtClean="0">
                <a:solidFill>
                  <a:schemeClr val="tx1"/>
                </a:solidFill>
              </a:rPr>
              <a:t>n</a:t>
            </a:r>
            <a:r>
              <a:rPr lang="en-US" altLang="en-US" sz="3600" dirty="0" err="1" smtClean="0">
                <a:solidFill>
                  <a:schemeClr val="tx1"/>
                </a:solidFill>
              </a:rPr>
              <a:t>b|n</a:t>
            </a:r>
            <a:r>
              <a:rPr lang="en-US" altLang="en-US" sz="3600" dirty="0" smtClean="0">
                <a:solidFill>
                  <a:schemeClr val="tx1"/>
                </a:solidFill>
              </a:rPr>
              <a:t> </a:t>
            </a:r>
            <a:r>
              <a:rPr lang="en-US" sz="3600" dirty="0" smtClean="0">
                <a:solidFill>
                  <a:schemeClr val="tx1"/>
                </a:solidFill>
                <a:sym typeface="Symbol" panose="05050102010706020507" pitchFamily="18" charset="2"/>
              </a:rPr>
              <a:t></a:t>
            </a:r>
            <a:r>
              <a:rPr lang="en-US" altLang="en-US" sz="3600" dirty="0" smtClean="0">
                <a:solidFill>
                  <a:schemeClr val="tx1"/>
                </a:solidFill>
              </a:rPr>
              <a:t> 0}</a:t>
            </a:r>
            <a:endParaRPr lang="en-US" altLang="en-US" sz="3600" dirty="0" smtClean="0">
              <a:solidFill>
                <a:schemeClr val="tx1"/>
              </a:solidFill>
            </a:endParaRPr>
          </a:p>
        </p:txBody>
      </p:sp>
      <p:sp>
        <p:nvSpPr>
          <p:cNvPr id="49157" name="Slide Number Placeholder 2"/>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6EB6FCE0-F5B8-4C9E-B1E2-E7BA931E3F5B}" type="slidenum">
              <a:rPr lang="en-US" altLang="en-US" sz="1400" smtClean="0">
                <a:solidFill>
                  <a:schemeClr val="tx1"/>
                </a:solidFill>
                <a:latin typeface="Times New Roman" panose="02020603050405020304" pitchFamily="18" charset="0"/>
              </a:rPr>
              <a:pPr>
                <a:spcBef>
                  <a:spcPct val="0"/>
                </a:spcBef>
              </a:pPr>
              <a:t>44</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dirty="0" smtClean="0">
                <a:solidFill>
                  <a:srgbClr val="FF0000"/>
                </a:solidFill>
              </a:rPr>
              <a:t>Constructing a DFA (Example 4)</a:t>
            </a:r>
            <a:endParaRPr lang="en-US" altLang="en-US" dirty="0" smtClean="0"/>
          </a:p>
        </p:txBody>
      </p:sp>
      <p:sp>
        <p:nvSpPr>
          <p:cNvPr id="49155" name="Rectangle 3"/>
          <p:cNvSpPr>
            <a:spLocks noGrp="1" noChangeArrowheads="1"/>
          </p:cNvSpPr>
          <p:nvPr>
            <p:ph type="body" idx="1"/>
          </p:nvPr>
        </p:nvSpPr>
        <p:spPr>
          <a:xfrm>
            <a:off x="0" y="609600"/>
            <a:ext cx="8839200" cy="5486400"/>
          </a:xfrm>
        </p:spPr>
        <p:txBody>
          <a:bodyPr/>
          <a:lstStyle/>
          <a:p>
            <a:pPr>
              <a:spcBef>
                <a:spcPct val="0"/>
              </a:spcBef>
            </a:pPr>
            <a:endParaRPr lang="en-US" altLang="en-US" sz="2400" dirty="0" smtClean="0">
              <a:solidFill>
                <a:schemeClr val="tx1"/>
              </a:solidFill>
            </a:endParaRPr>
          </a:p>
          <a:p>
            <a:pPr>
              <a:spcBef>
                <a:spcPct val="0"/>
              </a:spcBef>
            </a:pPr>
            <a:r>
              <a:rPr lang="en-US" altLang="en-US" sz="2800" dirty="0" smtClean="0">
                <a:solidFill>
                  <a:schemeClr val="tx1"/>
                </a:solidFill>
              </a:rPr>
              <a:t>M </a:t>
            </a:r>
            <a:r>
              <a:rPr lang="en-US" altLang="en-US" sz="2800" dirty="0" smtClean="0">
                <a:solidFill>
                  <a:schemeClr val="tx1"/>
                </a:solidFill>
              </a:rPr>
              <a:t>accepts all strings consisting of arbitrary numbers of </a:t>
            </a:r>
            <a:r>
              <a:rPr lang="en-US" altLang="en-US" sz="2800" i="1" dirty="0" smtClean="0">
                <a:solidFill>
                  <a:schemeClr val="tx1"/>
                </a:solidFill>
              </a:rPr>
              <a:t>a</a:t>
            </a:r>
            <a:r>
              <a:rPr lang="en-US" altLang="en-US" sz="2800" dirty="0" smtClean="0">
                <a:solidFill>
                  <a:schemeClr val="tx1"/>
                </a:solidFill>
              </a:rPr>
              <a:t>’s followed by a single </a:t>
            </a:r>
            <a:r>
              <a:rPr lang="en-US" altLang="en-US" sz="2800" i="1" dirty="0" smtClean="0">
                <a:solidFill>
                  <a:schemeClr val="tx1"/>
                </a:solidFill>
              </a:rPr>
              <a:t>b. In set notation,</a:t>
            </a:r>
            <a:r>
              <a:rPr lang="en-US" altLang="en-US" sz="2800" dirty="0" smtClean="0">
                <a:solidFill>
                  <a:schemeClr val="tx1"/>
                </a:solidFill>
              </a:rPr>
              <a:t> </a:t>
            </a:r>
            <a:endParaRPr lang="en-US" altLang="en-US" sz="2800" dirty="0" smtClean="0">
              <a:solidFill>
                <a:schemeClr val="tx1"/>
              </a:solidFill>
            </a:endParaRPr>
          </a:p>
          <a:p>
            <a:pPr>
              <a:spcBef>
                <a:spcPct val="0"/>
              </a:spcBef>
            </a:pPr>
            <a:endParaRPr lang="en-US" altLang="en-US" sz="2800" dirty="0">
              <a:solidFill>
                <a:schemeClr val="tx1"/>
              </a:solidFill>
            </a:endParaRPr>
          </a:p>
          <a:p>
            <a:pPr>
              <a:spcBef>
                <a:spcPct val="0"/>
              </a:spcBef>
            </a:pPr>
            <a:r>
              <a:rPr lang="en-US" altLang="en-US" sz="2800" dirty="0" smtClean="0">
                <a:solidFill>
                  <a:schemeClr val="tx1"/>
                </a:solidFill>
              </a:rPr>
              <a:t>L(M) = {</a:t>
            </a:r>
            <a:r>
              <a:rPr lang="en-US" altLang="en-US" sz="2800" dirty="0" err="1" smtClean="0">
                <a:solidFill>
                  <a:schemeClr val="tx1"/>
                </a:solidFill>
              </a:rPr>
              <a:t>a</a:t>
            </a:r>
            <a:r>
              <a:rPr lang="en-US" altLang="en-US" sz="2800" baseline="30000" dirty="0" err="1" smtClean="0">
                <a:solidFill>
                  <a:schemeClr val="tx1"/>
                </a:solidFill>
              </a:rPr>
              <a:t>n</a:t>
            </a:r>
            <a:r>
              <a:rPr lang="en-US" altLang="en-US" sz="2800" dirty="0" err="1" smtClean="0">
                <a:solidFill>
                  <a:schemeClr val="tx1"/>
                </a:solidFill>
              </a:rPr>
              <a:t>b|n</a:t>
            </a:r>
            <a:r>
              <a:rPr lang="en-US" altLang="en-US" sz="2800" dirty="0" smtClean="0">
                <a:solidFill>
                  <a:schemeClr val="tx1"/>
                </a:solidFill>
              </a:rPr>
              <a:t> </a:t>
            </a:r>
            <a:r>
              <a:rPr lang="en-US" sz="2800" dirty="0" smtClean="0">
                <a:solidFill>
                  <a:schemeClr val="tx1"/>
                </a:solidFill>
                <a:sym typeface="Symbol" panose="05050102010706020507" pitchFamily="18" charset="2"/>
              </a:rPr>
              <a:t></a:t>
            </a:r>
            <a:r>
              <a:rPr lang="en-US" altLang="en-US" sz="2800" dirty="0" smtClean="0">
                <a:solidFill>
                  <a:schemeClr val="tx1"/>
                </a:solidFill>
              </a:rPr>
              <a:t> 0}</a:t>
            </a:r>
          </a:p>
          <a:p>
            <a:pPr>
              <a:spcBef>
                <a:spcPct val="0"/>
              </a:spcBef>
            </a:pPr>
            <a:endParaRPr lang="en-US" altLang="en-US" sz="3600" dirty="0" smtClean="0">
              <a:solidFill>
                <a:schemeClr val="tx1"/>
              </a:solidFill>
            </a:endParaRPr>
          </a:p>
          <a:p>
            <a:pPr>
              <a:spcBef>
                <a:spcPct val="0"/>
              </a:spcBef>
            </a:pPr>
            <a:endParaRPr lang="en-US" altLang="en-US" sz="3600" dirty="0">
              <a:solidFill>
                <a:schemeClr val="tx1"/>
              </a:solidFill>
            </a:endParaRPr>
          </a:p>
          <a:p>
            <a:pPr>
              <a:spcBef>
                <a:spcPct val="0"/>
              </a:spcBef>
            </a:pPr>
            <a:endParaRPr lang="en-US" altLang="en-US" sz="3600" dirty="0" smtClean="0">
              <a:solidFill>
                <a:schemeClr val="tx1"/>
              </a:solidFill>
            </a:endParaRPr>
          </a:p>
          <a:p>
            <a:pPr>
              <a:spcBef>
                <a:spcPct val="0"/>
              </a:spcBef>
            </a:pPr>
            <a:endParaRPr lang="en-US" altLang="en-US" sz="3600" dirty="0">
              <a:solidFill>
                <a:schemeClr val="tx1"/>
              </a:solidFill>
            </a:endParaRPr>
          </a:p>
          <a:p>
            <a:pPr>
              <a:spcBef>
                <a:spcPct val="0"/>
              </a:spcBef>
            </a:pPr>
            <a:endParaRPr lang="en-US" altLang="en-US" sz="3600" dirty="0" smtClean="0">
              <a:solidFill>
                <a:schemeClr val="tx1"/>
              </a:solidFill>
            </a:endParaRPr>
          </a:p>
          <a:p>
            <a:pPr>
              <a:spcBef>
                <a:spcPct val="0"/>
              </a:spcBef>
            </a:pPr>
            <a:r>
              <a:rPr lang="en-US" sz="2000" dirty="0" smtClean="0">
                <a:latin typeface="+mn-lt"/>
              </a:rPr>
              <a:t>Note: A </a:t>
            </a:r>
            <a:r>
              <a:rPr lang="en-US" sz="2000" i="1" dirty="0" smtClean="0">
                <a:latin typeface="+mn-lt"/>
              </a:rPr>
              <a:t>trap state </a:t>
            </a:r>
            <a:r>
              <a:rPr lang="en-US" sz="2000" dirty="0" smtClean="0">
                <a:latin typeface="+mn-lt"/>
              </a:rPr>
              <a:t>is a state from which the automaton can never “escape”.</a:t>
            </a:r>
          </a:p>
          <a:p>
            <a:pPr>
              <a:spcBef>
                <a:spcPct val="0"/>
              </a:spcBef>
            </a:pPr>
            <a:endParaRPr lang="en-US" altLang="en-US" sz="3600" dirty="0">
              <a:solidFill>
                <a:schemeClr val="tx1"/>
              </a:solidFill>
            </a:endParaRPr>
          </a:p>
          <a:p>
            <a:pPr>
              <a:spcBef>
                <a:spcPct val="0"/>
              </a:spcBef>
            </a:pPr>
            <a:endParaRPr lang="en-US" altLang="en-US" sz="3600" dirty="0" smtClean="0">
              <a:solidFill>
                <a:schemeClr val="tx1"/>
              </a:solidFill>
            </a:endParaRPr>
          </a:p>
        </p:txBody>
      </p:sp>
      <p:sp>
        <p:nvSpPr>
          <p:cNvPr id="49157" name="Slide Number Placeholder 2"/>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6EB6FCE0-F5B8-4C9E-B1E2-E7BA931E3F5B}" type="slidenum">
              <a:rPr lang="en-US" altLang="en-US" sz="1400" smtClean="0">
                <a:solidFill>
                  <a:schemeClr val="tx1"/>
                </a:solidFill>
                <a:latin typeface="Times New Roman" panose="02020603050405020304" pitchFamily="18" charset="0"/>
              </a:rPr>
              <a:pPr>
                <a:spcBef>
                  <a:spcPct val="0"/>
                </a:spcBef>
              </a:pPr>
              <a:t>45</a:t>
            </a:fld>
            <a:endParaRPr lang="en-US" altLang="en-US" sz="1400" smtClean="0">
              <a:solidFill>
                <a:schemeClr val="tx1"/>
              </a:solidFill>
              <a:latin typeface="Times New Roman" panose="02020603050405020304" pitchFamily="18" charset="0"/>
            </a:endParaRPr>
          </a:p>
        </p:txBody>
      </p:sp>
      <p:pic>
        <p:nvPicPr>
          <p:cNvPr id="3" name="Picture 2" title="Example of DFA denoting L(M)"/>
          <p:cNvPicPr>
            <a:picLocks noChangeAspect="1"/>
          </p:cNvPicPr>
          <p:nvPr/>
        </p:nvPicPr>
        <p:blipFill>
          <a:blip r:embed="rId2"/>
          <a:stretch>
            <a:fillRect/>
          </a:stretch>
        </p:blipFill>
        <p:spPr>
          <a:xfrm>
            <a:off x="1443037" y="3352800"/>
            <a:ext cx="6596063" cy="2507840"/>
          </a:xfrm>
          <a:prstGeom prst="rect">
            <a:avLst/>
          </a:prstGeom>
        </p:spPr>
      </p:pic>
    </p:spTree>
    <p:extLst>
      <p:ext uri="{BB962C8B-B14F-4D97-AF65-F5344CB8AC3E}">
        <p14:creationId xmlns:p14="http://schemas.microsoft.com/office/powerpoint/2010/main" val="11103117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Rectangle 2"/>
          <p:cNvSpPr>
            <a:spLocks noGrp="1" noChangeArrowheads="1"/>
          </p:cNvSpPr>
          <p:nvPr>
            <p:ph type="title"/>
          </p:nvPr>
        </p:nvSpPr>
        <p:spPr/>
        <p:txBody>
          <a:bodyPr/>
          <a:lstStyle/>
          <a:p>
            <a:r>
              <a:rPr lang="en-US" altLang="en-US" dirty="0" smtClean="0">
                <a:solidFill>
                  <a:srgbClr val="FF0000"/>
                </a:solidFill>
              </a:rPr>
              <a:t>Constructing a DFA (Example 5)</a:t>
            </a:r>
            <a:endParaRPr lang="en-US" altLang="en-US" dirty="0" smtClean="0"/>
          </a:p>
        </p:txBody>
      </p:sp>
      <p:sp>
        <p:nvSpPr>
          <p:cNvPr id="51202" name="Rectangle 3"/>
          <p:cNvSpPr>
            <a:spLocks noGrp="1" noChangeArrowheads="1"/>
          </p:cNvSpPr>
          <p:nvPr>
            <p:ph idx="1"/>
          </p:nvPr>
        </p:nvSpPr>
        <p:spPr/>
        <p:txBody>
          <a:bodyPr/>
          <a:lstStyle/>
          <a:p>
            <a:r>
              <a:rPr lang="en-US" altLang="en-US" dirty="0" smtClean="0"/>
              <a:t> </a:t>
            </a:r>
            <a:r>
              <a:rPr lang="en-US" altLang="en-US" dirty="0" smtClean="0"/>
              <a:t>L(M)={all strings with prefix ab}</a:t>
            </a:r>
            <a:endParaRPr lang="en-US" altLang="en-US" dirty="0" smtClean="0"/>
          </a:p>
        </p:txBody>
      </p:sp>
      <p:sp>
        <p:nvSpPr>
          <p:cNvPr id="51207"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83250CC1-988D-4805-8FE6-4E85C59DFED4}" type="slidenum">
              <a:rPr lang="en-US" altLang="en-US" sz="1400" smtClean="0">
                <a:solidFill>
                  <a:schemeClr val="tx1"/>
                </a:solidFill>
                <a:latin typeface="Times New Roman" panose="02020603050405020304" pitchFamily="18" charset="0"/>
              </a:rPr>
              <a:pPr>
                <a:spcBef>
                  <a:spcPct val="0"/>
                </a:spcBef>
              </a:pPr>
              <a:t>46</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7"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83250CC1-988D-4805-8FE6-4E85C59DFED4}" type="slidenum">
              <a:rPr lang="en-US" altLang="en-US" sz="1400" smtClean="0">
                <a:solidFill>
                  <a:schemeClr val="tx1"/>
                </a:solidFill>
                <a:latin typeface="Times New Roman" panose="02020603050405020304" pitchFamily="18" charset="0"/>
              </a:rPr>
              <a:pPr>
                <a:spcBef>
                  <a:spcPct val="0"/>
                </a:spcBef>
              </a:pPr>
              <a:t>47</a:t>
            </a:fld>
            <a:endParaRPr lang="en-US" altLang="en-US" sz="1400" smtClean="0">
              <a:solidFill>
                <a:schemeClr val="tx1"/>
              </a:solidFill>
              <a:latin typeface="Times New Roman" panose="02020603050405020304" pitchFamily="18" charset="0"/>
            </a:endParaRPr>
          </a:p>
        </p:txBody>
      </p:sp>
      <p:sp>
        <p:nvSpPr>
          <p:cNvPr id="51202" name="Rectangle 3"/>
          <p:cNvSpPr>
            <a:spLocks noGrp="1" noChangeArrowheads="1"/>
          </p:cNvSpPr>
          <p:nvPr>
            <p:ph idx="4294967295"/>
          </p:nvPr>
        </p:nvSpPr>
        <p:spPr>
          <a:xfrm>
            <a:off x="0" y="838200"/>
            <a:ext cx="8839200" cy="5486400"/>
          </a:xfrm>
        </p:spPr>
        <p:txBody>
          <a:bodyPr/>
          <a:lstStyle/>
          <a:p>
            <a:r>
              <a:rPr lang="en-US" altLang="en-US" dirty="0" smtClean="0"/>
              <a:t> </a:t>
            </a:r>
            <a:r>
              <a:rPr lang="en-US" altLang="en-US" dirty="0" smtClean="0"/>
              <a:t>L(M)={all strings with prefix ab}</a:t>
            </a:r>
          </a:p>
          <a:p>
            <a:endParaRPr lang="en-US" altLang="en-US" dirty="0"/>
          </a:p>
          <a:p>
            <a:endParaRPr lang="en-US" altLang="en-US" dirty="0" smtClean="0"/>
          </a:p>
        </p:txBody>
      </p:sp>
      <p:pic>
        <p:nvPicPr>
          <p:cNvPr id="2" name="Picture 1" title="DFA example"/>
          <p:cNvPicPr>
            <a:picLocks noChangeAspect="1"/>
          </p:cNvPicPr>
          <p:nvPr/>
        </p:nvPicPr>
        <p:blipFill>
          <a:blip r:embed="rId2"/>
          <a:stretch>
            <a:fillRect/>
          </a:stretch>
        </p:blipFill>
        <p:spPr>
          <a:xfrm>
            <a:off x="661987" y="1843742"/>
            <a:ext cx="6577013" cy="3909357"/>
          </a:xfrm>
          <a:prstGeom prst="rect">
            <a:avLst/>
          </a:prstGeom>
        </p:spPr>
      </p:pic>
    </p:spTree>
    <p:extLst>
      <p:ext uri="{BB962C8B-B14F-4D97-AF65-F5344CB8AC3E}">
        <p14:creationId xmlns:p14="http://schemas.microsoft.com/office/powerpoint/2010/main" val="19901947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152400" y="838200"/>
            <a:ext cx="8839200" cy="5943600"/>
          </a:xfrm>
        </p:spPr>
        <p:txBody>
          <a:bodyPr/>
          <a:lstStyle/>
          <a:p>
            <a:r>
              <a:rPr lang="en-US" altLang="en-US" dirty="0" smtClean="0"/>
              <a:t>L(M) = { all strings with substring 001}</a:t>
            </a:r>
          </a:p>
          <a:p>
            <a:r>
              <a:rPr lang="en-US" dirty="0" smtClean="0">
                <a:sym typeface="Symbol" panose="05050102010706020507" pitchFamily="18" charset="2"/>
              </a:rPr>
              <a:t> = {0,1}</a:t>
            </a:r>
            <a:endParaRPr lang="en-US" altLang="en-US" dirty="0"/>
          </a:p>
        </p:txBody>
      </p:sp>
      <p:sp>
        <p:nvSpPr>
          <p:cNvPr id="53254" name="Rectangle 2"/>
          <p:cNvSpPr>
            <a:spLocks noGrp="1" noChangeArrowheads="1"/>
          </p:cNvSpPr>
          <p:nvPr>
            <p:ph type="title"/>
          </p:nvPr>
        </p:nvSpPr>
        <p:spPr/>
        <p:txBody>
          <a:bodyPr/>
          <a:lstStyle/>
          <a:p>
            <a:r>
              <a:rPr lang="en-US" altLang="en-US" dirty="0" smtClean="0">
                <a:solidFill>
                  <a:srgbClr val="FF0000"/>
                </a:solidFill>
              </a:rPr>
              <a:t>Constructing a DFA (Example 6)</a:t>
            </a:r>
            <a:endParaRPr lang="en-US" altLang="en-US" dirty="0" smtClean="0"/>
          </a:p>
        </p:txBody>
      </p:sp>
      <p:sp>
        <p:nvSpPr>
          <p:cNvPr id="53255"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C160E52F-658F-4FA9-A8AE-7F572B60E9BB}" type="slidenum">
              <a:rPr lang="en-US" altLang="en-US" sz="1400" smtClean="0">
                <a:solidFill>
                  <a:schemeClr val="tx1"/>
                </a:solidFill>
                <a:latin typeface="Times New Roman" panose="02020603050405020304" pitchFamily="18" charset="0"/>
              </a:rPr>
              <a:pPr>
                <a:spcBef>
                  <a:spcPct val="0"/>
                </a:spcBef>
              </a:pPr>
              <a:t>48</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Rectangle 2"/>
          <p:cNvSpPr>
            <a:spLocks noGrp="1" noChangeArrowheads="1"/>
          </p:cNvSpPr>
          <p:nvPr>
            <p:ph type="title"/>
          </p:nvPr>
        </p:nvSpPr>
        <p:spPr/>
        <p:txBody>
          <a:bodyPr/>
          <a:lstStyle/>
          <a:p>
            <a:r>
              <a:rPr lang="en-US" altLang="en-US" smtClean="0"/>
              <a:t>Another Example</a:t>
            </a:r>
          </a:p>
        </p:txBody>
      </p:sp>
      <p:sp>
        <p:nvSpPr>
          <p:cNvPr id="53250" name="Rectangle 3"/>
          <p:cNvSpPr>
            <a:spLocks noGrp="1" noChangeArrowheads="1"/>
          </p:cNvSpPr>
          <p:nvPr>
            <p:ph idx="1"/>
          </p:nvPr>
        </p:nvSpPr>
        <p:spPr/>
        <p:txBody>
          <a:bodyPr/>
          <a:lstStyle/>
          <a:p>
            <a:r>
              <a:rPr lang="en-US" altLang="en-US" dirty="0" smtClean="0"/>
              <a:t>L(M) = { all strings with substring 001}</a:t>
            </a:r>
          </a:p>
          <a:p>
            <a:pPr marL="457200" indent="-457200">
              <a:buFont typeface="Symbol" panose="05050102010706020507" pitchFamily="18" charset="2"/>
              <a:buChar char="å"/>
            </a:pPr>
            <a:r>
              <a:rPr lang="en-US" dirty="0" smtClean="0">
                <a:sym typeface="Symbol" panose="05050102010706020507" pitchFamily="18" charset="2"/>
              </a:rPr>
              <a:t>= {0,1}</a:t>
            </a:r>
          </a:p>
          <a:p>
            <a:pPr marL="0" indent="0"/>
            <a:endParaRPr lang="en-US" dirty="0">
              <a:sym typeface="Symbol" panose="05050102010706020507" pitchFamily="18" charset="2"/>
            </a:endParaRPr>
          </a:p>
          <a:p>
            <a:pPr marL="0" indent="0"/>
            <a:endParaRPr lang="en-US" dirty="0" smtClean="0">
              <a:sym typeface="Symbol" panose="05050102010706020507" pitchFamily="18" charset="2"/>
            </a:endParaRPr>
          </a:p>
          <a:p>
            <a:pPr marL="0" indent="0"/>
            <a:endParaRPr lang="en-US" altLang="en-US" dirty="0">
              <a:sym typeface="Symbol" panose="05050102010706020507" pitchFamily="18" charset="2"/>
            </a:endParaRPr>
          </a:p>
          <a:p>
            <a:pPr marL="0" indent="0"/>
            <a:endParaRPr lang="en-US" altLang="en-US" dirty="0"/>
          </a:p>
        </p:txBody>
      </p:sp>
      <p:sp>
        <p:nvSpPr>
          <p:cNvPr id="53255"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C160E52F-658F-4FA9-A8AE-7F572B60E9BB}" type="slidenum">
              <a:rPr lang="en-US" altLang="en-US" sz="1400" smtClean="0">
                <a:solidFill>
                  <a:schemeClr val="tx1"/>
                </a:solidFill>
                <a:latin typeface="Times New Roman" panose="02020603050405020304" pitchFamily="18" charset="0"/>
              </a:rPr>
              <a:pPr>
                <a:spcBef>
                  <a:spcPct val="0"/>
                </a:spcBef>
              </a:pPr>
              <a:t>49</a:t>
            </a:fld>
            <a:endParaRPr lang="en-US" altLang="en-US" sz="1400" smtClean="0">
              <a:solidFill>
                <a:schemeClr val="tx1"/>
              </a:solidFill>
              <a:latin typeface="Times New Roman" panose="02020603050405020304" pitchFamily="18" charset="0"/>
            </a:endParaRPr>
          </a:p>
        </p:txBody>
      </p:sp>
      <p:pic>
        <p:nvPicPr>
          <p:cNvPr id="2" name="Picture 1" title="DFA example"/>
          <p:cNvPicPr>
            <a:picLocks noChangeAspect="1"/>
          </p:cNvPicPr>
          <p:nvPr/>
        </p:nvPicPr>
        <p:blipFill>
          <a:blip r:embed="rId2"/>
          <a:stretch>
            <a:fillRect/>
          </a:stretch>
        </p:blipFill>
        <p:spPr>
          <a:xfrm>
            <a:off x="185057" y="2590800"/>
            <a:ext cx="8582025" cy="3095625"/>
          </a:xfrm>
          <a:prstGeom prst="rect">
            <a:avLst/>
          </a:prstGeom>
        </p:spPr>
      </p:pic>
    </p:spTree>
    <p:extLst>
      <p:ext uri="{BB962C8B-B14F-4D97-AF65-F5344CB8AC3E}">
        <p14:creationId xmlns:p14="http://schemas.microsoft.com/office/powerpoint/2010/main" val="1174840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chor="t"/>
          <a:lstStyle/>
          <a:p>
            <a:r>
              <a:rPr lang="en-US" altLang="en-US" smtClean="0">
                <a:solidFill>
                  <a:srgbClr val="FF0000"/>
                </a:solidFill>
              </a:rPr>
              <a:t>Deterministic Finite Accepter (DFA) </a:t>
            </a:r>
            <a:br>
              <a:rPr lang="en-US" altLang="en-US" smtClean="0">
                <a:solidFill>
                  <a:srgbClr val="FF0000"/>
                </a:solidFill>
              </a:rPr>
            </a:br>
            <a:endParaRPr lang="en-US" altLang="en-US" smtClean="0">
              <a:solidFill>
                <a:srgbClr val="FF0000"/>
              </a:solidFill>
            </a:endParaRPr>
          </a:p>
        </p:txBody>
      </p:sp>
      <p:sp>
        <p:nvSpPr>
          <p:cNvPr id="6147" name="Rectangle 3"/>
          <p:cNvSpPr>
            <a:spLocks noGrp="1" noChangeArrowheads="1"/>
          </p:cNvSpPr>
          <p:nvPr>
            <p:ph type="body" idx="1"/>
          </p:nvPr>
        </p:nvSpPr>
        <p:spPr>
          <a:xfrm>
            <a:off x="152400" y="1208088"/>
            <a:ext cx="8839200" cy="5486400"/>
          </a:xfrm>
        </p:spPr>
        <p:txBody>
          <a:bodyPr/>
          <a:lstStyle/>
          <a:p>
            <a:pPr>
              <a:defRPr/>
            </a:pPr>
            <a:r>
              <a:rPr lang="en-US" altLang="en-US" sz="3600" b="1" dirty="0" smtClean="0">
                <a:solidFill>
                  <a:srgbClr val="FF0000"/>
                </a:solidFill>
              </a:rPr>
              <a:t>DFA:</a:t>
            </a:r>
          </a:p>
          <a:p>
            <a:pPr marL="571500" indent="-223838">
              <a:buFont typeface="Arial" panose="020B0604020202020204" pitchFamily="34" charset="0"/>
              <a:buChar char="•"/>
              <a:defRPr/>
            </a:pPr>
            <a:r>
              <a:rPr lang="en-US" altLang="en-US" sz="3600" b="1" dirty="0" smtClean="0"/>
              <a:t>finite number of states </a:t>
            </a:r>
          </a:p>
          <a:p>
            <a:pPr marL="571500" indent="-223838">
              <a:buFont typeface="Arial" panose="020B0604020202020204" pitchFamily="34" charset="0"/>
              <a:buChar char="•"/>
              <a:defRPr/>
            </a:pPr>
            <a:r>
              <a:rPr lang="en-US" altLang="en-US" sz="3600" b="1" dirty="0" smtClean="0"/>
              <a:t>no external storage</a:t>
            </a:r>
          </a:p>
          <a:p>
            <a:pPr marL="571500" indent="-223838">
              <a:buFont typeface="Arial" panose="020B0604020202020204" pitchFamily="34" charset="0"/>
              <a:buChar char="•"/>
              <a:defRPr/>
            </a:pPr>
            <a:r>
              <a:rPr lang="en-US" altLang="en-US" sz="3600" b="1" dirty="0"/>
              <a:t>Deterministic </a:t>
            </a:r>
            <a:r>
              <a:rPr lang="en-US" altLang="en-US" sz="3600" b="1" dirty="0" smtClean="0"/>
              <a:t>configurations</a:t>
            </a:r>
          </a:p>
          <a:p>
            <a:pPr marL="571500" indent="-223838">
              <a:buFont typeface="Arial" panose="020B0604020202020204" pitchFamily="34" charset="0"/>
              <a:buChar char="•"/>
              <a:defRPr/>
            </a:pPr>
            <a:endParaRPr lang="en-US" altLang="en-US" sz="3600" b="1" dirty="0"/>
          </a:p>
          <a:p>
            <a:pPr marL="347662" indent="0">
              <a:defRPr/>
            </a:pPr>
            <a:r>
              <a:rPr lang="en-US" sz="2800" i="1" dirty="0" smtClean="0">
                <a:solidFill>
                  <a:srgbClr val="92D050"/>
                </a:solidFill>
              </a:rPr>
              <a:t>Deterministic: From any state, on the current input, the contents of temporary storage (current configuration), the next state (next configuration) is uniquely defined by one state.</a:t>
            </a:r>
          </a:p>
          <a:p>
            <a:pPr marL="571500" indent="-223838">
              <a:buFont typeface="Arial" panose="020B0604020202020204" pitchFamily="34" charset="0"/>
              <a:buChar char="•"/>
              <a:defRPr/>
            </a:pPr>
            <a:endParaRPr lang="en-US" altLang="en-US" sz="3600" b="1" dirty="0"/>
          </a:p>
        </p:txBody>
      </p:sp>
      <p:sp>
        <p:nvSpPr>
          <p:cNvPr id="8196"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B5CDE10C-2F2B-4FBD-B81F-981B800F173D}" type="slidenum">
              <a:rPr lang="en-US" altLang="en-US" sz="1400" smtClean="0">
                <a:solidFill>
                  <a:schemeClr val="tx1"/>
                </a:solidFill>
                <a:latin typeface="Times New Roman" panose="02020603050405020304" pitchFamily="18" charset="0"/>
              </a:rPr>
              <a:pPr>
                <a:spcBef>
                  <a:spcPct val="0"/>
                </a:spcBef>
              </a:pPr>
              <a:t>5</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Rectangle 2"/>
          <p:cNvSpPr>
            <a:spLocks noGrp="1" noChangeArrowheads="1"/>
          </p:cNvSpPr>
          <p:nvPr>
            <p:ph type="title"/>
          </p:nvPr>
        </p:nvSpPr>
        <p:spPr/>
        <p:txBody>
          <a:bodyPr/>
          <a:lstStyle/>
          <a:p>
            <a:r>
              <a:rPr lang="en-US" altLang="en-US" dirty="0" smtClean="0">
                <a:solidFill>
                  <a:srgbClr val="FF0000"/>
                </a:solidFill>
              </a:rPr>
              <a:t>Constructing a DFA (Example 7)</a:t>
            </a:r>
            <a:endParaRPr lang="en-US" altLang="en-US" dirty="0" smtClean="0"/>
          </a:p>
        </p:txBody>
      </p:sp>
      <p:sp>
        <p:nvSpPr>
          <p:cNvPr id="53250" name="Rectangle 3"/>
          <p:cNvSpPr>
            <a:spLocks noGrp="1" noChangeArrowheads="1"/>
          </p:cNvSpPr>
          <p:nvPr>
            <p:ph idx="1"/>
          </p:nvPr>
        </p:nvSpPr>
        <p:spPr/>
        <p:txBody>
          <a:bodyPr/>
          <a:lstStyle/>
          <a:p>
            <a:r>
              <a:rPr lang="en-US" altLang="en-US" dirty="0" smtClean="0"/>
              <a:t>L(M) = { all strings without substring 001}</a:t>
            </a:r>
          </a:p>
          <a:p>
            <a:pPr marL="457200" indent="-457200">
              <a:buFont typeface="Symbol" panose="05050102010706020507" pitchFamily="18" charset="2"/>
              <a:buChar char="å"/>
            </a:pPr>
            <a:r>
              <a:rPr lang="en-US" dirty="0" smtClean="0">
                <a:sym typeface="Symbol" panose="05050102010706020507" pitchFamily="18" charset="2"/>
              </a:rPr>
              <a:t>= {0,1}</a:t>
            </a:r>
          </a:p>
          <a:p>
            <a:pPr marL="457200" indent="-457200">
              <a:buFont typeface="Symbol" panose="05050102010706020507" pitchFamily="18" charset="2"/>
              <a:buChar char="å"/>
            </a:pPr>
            <a:endParaRPr lang="en-US" dirty="0">
              <a:sym typeface="Symbol" panose="05050102010706020507" pitchFamily="18" charset="2"/>
            </a:endParaRPr>
          </a:p>
          <a:p>
            <a:pPr marL="0" indent="0"/>
            <a:endParaRPr lang="en-US" dirty="0" smtClean="0">
              <a:sym typeface="Symbol" panose="05050102010706020507" pitchFamily="18" charset="2"/>
            </a:endParaRPr>
          </a:p>
          <a:p>
            <a:pPr marL="0" indent="0"/>
            <a:endParaRPr lang="en-US" dirty="0">
              <a:sym typeface="Symbol" panose="05050102010706020507" pitchFamily="18" charset="2"/>
            </a:endParaRPr>
          </a:p>
          <a:p>
            <a:pPr marL="0" indent="0"/>
            <a:endParaRPr lang="en-US" dirty="0" smtClean="0">
              <a:sym typeface="Symbol" panose="05050102010706020507" pitchFamily="18" charset="2"/>
            </a:endParaRPr>
          </a:p>
          <a:p>
            <a:pPr marL="0" indent="0"/>
            <a:endParaRPr lang="en-US" altLang="en-US" dirty="0">
              <a:sym typeface="Symbol" panose="05050102010706020507" pitchFamily="18" charset="2"/>
            </a:endParaRPr>
          </a:p>
          <a:p>
            <a:pPr marL="0" indent="0"/>
            <a:endParaRPr lang="en-US" altLang="en-US" dirty="0"/>
          </a:p>
        </p:txBody>
      </p:sp>
      <p:sp>
        <p:nvSpPr>
          <p:cNvPr id="53255"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C160E52F-658F-4FA9-A8AE-7F572B60E9BB}" type="slidenum">
              <a:rPr lang="en-US" altLang="en-US" sz="1400" smtClean="0">
                <a:solidFill>
                  <a:schemeClr val="tx1"/>
                </a:solidFill>
                <a:latin typeface="Times New Roman" panose="02020603050405020304" pitchFamily="18" charset="0"/>
              </a:rPr>
              <a:pPr>
                <a:spcBef>
                  <a:spcPct val="0"/>
                </a:spcBef>
              </a:pPr>
              <a:t>50</a:t>
            </a:fld>
            <a:endParaRPr lang="en-US" altLang="en-US" sz="1400" smtClean="0">
              <a:solidFill>
                <a:schemeClr val="tx1"/>
              </a:solidFill>
              <a:latin typeface="Times New Roman" panose="02020603050405020304" pitchFamily="18" charset="0"/>
            </a:endParaRPr>
          </a:p>
        </p:txBody>
      </p:sp>
      <p:pic>
        <p:nvPicPr>
          <p:cNvPr id="6" name="Picture 2" title="DFA exampl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1518" y="2514600"/>
            <a:ext cx="7700963"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82523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dirty="0" smtClean="0"/>
              <a:t>Classification or Hierarchy or Family</a:t>
            </a:r>
          </a:p>
        </p:txBody>
      </p:sp>
      <p:sp>
        <p:nvSpPr>
          <p:cNvPr id="56323" name="Rectangle 3"/>
          <p:cNvSpPr>
            <a:spLocks noGrp="1" noChangeArrowheads="1"/>
          </p:cNvSpPr>
          <p:nvPr>
            <p:ph idx="1"/>
          </p:nvPr>
        </p:nvSpPr>
        <p:spPr/>
        <p:txBody>
          <a:bodyPr/>
          <a:lstStyle/>
          <a:p>
            <a:r>
              <a:rPr lang="en-US" altLang="en-US" dirty="0" smtClean="0"/>
              <a:t>Languages can be classified based on certain properties of Grammar or Automata.</a:t>
            </a:r>
          </a:p>
          <a:p>
            <a:r>
              <a:rPr lang="en-US" altLang="en-US" dirty="0" smtClean="0"/>
              <a:t>All the languages which is accepted by some finite automaton are classified as a family of languages. These are referred to as </a:t>
            </a:r>
            <a:r>
              <a:rPr lang="en-US" altLang="en-US" dirty="0" smtClean="0">
                <a:solidFill>
                  <a:srgbClr val="FF0000"/>
                </a:solidFill>
              </a:rPr>
              <a:t>Regular</a:t>
            </a:r>
            <a:r>
              <a:rPr lang="en-US" altLang="en-US" dirty="0" smtClean="0"/>
              <a:t> languages.</a:t>
            </a:r>
          </a:p>
          <a:p>
            <a:r>
              <a:rPr lang="en-US" altLang="en-US" dirty="0" smtClean="0"/>
              <a:t>We will discuss corresponding hierarchy with Grammars in the next chapter.</a:t>
            </a:r>
          </a:p>
          <a:p>
            <a:r>
              <a:rPr lang="en-US" altLang="en-US" dirty="0" smtClean="0"/>
              <a:t>We will discuss the other level in the language hierarchy later in the course.</a:t>
            </a:r>
          </a:p>
          <a:p>
            <a:pPr lvl="1"/>
            <a:r>
              <a:rPr lang="en-US" altLang="en-US" dirty="0" smtClean="0"/>
              <a:t> </a:t>
            </a:r>
          </a:p>
        </p:txBody>
      </p:sp>
      <p:sp>
        <p:nvSpPr>
          <p:cNvPr id="56324"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B6D4590D-C59C-431A-B66E-71699E8D7017}" type="slidenum">
              <a:rPr lang="en-US" altLang="en-US" sz="1400" smtClean="0">
                <a:solidFill>
                  <a:schemeClr val="tx1"/>
                </a:solidFill>
                <a:latin typeface="Times New Roman" panose="02020603050405020304" pitchFamily="18" charset="0"/>
              </a:rPr>
              <a:pPr>
                <a:spcBef>
                  <a:spcPct val="0"/>
                </a:spcBef>
              </a:pPr>
              <a:t>51</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smtClean="0"/>
              <a:t>Regular Languages</a:t>
            </a:r>
          </a:p>
        </p:txBody>
      </p:sp>
      <p:sp>
        <p:nvSpPr>
          <p:cNvPr id="57347" name="Rectangle 3"/>
          <p:cNvSpPr>
            <a:spLocks noGrp="1" noChangeArrowheads="1"/>
          </p:cNvSpPr>
          <p:nvPr>
            <p:ph idx="1"/>
          </p:nvPr>
        </p:nvSpPr>
        <p:spPr/>
        <p:txBody>
          <a:bodyPr/>
          <a:lstStyle/>
          <a:p>
            <a:endParaRPr lang="en-US" altLang="en-US" dirty="0" smtClean="0"/>
          </a:p>
          <a:p>
            <a:r>
              <a:rPr lang="en-US" altLang="en-US" dirty="0" smtClean="0"/>
              <a:t>A language </a:t>
            </a:r>
            <a:r>
              <a:rPr lang="en-US" altLang="en-US" dirty="0" smtClean="0"/>
              <a:t>L  </a:t>
            </a:r>
            <a:r>
              <a:rPr lang="en-US" altLang="en-US" dirty="0" smtClean="0"/>
              <a:t>is regular if there is </a:t>
            </a:r>
          </a:p>
          <a:p>
            <a:r>
              <a:rPr lang="en-US" altLang="en-US" dirty="0" smtClean="0"/>
              <a:t>a DFA </a:t>
            </a:r>
            <a:r>
              <a:rPr lang="en-US" altLang="en-US" dirty="0" smtClean="0"/>
              <a:t>M  </a:t>
            </a:r>
            <a:r>
              <a:rPr lang="en-US" altLang="en-US" dirty="0" smtClean="0"/>
              <a:t>such </a:t>
            </a:r>
            <a:r>
              <a:rPr lang="en-US" altLang="en-US" dirty="0" smtClean="0"/>
              <a:t>that L = L(M)</a:t>
            </a:r>
          </a:p>
          <a:p>
            <a:endParaRPr lang="en-US" altLang="en-US" dirty="0" smtClean="0"/>
          </a:p>
          <a:p>
            <a:r>
              <a:rPr lang="en-US" altLang="en-US" dirty="0" smtClean="0"/>
              <a:t>To refer to a given language as Regular, one needs to describe a FSA, M that accepts precisely that language.</a:t>
            </a:r>
          </a:p>
          <a:p>
            <a:endParaRPr lang="en-US" altLang="en-US" dirty="0" smtClean="0"/>
          </a:p>
          <a:p>
            <a:pPr lvl="1"/>
            <a:r>
              <a:rPr lang="en-US" altLang="en-US" dirty="0" smtClean="0"/>
              <a:t> </a:t>
            </a:r>
          </a:p>
        </p:txBody>
      </p:sp>
      <p:sp>
        <p:nvSpPr>
          <p:cNvPr id="57351"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7359B72E-5D3E-49E1-9D8E-F5F15D44F31D}" type="slidenum">
              <a:rPr lang="en-US" altLang="en-US" sz="1400" smtClean="0">
                <a:solidFill>
                  <a:schemeClr val="tx1"/>
                </a:solidFill>
                <a:latin typeface="Times New Roman" panose="02020603050405020304" pitchFamily="18" charset="0"/>
              </a:rPr>
              <a:pPr>
                <a:spcBef>
                  <a:spcPct val="0"/>
                </a:spcBef>
              </a:pPr>
              <a:t>52</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solidFill>
                  <a:srgbClr val="008000"/>
                </a:solidFill>
              </a:rPr>
              <a:t>Examples of regular languages</a:t>
            </a:r>
            <a:endParaRPr lang="en-US" dirty="0"/>
          </a:p>
        </p:txBody>
      </p:sp>
      <p:sp>
        <p:nvSpPr>
          <p:cNvPr id="6" name="Content Placeholder 5"/>
          <p:cNvSpPr>
            <a:spLocks noGrp="1"/>
          </p:cNvSpPr>
          <p:nvPr>
            <p:ph idx="1"/>
          </p:nvPr>
        </p:nvSpPr>
        <p:spPr/>
        <p:txBody>
          <a:bodyPr/>
          <a:lstStyle/>
          <a:p>
            <a:r>
              <a:rPr lang="en-US" sz="3600" dirty="0" smtClean="0">
                <a:solidFill>
                  <a:schemeClr val="tx1"/>
                </a:solidFill>
              </a:rPr>
              <a:t>{</a:t>
            </a:r>
            <a:r>
              <a:rPr lang="en-US" sz="3600" dirty="0" err="1" smtClean="0">
                <a:solidFill>
                  <a:schemeClr val="tx1"/>
                </a:solidFill>
              </a:rPr>
              <a:t>abba</a:t>
            </a:r>
            <a:r>
              <a:rPr lang="en-US" sz="3600" dirty="0" smtClean="0">
                <a:solidFill>
                  <a:schemeClr val="tx1"/>
                </a:solidFill>
              </a:rPr>
              <a:t>}</a:t>
            </a:r>
          </a:p>
          <a:p>
            <a:r>
              <a:rPr lang="en-US" sz="3600" dirty="0" smtClean="0">
                <a:solidFill>
                  <a:schemeClr val="tx1"/>
                </a:solidFill>
              </a:rPr>
              <a:t>{</a:t>
            </a:r>
            <a:r>
              <a:rPr lang="en-US" sz="3600" dirty="0" smtClean="0">
                <a:solidFill>
                  <a:schemeClr val="tx1"/>
                </a:solidFill>
                <a:sym typeface="Symbol" panose="05050102010706020507" pitchFamily="18" charset="2"/>
              </a:rPr>
              <a:t>, ab, </a:t>
            </a:r>
            <a:r>
              <a:rPr lang="en-US" sz="3600" dirty="0" err="1" smtClean="0">
                <a:solidFill>
                  <a:schemeClr val="tx1"/>
                </a:solidFill>
                <a:sym typeface="Symbol" panose="05050102010706020507" pitchFamily="18" charset="2"/>
              </a:rPr>
              <a:t>abba</a:t>
            </a:r>
            <a:r>
              <a:rPr lang="en-US" sz="3600" dirty="0" smtClean="0">
                <a:solidFill>
                  <a:schemeClr val="tx1"/>
                </a:solidFill>
                <a:sym typeface="Symbol" panose="05050102010706020507" pitchFamily="18" charset="2"/>
              </a:rPr>
              <a:t>}</a:t>
            </a:r>
          </a:p>
          <a:p>
            <a:r>
              <a:rPr lang="en-US" altLang="en-US" sz="3600" dirty="0" smtClean="0">
                <a:solidFill>
                  <a:schemeClr val="tx1"/>
                </a:solidFill>
              </a:rPr>
              <a:t>{</a:t>
            </a:r>
            <a:r>
              <a:rPr lang="en-US" altLang="en-US" sz="3600" dirty="0" err="1">
                <a:solidFill>
                  <a:schemeClr val="tx1"/>
                </a:solidFill>
              </a:rPr>
              <a:t>a</a:t>
            </a:r>
            <a:r>
              <a:rPr lang="en-US" altLang="en-US" sz="3600" baseline="30000" dirty="0" err="1">
                <a:solidFill>
                  <a:schemeClr val="tx1"/>
                </a:solidFill>
              </a:rPr>
              <a:t>n</a:t>
            </a:r>
            <a:r>
              <a:rPr lang="en-US" altLang="en-US" sz="3600" dirty="0" err="1">
                <a:solidFill>
                  <a:schemeClr val="tx1"/>
                </a:solidFill>
              </a:rPr>
              <a:t>b|n</a:t>
            </a:r>
            <a:r>
              <a:rPr lang="en-US" altLang="en-US" sz="3600" dirty="0">
                <a:solidFill>
                  <a:schemeClr val="tx1"/>
                </a:solidFill>
              </a:rPr>
              <a:t> </a:t>
            </a:r>
            <a:r>
              <a:rPr lang="en-US" sz="3600" dirty="0">
                <a:solidFill>
                  <a:schemeClr val="tx1"/>
                </a:solidFill>
                <a:sym typeface="Symbol" panose="05050102010706020507" pitchFamily="18" charset="2"/>
              </a:rPr>
              <a:t></a:t>
            </a:r>
            <a:r>
              <a:rPr lang="en-US" altLang="en-US" sz="3600" dirty="0">
                <a:solidFill>
                  <a:schemeClr val="tx1"/>
                </a:solidFill>
              </a:rPr>
              <a:t> 0</a:t>
            </a:r>
            <a:r>
              <a:rPr lang="en-US" altLang="en-US" sz="3600" dirty="0" smtClean="0">
                <a:solidFill>
                  <a:schemeClr val="tx1"/>
                </a:solidFill>
              </a:rPr>
              <a:t>}</a:t>
            </a:r>
          </a:p>
          <a:p>
            <a:r>
              <a:rPr lang="en-US" altLang="en-US" sz="3600" dirty="0" smtClean="0">
                <a:solidFill>
                  <a:schemeClr val="tx1"/>
                </a:solidFill>
              </a:rPr>
              <a:t>{all strings with prefix ab}</a:t>
            </a:r>
          </a:p>
          <a:p>
            <a:r>
              <a:rPr lang="en-US" altLang="en-US" sz="3600" dirty="0" smtClean="0">
                <a:solidFill>
                  <a:schemeClr val="tx1"/>
                </a:solidFill>
              </a:rPr>
              <a:t>{all strings that contain ab}</a:t>
            </a:r>
          </a:p>
          <a:p>
            <a:r>
              <a:rPr lang="en-US" altLang="en-US" sz="3600" dirty="0" smtClean="0">
                <a:solidFill>
                  <a:schemeClr val="tx1"/>
                </a:solidFill>
              </a:rPr>
              <a:t>{all strings without substring 001}</a:t>
            </a:r>
          </a:p>
          <a:p>
            <a:endParaRPr lang="en-US" dirty="0"/>
          </a:p>
          <a:p>
            <a:r>
              <a:rPr lang="en-US" altLang="en-US" sz="2800" dirty="0" smtClean="0"/>
              <a:t>There exist automata that accept these Languages.</a:t>
            </a:r>
          </a:p>
          <a:p>
            <a:endParaRPr lang="en-US" dirty="0"/>
          </a:p>
        </p:txBody>
      </p:sp>
      <p:sp>
        <p:nvSpPr>
          <p:cNvPr id="58381"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655C61F4-6685-4CD2-86B3-EC14608F3860}" type="slidenum">
              <a:rPr lang="en-US" altLang="en-US" sz="1400" smtClean="0">
                <a:solidFill>
                  <a:schemeClr val="tx1"/>
                </a:solidFill>
                <a:latin typeface="Times New Roman" panose="02020603050405020304" pitchFamily="18" charset="0"/>
              </a:rPr>
              <a:pPr>
                <a:spcBef>
                  <a:spcPct val="0"/>
                </a:spcBef>
              </a:pPr>
              <a:t>53</a:t>
            </a:fld>
            <a:endParaRPr lang="en-US" altLang="en-US" sz="140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6626362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dirty="0" smtClean="0"/>
              <a:t>Another </a:t>
            </a:r>
            <a:r>
              <a:rPr lang="en-US" altLang="en-US" dirty="0"/>
              <a:t>e</a:t>
            </a:r>
            <a:r>
              <a:rPr lang="en-US" altLang="en-US" dirty="0" smtClean="0"/>
              <a:t>xample of a Language</a:t>
            </a:r>
            <a:endParaRPr lang="en-US" altLang="en-US" dirty="0" smtClean="0"/>
          </a:p>
        </p:txBody>
      </p:sp>
      <p:sp>
        <p:nvSpPr>
          <p:cNvPr id="59395" name="Rectangle 3"/>
          <p:cNvSpPr>
            <a:spLocks noGrp="1" noChangeArrowheads="1"/>
          </p:cNvSpPr>
          <p:nvPr>
            <p:ph idx="1"/>
          </p:nvPr>
        </p:nvSpPr>
        <p:spPr/>
        <p:txBody>
          <a:bodyPr/>
          <a:lstStyle/>
          <a:p>
            <a:r>
              <a:rPr lang="en-US" altLang="en-US" dirty="0" smtClean="0"/>
              <a:t>The </a:t>
            </a:r>
            <a:r>
              <a:rPr lang="en-US" altLang="en-US" dirty="0" smtClean="0"/>
              <a:t>language L = {</a:t>
            </a:r>
            <a:r>
              <a:rPr lang="en-US" altLang="en-US" dirty="0" err="1" smtClean="0"/>
              <a:t>awa|w</a:t>
            </a:r>
            <a:r>
              <a:rPr lang="en-US" dirty="0" smtClean="0">
                <a:sym typeface="Symbol" panose="05050102010706020507" pitchFamily="18" charset="2"/>
              </a:rPr>
              <a:t>{</a:t>
            </a:r>
            <a:r>
              <a:rPr lang="en-US" dirty="0" err="1" smtClean="0">
                <a:sym typeface="Symbol" panose="05050102010706020507" pitchFamily="18" charset="2"/>
              </a:rPr>
              <a:t>a,b</a:t>
            </a:r>
            <a:r>
              <a:rPr lang="en-US" dirty="0" smtClean="0">
                <a:sym typeface="Symbol" panose="05050102010706020507" pitchFamily="18" charset="2"/>
              </a:rPr>
              <a:t>}*}</a:t>
            </a:r>
            <a:endParaRPr lang="en-US" altLang="en-US" dirty="0" smtClean="0"/>
          </a:p>
          <a:p>
            <a:r>
              <a:rPr lang="en-US" altLang="en-US" dirty="0" smtClean="0"/>
              <a:t>is regular. i.e., all strings that begin and end with an “a</a:t>
            </a:r>
            <a:r>
              <a:rPr lang="en-US" altLang="en-US" dirty="0" smtClean="0"/>
              <a:t>”.</a:t>
            </a:r>
          </a:p>
          <a:p>
            <a:endParaRPr lang="en-US" altLang="en-US" dirty="0"/>
          </a:p>
          <a:p>
            <a:r>
              <a:rPr lang="en-US" altLang="en-US" dirty="0" smtClean="0"/>
              <a:t>L=L(M) </a:t>
            </a:r>
            <a:endParaRPr lang="en-US" altLang="en-US" dirty="0" smtClean="0"/>
          </a:p>
          <a:p>
            <a:endParaRPr lang="en-US" altLang="en-US" dirty="0" smtClean="0"/>
          </a:p>
          <a:p>
            <a:r>
              <a:rPr lang="en-US" altLang="en-US" dirty="0" smtClean="0"/>
              <a:t> </a:t>
            </a:r>
          </a:p>
        </p:txBody>
      </p:sp>
      <p:sp>
        <p:nvSpPr>
          <p:cNvPr id="59422"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D67E07EC-6192-4FD5-89C4-437C30EC0EAF}" type="slidenum">
              <a:rPr lang="en-US" altLang="en-US" sz="1400" smtClean="0">
                <a:solidFill>
                  <a:schemeClr val="tx1"/>
                </a:solidFill>
                <a:latin typeface="Times New Roman" panose="02020603050405020304" pitchFamily="18" charset="0"/>
              </a:rPr>
              <a:pPr>
                <a:spcBef>
                  <a:spcPct val="0"/>
                </a:spcBef>
              </a:pPr>
              <a:t>54</a:t>
            </a:fld>
            <a:endParaRPr lang="en-US" altLang="en-US" sz="1400" smtClean="0">
              <a:solidFill>
                <a:schemeClr val="tx1"/>
              </a:solidFill>
              <a:latin typeface="Times New Roman" panose="02020603050405020304" pitchFamily="18" charset="0"/>
            </a:endParaRPr>
          </a:p>
        </p:txBody>
      </p:sp>
      <p:pic>
        <p:nvPicPr>
          <p:cNvPr id="2" name="Picture 1" title="DFA example"/>
          <p:cNvPicPr>
            <a:picLocks noChangeAspect="1"/>
          </p:cNvPicPr>
          <p:nvPr/>
        </p:nvPicPr>
        <p:blipFill>
          <a:blip r:embed="rId2"/>
          <a:stretch>
            <a:fillRect/>
          </a:stretch>
        </p:blipFill>
        <p:spPr>
          <a:xfrm>
            <a:off x="2514600" y="2341290"/>
            <a:ext cx="4843462" cy="3964260"/>
          </a:xfrm>
          <a:prstGeom prst="rect">
            <a:avLst/>
          </a:prstGeom>
        </p:spPr>
      </p:pic>
    </p:spTree>
    <p:extLst>
      <p:ext uri="{BB962C8B-B14F-4D97-AF65-F5344CB8AC3E}">
        <p14:creationId xmlns:p14="http://schemas.microsoft.com/office/powerpoint/2010/main" val="28580129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381000" y="5168900"/>
            <a:ext cx="308098" cy="584775"/>
          </a:xfrm>
          <a:prstGeom prst="rect">
            <a:avLst/>
          </a:prstGeom>
          <a:noFill/>
          <a:ln>
            <a:noFill/>
          </a:ln>
          <a:effectLst/>
          <a:extLst>
            <a:ext uri="{909E8E84-426E-40DD-AFC4-6F175D3DCCD1}">
              <a14:hiddenFill xmlns:a14="http://schemas.microsoft.com/office/drawing/2010/main">
                <a:solidFill>
                  <a:schemeClr val="accent2">
                    <a:alpha val="50195"/>
                  </a:schemeClr>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dirty="0" smtClean="0"/>
              <a:t>:</a:t>
            </a:r>
            <a:endParaRPr lang="en-US" altLang="en-US" dirty="0"/>
          </a:p>
        </p:txBody>
      </p:sp>
      <p:sp>
        <p:nvSpPr>
          <p:cNvPr id="2" name="Title 1"/>
          <p:cNvSpPr>
            <a:spLocks noGrp="1"/>
          </p:cNvSpPr>
          <p:nvPr>
            <p:ph type="title"/>
          </p:nvPr>
        </p:nvSpPr>
        <p:spPr/>
        <p:txBody>
          <a:bodyPr/>
          <a:lstStyle/>
          <a:p>
            <a:r>
              <a:rPr lang="en-US" dirty="0" smtClean="0"/>
              <a:t>Non regular languages</a:t>
            </a:r>
            <a:endParaRPr lang="en-US" dirty="0"/>
          </a:p>
        </p:txBody>
      </p:sp>
      <p:sp>
        <p:nvSpPr>
          <p:cNvPr id="3" name="Content Placeholder 2"/>
          <p:cNvSpPr>
            <a:spLocks noGrp="1"/>
          </p:cNvSpPr>
          <p:nvPr>
            <p:ph idx="1"/>
          </p:nvPr>
        </p:nvSpPr>
        <p:spPr/>
        <p:txBody>
          <a:bodyPr/>
          <a:lstStyle/>
          <a:p>
            <a:r>
              <a:rPr lang="en-US" altLang="en-US" dirty="0" smtClean="0"/>
              <a:t>There exist languages which are </a:t>
            </a:r>
            <a:r>
              <a:rPr lang="en-US" altLang="en-US" u="sng" dirty="0" smtClean="0"/>
              <a:t>not</a:t>
            </a:r>
            <a:r>
              <a:rPr lang="en-US" altLang="en-US" dirty="0" smtClean="0"/>
              <a:t> Regular</a:t>
            </a:r>
          </a:p>
          <a:p>
            <a:r>
              <a:rPr lang="en-US" dirty="0" smtClean="0"/>
              <a:t>Example: L =</a:t>
            </a:r>
            <a:r>
              <a:rPr lang="en-US" altLang="en-US" dirty="0">
                <a:solidFill>
                  <a:schemeClr val="tx1"/>
                </a:solidFill>
              </a:rPr>
              <a:t>{</a:t>
            </a:r>
            <a:r>
              <a:rPr lang="en-US" altLang="en-US" dirty="0" err="1" smtClean="0">
                <a:solidFill>
                  <a:schemeClr val="tx1"/>
                </a:solidFill>
              </a:rPr>
              <a:t>a</a:t>
            </a:r>
            <a:r>
              <a:rPr lang="en-US" altLang="en-US" baseline="30000" dirty="0" err="1" smtClean="0">
                <a:solidFill>
                  <a:schemeClr val="tx1"/>
                </a:solidFill>
              </a:rPr>
              <a:t>n</a:t>
            </a:r>
            <a:r>
              <a:rPr lang="en-US" altLang="en-US" dirty="0" err="1" smtClean="0">
                <a:solidFill>
                  <a:schemeClr val="tx1"/>
                </a:solidFill>
              </a:rPr>
              <a:t>b</a:t>
            </a:r>
            <a:r>
              <a:rPr lang="en-US" altLang="en-US" baseline="30000" dirty="0" err="1" smtClean="0">
                <a:solidFill>
                  <a:schemeClr val="tx1"/>
                </a:solidFill>
              </a:rPr>
              <a:t>n</a:t>
            </a:r>
            <a:r>
              <a:rPr lang="en-US" altLang="en-US" dirty="0" err="1" smtClean="0">
                <a:solidFill>
                  <a:schemeClr val="tx1"/>
                </a:solidFill>
              </a:rPr>
              <a:t>|n</a:t>
            </a:r>
            <a:r>
              <a:rPr lang="en-US" altLang="en-US" dirty="0" smtClean="0">
                <a:solidFill>
                  <a:schemeClr val="tx1"/>
                </a:solidFill>
              </a:rPr>
              <a:t> </a:t>
            </a:r>
            <a:r>
              <a:rPr lang="en-US" dirty="0">
                <a:solidFill>
                  <a:schemeClr val="tx1"/>
                </a:solidFill>
                <a:sym typeface="Symbol" panose="05050102010706020507" pitchFamily="18" charset="2"/>
              </a:rPr>
              <a:t></a:t>
            </a:r>
            <a:r>
              <a:rPr lang="en-US" altLang="en-US" dirty="0">
                <a:solidFill>
                  <a:schemeClr val="tx1"/>
                </a:solidFill>
              </a:rPr>
              <a:t> 0}</a:t>
            </a:r>
          </a:p>
          <a:p>
            <a:endParaRPr lang="en-US" dirty="0"/>
          </a:p>
          <a:p>
            <a:r>
              <a:rPr lang="en-US" altLang="en-US" dirty="0" smtClean="0"/>
              <a:t>There is no DFA that accepts such a language</a:t>
            </a:r>
          </a:p>
          <a:p>
            <a:endParaRPr lang="en-US" altLang="en-US" dirty="0"/>
          </a:p>
          <a:p>
            <a:r>
              <a:rPr lang="en-US" altLang="en-US" dirty="0" smtClean="0"/>
              <a:t>We will prove this later in the class</a:t>
            </a:r>
          </a:p>
          <a:p>
            <a:endParaRPr lang="en-US" dirty="0"/>
          </a:p>
        </p:txBody>
      </p:sp>
      <p:sp>
        <p:nvSpPr>
          <p:cNvPr id="60423"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C1657634-B037-48D0-9B98-0C01EE589E9F}" type="slidenum">
              <a:rPr lang="en-US" altLang="en-US" sz="1400" smtClean="0">
                <a:solidFill>
                  <a:schemeClr val="tx1"/>
                </a:solidFill>
                <a:latin typeface="Times New Roman" panose="02020603050405020304" pitchFamily="18" charset="0"/>
              </a:rPr>
              <a:pPr>
                <a:spcBef>
                  <a:spcPct val="0"/>
                </a:spcBef>
              </a:pPr>
              <a:t>55</a:t>
            </a:fld>
            <a:endParaRPr lang="en-US" altLang="en-US" sz="140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3369276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Homework 2.1</a:t>
            </a:r>
            <a:endParaRPr lang="en-US" dirty="0"/>
          </a:p>
        </p:txBody>
      </p:sp>
      <p:sp>
        <p:nvSpPr>
          <p:cNvPr id="5" name="Content Placeholder 4"/>
          <p:cNvSpPr>
            <a:spLocks noGrp="1"/>
          </p:cNvSpPr>
          <p:nvPr>
            <p:ph idx="1"/>
          </p:nvPr>
        </p:nvSpPr>
        <p:spPr/>
        <p:txBody>
          <a:bodyPr/>
          <a:lstStyle/>
          <a:p>
            <a:pPr indent="-53975"/>
            <a:r>
              <a:rPr lang="en-US" sz="2000" dirty="0">
                <a:solidFill>
                  <a:schemeClr val="tx1"/>
                </a:solidFill>
              </a:rPr>
              <a:t>I) Do exercises : #1 to  #6</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II) Do exercises : #7 (a to c), #8 (a), #11 (</a:t>
            </a:r>
            <a:r>
              <a:rPr lang="en-US" sz="2000" dirty="0" err="1">
                <a:solidFill>
                  <a:schemeClr val="tx1"/>
                </a:solidFill>
              </a:rPr>
              <a:t>a,b</a:t>
            </a:r>
            <a:r>
              <a:rPr lang="en-US" sz="2000" dirty="0">
                <a:solidFill>
                  <a:schemeClr val="tx1"/>
                </a:solidFill>
              </a:rPr>
              <a:t>)</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III) Given the alphabet as {0, 1}, write a DFA for the following regular languages. </a:t>
            </a:r>
            <a:br>
              <a:rPr lang="en-US" sz="2000" dirty="0">
                <a:solidFill>
                  <a:schemeClr val="tx1"/>
                </a:solidFill>
              </a:rPr>
            </a:br>
            <a:r>
              <a:rPr lang="en-US" sz="2000" dirty="0">
                <a:solidFill>
                  <a:schemeClr val="tx1"/>
                </a:solidFill>
              </a:rPr>
              <a:t>(i) Give the complete description of the DFA with transition function as a table.</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(ii) Give two examples in the Language that leads to acceptance. Describe using the extended transition function on a string (of length &gt;=4) recursively using transitions one symbol at a time.</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(iii) Give two examples that are not in the Language that is not accepted. Describe using the extended transition function on a string (of length &gt;=4) recursively using transitions one symbol at a time.</a:t>
            </a:r>
          </a:p>
          <a:p>
            <a:endParaRPr lang="en-US" sz="2000" dirty="0">
              <a:solidFill>
                <a:schemeClr val="tx1"/>
              </a:solidFill>
            </a:endParaRPr>
          </a:p>
        </p:txBody>
      </p:sp>
      <p:sp>
        <p:nvSpPr>
          <p:cNvPr id="61444"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010FC253-0523-47BE-9D7D-47BBCD210B12}" type="slidenum">
              <a:rPr lang="en-US" altLang="en-US" sz="1400" smtClean="0">
                <a:solidFill>
                  <a:schemeClr val="tx1"/>
                </a:solidFill>
                <a:latin typeface="Times New Roman" panose="02020603050405020304" pitchFamily="18" charset="0"/>
              </a:rPr>
              <a:pPr>
                <a:spcBef>
                  <a:spcPct val="0"/>
                </a:spcBef>
              </a:pPr>
              <a:t>56</a:t>
            </a:fld>
            <a:endParaRPr lang="en-US" altLang="en-US" sz="140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650239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Homework 2.1 (continued)</a:t>
            </a:r>
            <a:endParaRPr lang="en-US" dirty="0"/>
          </a:p>
        </p:txBody>
      </p:sp>
      <p:sp>
        <p:nvSpPr>
          <p:cNvPr id="5" name="Content Placeholder 4"/>
          <p:cNvSpPr>
            <a:spLocks noGrp="1"/>
          </p:cNvSpPr>
          <p:nvPr>
            <p:ph idx="1"/>
          </p:nvPr>
        </p:nvSpPr>
        <p:spPr/>
        <p:txBody>
          <a:bodyPr/>
          <a:lstStyle/>
          <a:p>
            <a:pPr>
              <a:buFont typeface="Comic Sans MS" panose="030F0702030302020204" pitchFamily="66" charset="0"/>
              <a:buAutoNum type="alphaLcParenR"/>
            </a:pPr>
            <a:r>
              <a:rPr lang="en-US" altLang="en-US" sz="2000" dirty="0" smtClean="0">
                <a:solidFill>
                  <a:schemeClr val="tx1"/>
                </a:solidFill>
              </a:rPr>
              <a:t>L = {w | w has exactly a single 1}</a:t>
            </a:r>
          </a:p>
          <a:p>
            <a:pPr>
              <a:buFont typeface="Comic Sans MS" panose="030F0702030302020204" pitchFamily="66" charset="0"/>
              <a:buAutoNum type="alphaLcParenR"/>
            </a:pPr>
            <a:r>
              <a:rPr lang="en-US" altLang="en-US" sz="2000" dirty="0" smtClean="0">
                <a:solidFill>
                  <a:schemeClr val="tx1"/>
                </a:solidFill>
              </a:rPr>
              <a:t>L = {w | w has at least one 1}</a:t>
            </a:r>
          </a:p>
          <a:p>
            <a:pPr>
              <a:buFont typeface="Comic Sans MS" panose="030F0702030302020204" pitchFamily="66" charset="0"/>
              <a:buAutoNum type="alphaLcParenR"/>
            </a:pPr>
            <a:r>
              <a:rPr lang="en-US" altLang="en-US" sz="2000" dirty="0" smtClean="0">
                <a:solidFill>
                  <a:schemeClr val="tx1"/>
                </a:solidFill>
              </a:rPr>
              <a:t>L = {w | w contains the string 01 as a substring}</a:t>
            </a:r>
          </a:p>
          <a:p>
            <a:pPr>
              <a:buFont typeface="Comic Sans MS" panose="030F0702030302020204" pitchFamily="66" charset="0"/>
              <a:buAutoNum type="alphaLcParenR"/>
            </a:pPr>
            <a:r>
              <a:rPr lang="en-US" altLang="en-US" sz="2000" dirty="0" smtClean="0">
                <a:solidFill>
                  <a:schemeClr val="tx1"/>
                </a:solidFill>
              </a:rPr>
              <a:t>L = {w | w is a string of odd length}</a:t>
            </a:r>
          </a:p>
          <a:p>
            <a:pPr>
              <a:buFont typeface="Comic Sans MS" panose="030F0702030302020204" pitchFamily="66" charset="0"/>
              <a:buAutoNum type="alphaLcParenR"/>
            </a:pPr>
            <a:r>
              <a:rPr lang="en-US" altLang="en-US" sz="2000" dirty="0" smtClean="0">
                <a:solidFill>
                  <a:schemeClr val="tx1"/>
                </a:solidFill>
              </a:rPr>
              <a:t>L = {w | the length of w is a multiple of three}</a:t>
            </a:r>
          </a:p>
          <a:p>
            <a:pPr>
              <a:buFont typeface="Comic Sans MS" panose="030F0702030302020204" pitchFamily="66" charset="0"/>
              <a:buAutoNum type="alphaLcParenR"/>
            </a:pPr>
            <a:r>
              <a:rPr lang="en-US" altLang="en-US" sz="2000" dirty="0" smtClean="0">
                <a:solidFill>
                  <a:schemeClr val="tx1"/>
                </a:solidFill>
              </a:rPr>
              <a:t>L = {w | w starts and ends with the same symbol}</a:t>
            </a:r>
          </a:p>
          <a:p>
            <a:pPr>
              <a:buFont typeface="Comic Sans MS" panose="030F0702030302020204" pitchFamily="66" charset="0"/>
              <a:buAutoNum type="alphaLcParenR"/>
            </a:pPr>
            <a:r>
              <a:rPr lang="en-US" altLang="en-US" sz="2000" dirty="0" smtClean="0">
                <a:solidFill>
                  <a:schemeClr val="tx1"/>
                </a:solidFill>
              </a:rPr>
              <a:t>L = {w | w ends in 11}</a:t>
            </a:r>
          </a:p>
          <a:p>
            <a:pPr>
              <a:buFont typeface="Comic Sans MS" panose="030F0702030302020204" pitchFamily="66" charset="0"/>
              <a:buAutoNum type="alphaLcParenR"/>
            </a:pPr>
            <a:r>
              <a:rPr lang="en-US" altLang="en-US" sz="2000" dirty="0" smtClean="0">
                <a:solidFill>
                  <a:schemeClr val="tx1"/>
                </a:solidFill>
              </a:rPr>
              <a:t>L = {w | w has at least one pair of consecutive zeroes}</a:t>
            </a:r>
          </a:p>
          <a:p>
            <a:pPr>
              <a:buFont typeface="Comic Sans MS" panose="030F0702030302020204" pitchFamily="66" charset="0"/>
              <a:buAutoNum type="alphaLcParenR"/>
            </a:pPr>
            <a:r>
              <a:rPr lang="en-US" altLang="en-US" sz="2000" dirty="0" smtClean="0">
                <a:solidFill>
                  <a:schemeClr val="tx1"/>
                </a:solidFill>
              </a:rPr>
              <a:t>L = {w | w has </a:t>
            </a:r>
            <a:r>
              <a:rPr lang="en-US" altLang="en-US" sz="2000" i="1" dirty="0" smtClean="0">
                <a:solidFill>
                  <a:schemeClr val="tx1"/>
                </a:solidFill>
              </a:rPr>
              <a:t>no pair of consecutive zeroes</a:t>
            </a:r>
            <a:r>
              <a:rPr lang="en-US" altLang="en-US" sz="2000" dirty="0" smtClean="0">
                <a:solidFill>
                  <a:schemeClr val="tx1"/>
                </a:solidFill>
              </a:rPr>
              <a:t>}</a:t>
            </a:r>
          </a:p>
          <a:p>
            <a:pPr>
              <a:buFont typeface="Comic Sans MS" panose="030F0702030302020204" pitchFamily="66" charset="0"/>
              <a:buAutoNum type="alphaLcParenR"/>
            </a:pPr>
            <a:r>
              <a:rPr lang="en-US" altLang="en-US" sz="2000" dirty="0" smtClean="0">
                <a:solidFill>
                  <a:schemeClr val="tx1"/>
                </a:solidFill>
              </a:rPr>
              <a:t>L = {w | w contains the substring 011}</a:t>
            </a:r>
          </a:p>
          <a:p>
            <a:pPr>
              <a:buFont typeface="Comic Sans MS" panose="030F0702030302020204" pitchFamily="66" charset="0"/>
              <a:buAutoNum type="alphaLcParenR"/>
            </a:pPr>
            <a:r>
              <a:rPr lang="en-US" altLang="en-US" sz="2000" dirty="0" smtClean="0">
                <a:solidFill>
                  <a:schemeClr val="tx1"/>
                </a:solidFill>
              </a:rPr>
              <a:t>L = {w | w is a string with an even number of 0’s}</a:t>
            </a:r>
          </a:p>
          <a:p>
            <a:pPr>
              <a:buFont typeface="Comic Sans MS" panose="030F0702030302020204" pitchFamily="66" charset="0"/>
              <a:buAutoNum type="alphaLcParenR"/>
            </a:pPr>
            <a:r>
              <a:rPr lang="en-US" altLang="en-US" sz="2000" dirty="0" smtClean="0">
                <a:solidFill>
                  <a:schemeClr val="tx1"/>
                </a:solidFill>
              </a:rPr>
              <a:t>L = {w | w </a:t>
            </a:r>
            <a:r>
              <a:rPr lang="en-US" altLang="en-US" sz="2000" i="1" dirty="0" smtClean="0">
                <a:solidFill>
                  <a:schemeClr val="tx1"/>
                </a:solidFill>
              </a:rPr>
              <a:t>does not contain the substring 110</a:t>
            </a:r>
            <a:r>
              <a:rPr lang="en-US" altLang="en-US" sz="2000" dirty="0" smtClean="0">
                <a:solidFill>
                  <a:schemeClr val="tx1"/>
                </a:solidFill>
              </a:rPr>
              <a:t>}</a:t>
            </a:r>
          </a:p>
          <a:p>
            <a:pPr>
              <a:buFont typeface="Comic Sans MS" panose="030F0702030302020204" pitchFamily="66" charset="0"/>
              <a:buAutoNum type="alphaLcParenR"/>
            </a:pPr>
            <a:r>
              <a:rPr lang="en-US" altLang="en-US" sz="2000" dirty="0" smtClean="0">
                <a:solidFill>
                  <a:schemeClr val="tx1"/>
                </a:solidFill>
              </a:rPr>
              <a:t>L = { w | w </a:t>
            </a:r>
            <a:r>
              <a:rPr lang="en-US" altLang="en-US" sz="2000" i="1" dirty="0" smtClean="0">
                <a:solidFill>
                  <a:schemeClr val="tx1"/>
                </a:solidFill>
              </a:rPr>
              <a:t>does not have even number of 1’s</a:t>
            </a:r>
            <a:r>
              <a:rPr lang="en-US" altLang="en-US" sz="2000" dirty="0" smtClean="0">
                <a:solidFill>
                  <a:schemeClr val="tx1"/>
                </a:solidFill>
              </a:rPr>
              <a:t>}</a:t>
            </a:r>
          </a:p>
          <a:p>
            <a:endParaRPr lang="en-US" sz="2000" dirty="0">
              <a:solidFill>
                <a:schemeClr val="tx1"/>
              </a:solidFill>
            </a:endParaRPr>
          </a:p>
        </p:txBody>
      </p:sp>
      <p:sp>
        <p:nvSpPr>
          <p:cNvPr id="61444"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010FC253-0523-47BE-9D7D-47BBCD210B12}" type="slidenum">
              <a:rPr lang="en-US" altLang="en-US" sz="1400" smtClean="0">
                <a:solidFill>
                  <a:schemeClr val="tx1"/>
                </a:solidFill>
                <a:latin typeface="Times New Roman" panose="02020603050405020304" pitchFamily="18" charset="0"/>
              </a:rPr>
              <a:pPr>
                <a:spcBef>
                  <a:spcPct val="0"/>
                </a:spcBef>
              </a:pPr>
              <a:t>57</a:t>
            </a:fld>
            <a:endParaRPr lang="en-US" altLang="en-US" sz="140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207326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t>Formalities</a:t>
            </a:r>
          </a:p>
        </p:txBody>
      </p:sp>
      <p:sp>
        <p:nvSpPr>
          <p:cNvPr id="9219" name="Rectangle 3"/>
          <p:cNvSpPr>
            <a:spLocks noGrp="1" noChangeArrowheads="1"/>
          </p:cNvSpPr>
          <p:nvPr>
            <p:ph type="body" idx="1"/>
          </p:nvPr>
        </p:nvSpPr>
        <p:spPr>
          <a:xfrm>
            <a:off x="152400" y="833438"/>
            <a:ext cx="8839200" cy="5486400"/>
          </a:xfrm>
        </p:spPr>
        <p:txBody>
          <a:bodyPr/>
          <a:lstStyle/>
          <a:p>
            <a:r>
              <a:rPr lang="en-US" altLang="en-US" dirty="0" smtClean="0"/>
              <a:t>Deterministic Finite Accepter (DFA</a:t>
            </a:r>
            <a:r>
              <a:rPr lang="en-US" altLang="en-US" dirty="0" smtClean="0"/>
              <a:t>)</a:t>
            </a:r>
          </a:p>
          <a:p>
            <a:r>
              <a:rPr lang="en-US" dirty="0" smtClean="0"/>
              <a:t>M = (Q</a:t>
            </a:r>
            <a:r>
              <a:rPr lang="en-US" dirty="0"/>
              <a:t>, </a:t>
            </a:r>
            <a:r>
              <a:rPr lang="en-US" dirty="0">
                <a:sym typeface="Symbol" panose="05050102010706020507" pitchFamily="18" charset="2"/>
              </a:rPr>
              <a:t></a:t>
            </a:r>
            <a:r>
              <a:rPr lang="en-US" dirty="0"/>
              <a:t>,</a:t>
            </a:r>
            <a:r>
              <a:rPr lang="en-US" dirty="0">
                <a:sym typeface="Symbol" panose="05050102010706020507" pitchFamily="18" charset="2"/>
              </a:rPr>
              <a:t></a:t>
            </a:r>
            <a:r>
              <a:rPr lang="en-US" dirty="0"/>
              <a:t>, q</a:t>
            </a:r>
            <a:r>
              <a:rPr lang="en-US" baseline="-25000" dirty="0"/>
              <a:t>0</a:t>
            </a:r>
            <a:r>
              <a:rPr lang="en-US" dirty="0"/>
              <a:t>,F</a:t>
            </a:r>
            <a:r>
              <a:rPr lang="en-US" dirty="0" smtClean="0"/>
              <a:t>)</a:t>
            </a:r>
          </a:p>
          <a:p>
            <a:endParaRPr lang="en-US" dirty="0"/>
          </a:p>
          <a:p>
            <a:pPr indent="233363"/>
            <a:r>
              <a:rPr lang="en-US" dirty="0" smtClean="0"/>
              <a:t> Q: </a:t>
            </a:r>
            <a:r>
              <a:rPr lang="en-US" dirty="0"/>
              <a:t>set of final states</a:t>
            </a:r>
          </a:p>
          <a:p>
            <a:pPr indent="233363"/>
            <a:r>
              <a:rPr lang="en-US" dirty="0"/>
              <a:t> </a:t>
            </a:r>
            <a:r>
              <a:rPr lang="en-US" dirty="0" smtClean="0"/>
              <a:t>q</a:t>
            </a:r>
            <a:r>
              <a:rPr lang="en-US" baseline="-25000" dirty="0" smtClean="0"/>
              <a:t>0</a:t>
            </a:r>
            <a:r>
              <a:rPr lang="en-US" dirty="0" smtClean="0"/>
              <a:t>: </a:t>
            </a:r>
            <a:r>
              <a:rPr lang="en-US" dirty="0"/>
              <a:t>initial </a:t>
            </a:r>
            <a:r>
              <a:rPr lang="en-US" dirty="0" smtClean="0"/>
              <a:t>state,     </a:t>
            </a:r>
            <a:r>
              <a:rPr lang="en-US" dirty="0" smtClean="0"/>
              <a:t>q</a:t>
            </a:r>
            <a:r>
              <a:rPr lang="en-US" baseline="-25000" dirty="0" smtClean="0"/>
              <a:t>0</a:t>
            </a:r>
            <a:r>
              <a:rPr lang="en-US" dirty="0" smtClean="0">
                <a:sym typeface="Symbol" panose="05050102010706020507" pitchFamily="18" charset="2"/>
              </a:rPr>
              <a:t>Q</a:t>
            </a:r>
            <a:endParaRPr lang="en-US" dirty="0"/>
          </a:p>
          <a:p>
            <a:pPr indent="233363"/>
            <a:r>
              <a:rPr lang="en-US" dirty="0" smtClean="0">
                <a:sym typeface="Symbol" panose="05050102010706020507" pitchFamily="18" charset="2"/>
              </a:rPr>
              <a:t>  </a:t>
            </a:r>
            <a:r>
              <a:rPr lang="en-US" dirty="0" smtClean="0"/>
              <a:t>: </a:t>
            </a:r>
            <a:r>
              <a:rPr lang="en-US" dirty="0"/>
              <a:t>transition function</a:t>
            </a:r>
          </a:p>
          <a:p>
            <a:pPr indent="233363"/>
            <a:r>
              <a:rPr lang="en-US" dirty="0" smtClean="0">
                <a:sym typeface="Symbol" panose="05050102010706020507" pitchFamily="18" charset="2"/>
              </a:rPr>
              <a:t>  </a:t>
            </a:r>
            <a:r>
              <a:rPr lang="en-US" dirty="0" smtClean="0"/>
              <a:t>: </a:t>
            </a:r>
            <a:r>
              <a:rPr lang="en-US" dirty="0"/>
              <a:t>input alphabet</a:t>
            </a:r>
          </a:p>
          <a:p>
            <a:pPr indent="233363"/>
            <a:r>
              <a:rPr lang="en-US" dirty="0" smtClean="0"/>
              <a:t> F</a:t>
            </a:r>
            <a:r>
              <a:rPr lang="en-US" dirty="0"/>
              <a:t> </a:t>
            </a:r>
            <a:r>
              <a:rPr lang="en-US" dirty="0" smtClean="0"/>
              <a:t>: </a:t>
            </a:r>
            <a:r>
              <a:rPr lang="en-US" dirty="0"/>
              <a:t>set of </a:t>
            </a:r>
            <a:r>
              <a:rPr lang="en-US" dirty="0" smtClean="0"/>
              <a:t>states, F </a:t>
            </a:r>
            <a:r>
              <a:rPr lang="en-US" dirty="0" smtClean="0">
                <a:sym typeface="Symbol" panose="05050102010706020507" pitchFamily="18" charset="2"/>
              </a:rPr>
              <a:t> Q</a:t>
            </a:r>
            <a:endParaRPr lang="en-US" dirty="0"/>
          </a:p>
          <a:p>
            <a:endParaRPr lang="en-US" dirty="0" smtClean="0"/>
          </a:p>
          <a:p>
            <a:endParaRPr lang="en-US" dirty="0"/>
          </a:p>
          <a:p>
            <a:endParaRPr lang="en-US" dirty="0"/>
          </a:p>
          <a:p>
            <a:endParaRPr lang="en-US" altLang="en-US" dirty="0" smtClean="0"/>
          </a:p>
        </p:txBody>
      </p:sp>
      <p:sp>
        <p:nvSpPr>
          <p:cNvPr id="9233"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41E6C964-5DD7-4043-9266-9DE2F729FA4E}" type="slidenum">
              <a:rPr lang="en-US" altLang="en-US" sz="1400" smtClean="0">
                <a:solidFill>
                  <a:schemeClr val="tx1"/>
                </a:solidFill>
                <a:latin typeface="Times New Roman" panose="02020603050405020304" pitchFamily="18" charset="0"/>
              </a:rPr>
              <a:pPr>
                <a:spcBef>
                  <a:spcPct val="0"/>
                </a:spcBef>
              </a:pPr>
              <a:t>6</a:t>
            </a:fld>
            <a:endParaRPr lang="en-US" altLang="en-US" sz="140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28503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p:txBody>
          <a:bodyPr/>
          <a:lstStyle/>
          <a:p>
            <a:r>
              <a:rPr lang="en-US" altLang="en-US" dirty="0" smtClean="0"/>
              <a:t>Example</a:t>
            </a:r>
          </a:p>
        </p:txBody>
      </p:sp>
      <p:sp>
        <p:nvSpPr>
          <p:cNvPr id="10255"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EFA496BA-605D-46AF-8999-9192FFC6459A}" type="slidenum">
              <a:rPr lang="en-US" altLang="en-US" sz="1400" smtClean="0">
                <a:solidFill>
                  <a:schemeClr val="tx1"/>
                </a:solidFill>
                <a:latin typeface="Times New Roman" panose="02020603050405020304" pitchFamily="18" charset="0"/>
              </a:rPr>
              <a:pPr>
                <a:spcBef>
                  <a:spcPct val="0"/>
                </a:spcBef>
              </a:pPr>
              <a:t>7</a:t>
            </a:fld>
            <a:endParaRPr lang="en-US" altLang="en-US" sz="1400" smtClean="0">
              <a:solidFill>
                <a:schemeClr val="tx1"/>
              </a:solidFill>
              <a:latin typeface="Times New Roman" panose="02020603050405020304" pitchFamily="18" charset="0"/>
            </a:endParaRPr>
          </a:p>
        </p:txBody>
      </p:sp>
      <p:sp>
        <p:nvSpPr>
          <p:cNvPr id="2" name="Content Placeholder 1"/>
          <p:cNvSpPr>
            <a:spLocks noGrp="1"/>
          </p:cNvSpPr>
          <p:nvPr>
            <p:ph idx="1"/>
          </p:nvPr>
        </p:nvSpPr>
        <p:spPr/>
        <p:txBody>
          <a:bodyPr/>
          <a:lstStyle/>
          <a:p>
            <a:pPr marL="457200" indent="-457200">
              <a:buFont typeface="Symbol" panose="05050102010706020507" pitchFamily="18" charset="2"/>
              <a:buChar char="å"/>
            </a:pPr>
            <a:r>
              <a:rPr lang="en-US" sz="2800" dirty="0" smtClean="0">
                <a:solidFill>
                  <a:schemeClr val="tx1"/>
                </a:solidFill>
                <a:sym typeface="Symbol" panose="05050102010706020507" pitchFamily="18" charset="2"/>
              </a:rPr>
              <a:t>= {</a:t>
            </a:r>
            <a:r>
              <a:rPr lang="en-US" sz="2800" dirty="0" err="1" smtClean="0">
                <a:solidFill>
                  <a:schemeClr val="tx1"/>
                </a:solidFill>
                <a:sym typeface="Symbol" panose="05050102010706020507" pitchFamily="18" charset="2"/>
              </a:rPr>
              <a:t>a,b</a:t>
            </a:r>
            <a:r>
              <a:rPr lang="en-US" sz="2800" dirty="0" smtClean="0">
                <a:solidFill>
                  <a:schemeClr val="tx1"/>
                </a:solidFill>
                <a:sym typeface="Symbol" panose="05050102010706020507" pitchFamily="18" charset="2"/>
              </a:rPr>
              <a:t>}</a:t>
            </a:r>
          </a:p>
          <a:p>
            <a:pPr marL="0" indent="0"/>
            <a:r>
              <a:rPr lang="en-US" sz="2800" dirty="0" smtClean="0">
                <a:solidFill>
                  <a:schemeClr val="tx1"/>
                </a:solidFill>
                <a:sym typeface="Symbol" panose="05050102010706020507" pitchFamily="18" charset="2"/>
              </a:rPr>
              <a:t>Q = {</a:t>
            </a:r>
            <a:r>
              <a:rPr lang="en-US" sz="2800" dirty="0" smtClean="0">
                <a:solidFill>
                  <a:schemeClr val="tx1"/>
                </a:solidFill>
              </a:rPr>
              <a:t>q</a:t>
            </a:r>
            <a:r>
              <a:rPr lang="en-US" sz="2800" baseline="-25000" dirty="0" smtClean="0">
                <a:solidFill>
                  <a:schemeClr val="tx1"/>
                </a:solidFill>
              </a:rPr>
              <a:t>0</a:t>
            </a:r>
            <a:r>
              <a:rPr lang="en-US" sz="2800" dirty="0" smtClean="0">
                <a:solidFill>
                  <a:schemeClr val="tx1"/>
                </a:solidFill>
              </a:rPr>
              <a:t>, q</a:t>
            </a:r>
            <a:r>
              <a:rPr lang="en-US" sz="2800" baseline="-25000" dirty="0" smtClean="0">
                <a:solidFill>
                  <a:schemeClr val="tx1"/>
                </a:solidFill>
              </a:rPr>
              <a:t>1</a:t>
            </a:r>
            <a:r>
              <a:rPr lang="en-US" sz="2800" dirty="0" smtClean="0">
                <a:solidFill>
                  <a:schemeClr val="tx1"/>
                </a:solidFill>
              </a:rPr>
              <a:t>, q</a:t>
            </a:r>
            <a:r>
              <a:rPr lang="en-US" sz="2800" baseline="-25000" dirty="0" smtClean="0">
                <a:solidFill>
                  <a:schemeClr val="tx1"/>
                </a:solidFill>
              </a:rPr>
              <a:t>2</a:t>
            </a:r>
            <a:r>
              <a:rPr lang="en-US" sz="2800" dirty="0" smtClean="0">
                <a:solidFill>
                  <a:schemeClr val="tx1"/>
                </a:solidFill>
              </a:rPr>
              <a:t>, q</a:t>
            </a:r>
            <a:r>
              <a:rPr lang="en-US" sz="2800" baseline="-25000" dirty="0" smtClean="0">
                <a:solidFill>
                  <a:schemeClr val="tx1"/>
                </a:solidFill>
              </a:rPr>
              <a:t>3</a:t>
            </a:r>
            <a:r>
              <a:rPr lang="en-US" sz="2800" dirty="0" smtClean="0">
                <a:solidFill>
                  <a:schemeClr val="tx1"/>
                </a:solidFill>
              </a:rPr>
              <a:t>, q</a:t>
            </a:r>
            <a:r>
              <a:rPr lang="en-US" sz="2800" baseline="-25000" dirty="0" smtClean="0">
                <a:solidFill>
                  <a:schemeClr val="tx1"/>
                </a:solidFill>
              </a:rPr>
              <a:t>4</a:t>
            </a:r>
            <a:r>
              <a:rPr lang="en-US" sz="2800" dirty="0" smtClean="0">
                <a:solidFill>
                  <a:schemeClr val="tx1"/>
                </a:solidFill>
              </a:rPr>
              <a:t>, q</a:t>
            </a:r>
            <a:r>
              <a:rPr lang="en-US" sz="2800" baseline="-25000" dirty="0" smtClean="0">
                <a:solidFill>
                  <a:schemeClr val="tx1"/>
                </a:solidFill>
              </a:rPr>
              <a:t>5</a:t>
            </a:r>
            <a:r>
              <a:rPr lang="en-US" sz="2800" dirty="0" smtClean="0">
                <a:solidFill>
                  <a:schemeClr val="tx1"/>
                </a:solidFill>
              </a:rPr>
              <a:t>}</a:t>
            </a:r>
          </a:p>
          <a:p>
            <a:pPr marL="0" indent="0"/>
            <a:r>
              <a:rPr lang="en-US" sz="2800" dirty="0" smtClean="0">
                <a:solidFill>
                  <a:schemeClr val="tx1"/>
                </a:solidFill>
              </a:rPr>
              <a:t>Initial sate = </a:t>
            </a:r>
            <a:r>
              <a:rPr lang="en-US" sz="2800" dirty="0" smtClean="0">
                <a:solidFill>
                  <a:schemeClr val="tx1"/>
                </a:solidFill>
              </a:rPr>
              <a:t>q</a:t>
            </a:r>
            <a:r>
              <a:rPr lang="en-US" sz="2800" baseline="-25000" dirty="0" smtClean="0">
                <a:solidFill>
                  <a:schemeClr val="tx1"/>
                </a:solidFill>
              </a:rPr>
              <a:t>0</a:t>
            </a:r>
            <a:endParaRPr lang="en-US" sz="2800" dirty="0">
              <a:solidFill>
                <a:schemeClr val="tx1"/>
              </a:solidFill>
            </a:endParaRPr>
          </a:p>
          <a:p>
            <a:pPr marL="0" indent="0"/>
            <a:r>
              <a:rPr lang="en-US" sz="2800" dirty="0" smtClean="0">
                <a:solidFill>
                  <a:schemeClr val="tx1"/>
                </a:solidFill>
              </a:rPr>
              <a:t>Final state = {</a:t>
            </a:r>
            <a:r>
              <a:rPr lang="en-US" sz="2800" dirty="0" smtClean="0">
                <a:solidFill>
                  <a:schemeClr val="tx1"/>
                </a:solidFill>
              </a:rPr>
              <a:t>q</a:t>
            </a:r>
            <a:r>
              <a:rPr lang="en-US" sz="2800" baseline="-25000" dirty="0" smtClean="0">
                <a:solidFill>
                  <a:schemeClr val="tx1"/>
                </a:solidFill>
              </a:rPr>
              <a:t>4</a:t>
            </a:r>
            <a:r>
              <a:rPr lang="en-US" sz="2800" dirty="0" smtClean="0">
                <a:solidFill>
                  <a:schemeClr val="tx1"/>
                </a:solidFill>
              </a:rPr>
              <a:t>}</a:t>
            </a:r>
          </a:p>
          <a:p>
            <a:pPr marL="0" indent="0"/>
            <a:r>
              <a:rPr lang="en-US" sz="2800" dirty="0">
                <a:solidFill>
                  <a:schemeClr val="tx1"/>
                </a:solidFill>
              </a:rPr>
              <a:t>	</a:t>
            </a:r>
            <a:r>
              <a:rPr lang="en-US" sz="2800" dirty="0" smtClean="0">
                <a:solidFill>
                  <a:schemeClr val="tx1"/>
                </a:solidFill>
                <a:sym typeface="Symbol" panose="05050102010706020507" pitchFamily="18" charset="2"/>
              </a:rPr>
              <a:t> : Q X  </a:t>
            </a:r>
            <a:r>
              <a:rPr lang="en-US" sz="2800" dirty="0" smtClean="0">
                <a:solidFill>
                  <a:schemeClr val="tx1"/>
                </a:solidFill>
                <a:sym typeface="Symbol" panose="05050102010706020507" pitchFamily="18" charset="2"/>
              </a:rPr>
              <a:t> Q</a:t>
            </a:r>
          </a:p>
          <a:p>
            <a:pPr marL="0" indent="0"/>
            <a:r>
              <a:rPr lang="en-US" sz="2000" dirty="0" smtClean="0">
                <a:solidFill>
                  <a:schemeClr val="tx1"/>
                </a:solidFill>
                <a:sym typeface="Symbol" panose="05050102010706020507" pitchFamily="18" charset="2"/>
              </a:rPr>
              <a:t>Transition function defines the next state of the control unit</a:t>
            </a:r>
          </a:p>
          <a:p>
            <a:pPr marL="0" indent="0"/>
            <a:r>
              <a:rPr lang="en-US" sz="2800" dirty="0" smtClean="0">
                <a:solidFill>
                  <a:schemeClr val="tx1"/>
                </a:solidFill>
              </a:rPr>
              <a:t>For example:</a:t>
            </a:r>
          </a:p>
          <a:p>
            <a:pPr marL="0" indent="1033463"/>
            <a:r>
              <a:rPr lang="en-US" sz="2800" dirty="0" smtClean="0">
                <a:solidFill>
                  <a:schemeClr val="tx1"/>
                </a:solidFill>
                <a:sym typeface="Symbol" panose="05050102010706020507" pitchFamily="18" charset="2"/>
              </a:rPr>
              <a:t>(</a:t>
            </a:r>
            <a:r>
              <a:rPr lang="en-US" sz="2800" dirty="0">
                <a:solidFill>
                  <a:schemeClr val="tx1"/>
                </a:solidFill>
              </a:rPr>
              <a:t>q</a:t>
            </a:r>
            <a:r>
              <a:rPr lang="en-US" sz="2800" baseline="-25000" dirty="0">
                <a:solidFill>
                  <a:schemeClr val="tx1"/>
                </a:solidFill>
              </a:rPr>
              <a:t>0</a:t>
            </a:r>
            <a:r>
              <a:rPr lang="en-US" sz="2800" dirty="0">
                <a:solidFill>
                  <a:schemeClr val="tx1"/>
                </a:solidFill>
              </a:rPr>
              <a:t>, </a:t>
            </a:r>
            <a:r>
              <a:rPr lang="en-US" sz="2800" dirty="0" smtClean="0">
                <a:solidFill>
                  <a:schemeClr val="tx1"/>
                </a:solidFill>
              </a:rPr>
              <a:t>a)=</a:t>
            </a:r>
            <a:r>
              <a:rPr lang="en-US" sz="2800" dirty="0">
                <a:solidFill>
                  <a:schemeClr val="tx1"/>
                </a:solidFill>
              </a:rPr>
              <a:t> </a:t>
            </a:r>
            <a:r>
              <a:rPr lang="en-US" sz="2800" dirty="0" smtClean="0">
                <a:solidFill>
                  <a:schemeClr val="tx1"/>
                </a:solidFill>
              </a:rPr>
              <a:t>q</a:t>
            </a:r>
            <a:r>
              <a:rPr lang="en-US" sz="2800" baseline="-25000" dirty="0" smtClean="0">
                <a:solidFill>
                  <a:schemeClr val="tx1"/>
                </a:solidFill>
              </a:rPr>
              <a:t>1</a:t>
            </a:r>
            <a:endParaRPr lang="en-US" sz="2800" dirty="0">
              <a:solidFill>
                <a:schemeClr val="tx1"/>
              </a:solidFill>
            </a:endParaRPr>
          </a:p>
          <a:p>
            <a:pPr marL="0" indent="1033463"/>
            <a:r>
              <a:rPr lang="en-US" sz="2800" dirty="0" smtClean="0">
                <a:solidFill>
                  <a:schemeClr val="tx1"/>
                </a:solidFill>
                <a:sym typeface="Symbol" panose="05050102010706020507" pitchFamily="18" charset="2"/>
              </a:rPr>
              <a:t>(</a:t>
            </a:r>
            <a:r>
              <a:rPr lang="en-US" sz="2800" dirty="0" smtClean="0">
                <a:solidFill>
                  <a:schemeClr val="tx1"/>
                </a:solidFill>
              </a:rPr>
              <a:t>q</a:t>
            </a:r>
            <a:r>
              <a:rPr lang="en-US" sz="2800" baseline="-25000" dirty="0" smtClean="0">
                <a:solidFill>
                  <a:schemeClr val="tx1"/>
                </a:solidFill>
              </a:rPr>
              <a:t>0</a:t>
            </a:r>
            <a:r>
              <a:rPr lang="en-US" sz="2800" dirty="0" smtClean="0">
                <a:solidFill>
                  <a:schemeClr val="tx1"/>
                </a:solidFill>
              </a:rPr>
              <a:t>, b)= q</a:t>
            </a:r>
            <a:r>
              <a:rPr lang="en-US" sz="2800" baseline="-25000" dirty="0" smtClean="0">
                <a:solidFill>
                  <a:schemeClr val="tx1"/>
                </a:solidFill>
              </a:rPr>
              <a:t>5</a:t>
            </a:r>
            <a:endParaRPr lang="en-US" sz="2800" dirty="0" smtClean="0">
              <a:solidFill>
                <a:schemeClr val="tx1"/>
              </a:solidFill>
            </a:endParaRPr>
          </a:p>
          <a:p>
            <a:pPr marL="0" indent="0"/>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557536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solidFill>
                  <a:srgbClr val="FF0000"/>
                </a:solidFill>
              </a:rPr>
              <a:t>DFA</a:t>
            </a:r>
          </a:p>
        </p:txBody>
      </p:sp>
      <p:sp>
        <p:nvSpPr>
          <p:cNvPr id="10243" name="Content Placeholder 2"/>
          <p:cNvSpPr>
            <a:spLocks noGrp="1"/>
          </p:cNvSpPr>
          <p:nvPr>
            <p:ph idx="1"/>
          </p:nvPr>
        </p:nvSpPr>
        <p:spPr/>
        <p:txBody>
          <a:bodyPr/>
          <a:lstStyle/>
          <a:p>
            <a:pPr>
              <a:defRPr/>
            </a:pPr>
            <a:r>
              <a:rPr lang="en-US" altLang="en-US" dirty="0" smtClean="0"/>
              <a:t> </a:t>
            </a:r>
            <a:r>
              <a:rPr lang="en-US" altLang="en-US" sz="2400" dirty="0" smtClean="0"/>
              <a:t>A </a:t>
            </a:r>
            <a:r>
              <a:rPr lang="en-US" altLang="en-US" sz="2400" dirty="0" smtClean="0">
                <a:solidFill>
                  <a:srgbClr val="FF0000"/>
                </a:solidFill>
              </a:rPr>
              <a:t>deterministic</a:t>
            </a:r>
            <a:r>
              <a:rPr lang="en-US" altLang="en-US" sz="2400" dirty="0" smtClean="0"/>
              <a:t> automaton is one in which each move is uniquely determined by the current configuration. If we know the internal state, the input, we can predict the future behavior of the automaton exactly. </a:t>
            </a:r>
          </a:p>
          <a:p>
            <a:pPr indent="4763">
              <a:defRPr/>
            </a:pPr>
            <a:r>
              <a:rPr lang="en-US" altLang="en-US" sz="2400" dirty="0" smtClean="0">
                <a:solidFill>
                  <a:schemeClr val="bg2"/>
                </a:solidFill>
              </a:rPr>
              <a:t>(For example, from state q</a:t>
            </a:r>
            <a:r>
              <a:rPr lang="en-US" altLang="en-US" sz="2400" baseline="-25000" dirty="0" smtClean="0">
                <a:solidFill>
                  <a:schemeClr val="bg2"/>
                </a:solidFill>
              </a:rPr>
              <a:t>0</a:t>
            </a:r>
            <a:r>
              <a:rPr lang="en-US" altLang="en-US" sz="2400" dirty="0" smtClean="0">
                <a:solidFill>
                  <a:schemeClr val="bg2"/>
                </a:solidFill>
              </a:rPr>
              <a:t> on input b, the next state is q</a:t>
            </a:r>
            <a:r>
              <a:rPr lang="en-US" altLang="en-US" sz="2400" baseline="-25000" dirty="0" smtClean="0">
                <a:solidFill>
                  <a:schemeClr val="bg2"/>
                </a:solidFill>
              </a:rPr>
              <a:t>5</a:t>
            </a:r>
            <a:r>
              <a:rPr lang="en-US" altLang="en-US" sz="2400" dirty="0" smtClean="0">
                <a:solidFill>
                  <a:schemeClr val="bg2"/>
                </a:solidFill>
              </a:rPr>
              <a:t>; defined by </a:t>
            </a:r>
            <a:r>
              <a:rPr lang="en-US" sz="2400" dirty="0">
                <a:solidFill>
                  <a:schemeClr val="tx1"/>
                </a:solidFill>
                <a:sym typeface="Symbol" panose="05050102010706020507" pitchFamily="18" charset="2"/>
              </a:rPr>
              <a:t>(</a:t>
            </a:r>
            <a:r>
              <a:rPr lang="en-US" sz="2400" dirty="0">
                <a:solidFill>
                  <a:schemeClr val="tx1"/>
                </a:solidFill>
              </a:rPr>
              <a:t>q</a:t>
            </a:r>
            <a:r>
              <a:rPr lang="en-US" sz="2400" baseline="-25000" dirty="0">
                <a:solidFill>
                  <a:schemeClr val="tx1"/>
                </a:solidFill>
              </a:rPr>
              <a:t>0</a:t>
            </a:r>
            <a:r>
              <a:rPr lang="en-US" sz="2400" dirty="0">
                <a:solidFill>
                  <a:schemeClr val="tx1"/>
                </a:solidFill>
              </a:rPr>
              <a:t>, </a:t>
            </a:r>
            <a:r>
              <a:rPr lang="en-US" sz="2400" dirty="0" smtClean="0">
                <a:solidFill>
                  <a:schemeClr val="tx1"/>
                </a:solidFill>
              </a:rPr>
              <a:t>b)= q</a:t>
            </a:r>
            <a:r>
              <a:rPr lang="en-US" sz="2400" baseline="-25000" dirty="0" smtClean="0">
                <a:solidFill>
                  <a:schemeClr val="tx1"/>
                </a:solidFill>
              </a:rPr>
              <a:t>5</a:t>
            </a:r>
            <a:r>
              <a:rPr lang="en-US" altLang="en-US" sz="2400" dirty="0" smtClean="0">
                <a:solidFill>
                  <a:schemeClr val="bg2"/>
                </a:solidFill>
              </a:rPr>
              <a:t>)</a:t>
            </a:r>
            <a:endParaRPr lang="en-US" altLang="en-US" sz="2400" dirty="0" smtClean="0">
              <a:solidFill>
                <a:schemeClr val="bg2"/>
              </a:solidFill>
            </a:endParaRPr>
          </a:p>
          <a:p>
            <a:pPr>
              <a:defRPr/>
            </a:pPr>
            <a:endParaRPr lang="en-US" altLang="en-US" sz="2400" dirty="0" smtClean="0"/>
          </a:p>
          <a:p>
            <a:pPr>
              <a:defRPr/>
            </a:pPr>
            <a:r>
              <a:rPr lang="en-US" altLang="en-US" sz="2400" dirty="0" smtClean="0"/>
              <a:t>A </a:t>
            </a:r>
            <a:r>
              <a:rPr lang="en-US" altLang="en-US" sz="2400" dirty="0" smtClean="0">
                <a:solidFill>
                  <a:srgbClr val="FF0000"/>
                </a:solidFill>
              </a:rPr>
              <a:t>nondeterministic</a:t>
            </a:r>
            <a:r>
              <a:rPr lang="en-US" altLang="en-US" sz="2400" dirty="0" smtClean="0"/>
              <a:t> automaton may have several possible moves, so we can have a set of possible actions.</a:t>
            </a:r>
          </a:p>
          <a:p>
            <a:pPr indent="-114300">
              <a:defRPr/>
            </a:pPr>
            <a:r>
              <a:rPr lang="en-US" altLang="en-US" sz="2400" dirty="0" smtClean="0"/>
              <a:t> </a:t>
            </a:r>
            <a:r>
              <a:rPr lang="en-US" altLang="en-US" sz="2400" dirty="0" smtClean="0">
                <a:solidFill>
                  <a:schemeClr val="bg2"/>
                </a:solidFill>
              </a:rPr>
              <a:t>(For example, from state q</a:t>
            </a:r>
            <a:r>
              <a:rPr lang="en-US" altLang="en-US" sz="2400" baseline="-25000" dirty="0" smtClean="0">
                <a:solidFill>
                  <a:schemeClr val="bg2"/>
                </a:solidFill>
              </a:rPr>
              <a:t>0</a:t>
            </a:r>
            <a:r>
              <a:rPr lang="en-US" altLang="en-US" sz="2400" dirty="0" smtClean="0">
                <a:solidFill>
                  <a:schemeClr val="bg2"/>
                </a:solidFill>
              </a:rPr>
              <a:t> on input b, the next state can be q</a:t>
            </a:r>
            <a:r>
              <a:rPr lang="en-US" altLang="en-US" sz="2400" baseline="-25000" dirty="0" smtClean="0">
                <a:solidFill>
                  <a:schemeClr val="bg2"/>
                </a:solidFill>
              </a:rPr>
              <a:t>4 </a:t>
            </a:r>
            <a:r>
              <a:rPr lang="en-US" altLang="en-US" sz="2400" dirty="0" smtClean="0">
                <a:solidFill>
                  <a:schemeClr val="bg2"/>
                </a:solidFill>
              </a:rPr>
              <a:t>or q</a:t>
            </a:r>
            <a:r>
              <a:rPr lang="en-US" altLang="en-US" sz="2400" baseline="-25000" dirty="0" smtClean="0">
                <a:solidFill>
                  <a:schemeClr val="bg2"/>
                </a:solidFill>
              </a:rPr>
              <a:t>5</a:t>
            </a:r>
            <a:r>
              <a:rPr lang="en-US" altLang="en-US" sz="2400" dirty="0" smtClean="0">
                <a:solidFill>
                  <a:schemeClr val="bg2"/>
                </a:solidFill>
              </a:rPr>
              <a:t>; defined by </a:t>
            </a:r>
            <a:r>
              <a:rPr lang="en-US" sz="2400" dirty="0">
                <a:solidFill>
                  <a:schemeClr val="tx1"/>
                </a:solidFill>
                <a:sym typeface="Symbol" panose="05050102010706020507" pitchFamily="18" charset="2"/>
              </a:rPr>
              <a:t>(</a:t>
            </a:r>
            <a:r>
              <a:rPr lang="en-US" sz="2400" dirty="0">
                <a:solidFill>
                  <a:schemeClr val="tx1"/>
                </a:solidFill>
              </a:rPr>
              <a:t>q</a:t>
            </a:r>
            <a:r>
              <a:rPr lang="en-US" sz="2400" baseline="-25000" dirty="0">
                <a:solidFill>
                  <a:schemeClr val="tx1"/>
                </a:solidFill>
              </a:rPr>
              <a:t>0</a:t>
            </a:r>
            <a:r>
              <a:rPr lang="en-US" sz="2400" dirty="0">
                <a:solidFill>
                  <a:schemeClr val="tx1"/>
                </a:solidFill>
              </a:rPr>
              <a:t>, b)= </a:t>
            </a:r>
            <a:r>
              <a:rPr lang="en-US" sz="2400" dirty="0" smtClean="0">
                <a:solidFill>
                  <a:schemeClr val="tx1"/>
                </a:solidFill>
              </a:rPr>
              <a:t>{q</a:t>
            </a:r>
            <a:r>
              <a:rPr lang="en-US" sz="2400" baseline="-25000" dirty="0" smtClean="0">
                <a:solidFill>
                  <a:schemeClr val="tx1"/>
                </a:solidFill>
              </a:rPr>
              <a:t>4</a:t>
            </a:r>
            <a:r>
              <a:rPr lang="en-US" sz="2400" dirty="0" smtClean="0">
                <a:solidFill>
                  <a:schemeClr val="tx1"/>
                </a:solidFill>
              </a:rPr>
              <a:t>,q</a:t>
            </a:r>
            <a:r>
              <a:rPr lang="en-US" sz="2400" baseline="-25000" dirty="0" smtClean="0">
                <a:solidFill>
                  <a:schemeClr val="tx1"/>
                </a:solidFill>
              </a:rPr>
              <a:t>5</a:t>
            </a:r>
            <a:r>
              <a:rPr lang="en-US" sz="2400" dirty="0" smtClean="0">
                <a:solidFill>
                  <a:schemeClr val="tx1"/>
                </a:solidFill>
              </a:rPr>
              <a:t>}</a:t>
            </a:r>
            <a:r>
              <a:rPr lang="en-US" altLang="en-US" sz="2400" dirty="0" smtClean="0">
                <a:solidFill>
                  <a:schemeClr val="bg2"/>
                </a:solidFill>
              </a:rPr>
              <a:t>)</a:t>
            </a:r>
            <a:endParaRPr lang="en-US" altLang="en-US" sz="2400" dirty="0" smtClean="0">
              <a:solidFill>
                <a:schemeClr val="bg2"/>
              </a:solidFill>
            </a:endParaRPr>
          </a:p>
          <a:p>
            <a:pPr>
              <a:defRPr/>
            </a:pPr>
            <a:endParaRPr lang="en-US" altLang="en-US" sz="2400" dirty="0" smtClean="0"/>
          </a:p>
          <a:p>
            <a:pPr>
              <a:defRPr/>
            </a:pPr>
            <a:r>
              <a:rPr lang="en-US" altLang="en-US" sz="2400" dirty="0" smtClean="0"/>
              <a:t>The </a:t>
            </a:r>
            <a:r>
              <a:rPr lang="en-US" altLang="en-US" sz="2400" i="1" dirty="0" smtClean="0"/>
              <a:t>relation between deterministic and nondeterministic automata</a:t>
            </a:r>
            <a:r>
              <a:rPr lang="en-US" altLang="en-US" sz="2400" dirty="0" smtClean="0"/>
              <a:t> of various types will play a significant role in our study.</a:t>
            </a:r>
          </a:p>
          <a:p>
            <a:pPr>
              <a:defRPr/>
            </a:pPr>
            <a:endParaRPr lang="en-US" altLang="en-US" sz="2000" dirty="0" smtClean="0"/>
          </a:p>
        </p:txBody>
      </p:sp>
      <p:sp>
        <p:nvSpPr>
          <p:cNvPr id="12292"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1E6C2B33-E472-4647-8619-B3E0EDF7A240}" type="slidenum">
              <a:rPr lang="en-US" altLang="en-US" sz="1400" smtClean="0">
                <a:solidFill>
                  <a:schemeClr val="tx1"/>
                </a:solidFill>
                <a:latin typeface="Times New Roman" panose="02020603050405020304" pitchFamily="18" charset="0"/>
              </a:rPr>
              <a:pPr>
                <a:spcBef>
                  <a:spcPct val="0"/>
                </a:spcBef>
              </a:pPr>
              <a:t>8</a:t>
            </a:fld>
            <a:endParaRPr lang="en-US" altLang="en-US" sz="140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dirty="0" smtClean="0"/>
              <a:t>Transition Function Representation</a:t>
            </a:r>
            <a:br>
              <a:rPr lang="en-US" altLang="en-US" dirty="0" smtClean="0"/>
            </a:br>
            <a:r>
              <a:rPr lang="en-US" altLang="en-US" dirty="0" smtClean="0"/>
              <a:t>(Transition Graph)</a:t>
            </a:r>
          </a:p>
        </p:txBody>
      </p:sp>
      <p:sp>
        <p:nvSpPr>
          <p:cNvPr id="13315" name="Rectangle 3"/>
          <p:cNvSpPr>
            <a:spLocks noGrp="1" noChangeArrowheads="1"/>
          </p:cNvSpPr>
          <p:nvPr>
            <p:ph idx="1"/>
          </p:nvPr>
        </p:nvSpPr>
        <p:spPr/>
        <p:txBody>
          <a:bodyPr/>
          <a:lstStyle/>
          <a:p>
            <a:r>
              <a:rPr lang="en-US" altLang="en-US" dirty="0" smtClean="0"/>
              <a:t> </a:t>
            </a:r>
            <a:endParaRPr lang="en-US" altLang="en-US" dirty="0" smtClean="0"/>
          </a:p>
          <a:p>
            <a:r>
              <a:rPr lang="en-US" altLang="en-US" dirty="0" smtClean="0">
                <a:solidFill>
                  <a:schemeClr val="tx1"/>
                </a:solidFill>
              </a:rPr>
              <a:t>Transition Graphs constructed as follows:</a:t>
            </a:r>
          </a:p>
          <a:p>
            <a:pPr marL="457200" indent="-457200">
              <a:buFont typeface="Arial" panose="020B0604020202020204" pitchFamily="34" charset="0"/>
              <a:buChar char="•"/>
            </a:pPr>
            <a:r>
              <a:rPr lang="en-US" altLang="en-US" dirty="0" smtClean="0">
                <a:solidFill>
                  <a:schemeClr val="tx1"/>
                </a:solidFill>
              </a:rPr>
              <a:t>Vertices represent states</a:t>
            </a:r>
          </a:p>
          <a:p>
            <a:pPr marL="457200" indent="-457200">
              <a:buFont typeface="Arial" panose="020B0604020202020204" pitchFamily="34" charset="0"/>
              <a:buChar char="•"/>
            </a:pPr>
            <a:r>
              <a:rPr lang="en-US" altLang="en-US" dirty="0" smtClean="0">
                <a:solidFill>
                  <a:schemeClr val="tx1"/>
                </a:solidFill>
              </a:rPr>
              <a:t>Directed edges represent transitions</a:t>
            </a:r>
          </a:p>
          <a:p>
            <a:pPr marL="857250" lvl="1" indent="-457200">
              <a:buFont typeface="Comic Sans MS" panose="030F0702030302020204" pitchFamily="66" charset="0"/>
              <a:buChar char="–"/>
            </a:pPr>
            <a:r>
              <a:rPr lang="en-US" altLang="en-US" sz="2400" dirty="0" smtClean="0">
                <a:solidFill>
                  <a:schemeClr val="tx1"/>
                </a:solidFill>
              </a:rPr>
              <a:t>Label an edge is current input symbol</a:t>
            </a:r>
          </a:p>
          <a:p>
            <a:pPr marL="857250" lvl="1" indent="-457200">
              <a:buFont typeface="Comic Sans MS" panose="030F0702030302020204" pitchFamily="66" charset="0"/>
              <a:buChar char="–"/>
            </a:pPr>
            <a:r>
              <a:rPr lang="en-US" altLang="en-US" sz="2400" dirty="0" smtClean="0">
                <a:solidFill>
                  <a:schemeClr val="tx1"/>
                </a:solidFill>
              </a:rPr>
              <a:t>Directed edge (</a:t>
            </a:r>
            <a:r>
              <a:rPr lang="en-US" altLang="en-US" sz="2400" dirty="0" err="1" smtClean="0">
                <a:solidFill>
                  <a:schemeClr val="tx1"/>
                </a:solidFill>
              </a:rPr>
              <a:t>q.r</a:t>
            </a:r>
            <a:r>
              <a:rPr lang="en-US" altLang="en-US" sz="2400" dirty="0" smtClean="0">
                <a:solidFill>
                  <a:schemeClr val="tx1"/>
                </a:solidFill>
              </a:rPr>
              <a:t>) with label a if and only if </a:t>
            </a:r>
            <a:r>
              <a:rPr lang="en-US" sz="2400" dirty="0">
                <a:solidFill>
                  <a:schemeClr val="tx1"/>
                </a:solidFill>
                <a:sym typeface="Symbol" panose="05050102010706020507" pitchFamily="18" charset="2"/>
              </a:rPr>
              <a:t>(</a:t>
            </a:r>
            <a:r>
              <a:rPr lang="en-US" sz="2400" dirty="0" smtClean="0">
                <a:solidFill>
                  <a:schemeClr val="tx1"/>
                </a:solidFill>
              </a:rPr>
              <a:t>q, a)= r</a:t>
            </a:r>
            <a:endParaRPr lang="en-US" altLang="en-US" sz="2400" dirty="0" smtClean="0">
              <a:solidFill>
                <a:schemeClr val="tx1"/>
              </a:solidFill>
            </a:endParaRPr>
          </a:p>
        </p:txBody>
      </p:sp>
      <p:sp>
        <p:nvSpPr>
          <p:cNvPr id="13317" name="Slide Number Placeholder 1"/>
          <p:cNvSpPr>
            <a:spLocks noGrp="1"/>
          </p:cNvSpPr>
          <p:nvPr>
            <p:ph type="sldNum" sz="quarter" idx="11"/>
          </p:nvPr>
        </p:nvSpPr>
        <p:spPr>
          <a:noFill/>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A8284FC5-6DC7-4EEF-AC44-0F4113BA604E}" type="slidenum">
              <a:rPr lang="en-US" altLang="en-US" sz="1400" smtClean="0">
                <a:solidFill>
                  <a:schemeClr val="tx1"/>
                </a:solidFill>
                <a:latin typeface="Times New Roman" panose="02020603050405020304" pitchFamily="18" charset="0"/>
              </a:rPr>
              <a:pPr>
                <a:spcBef>
                  <a:spcPct val="0"/>
                </a:spcBef>
              </a:pPr>
              <a:t>9</a:t>
            </a:fld>
            <a:endParaRPr lang="en-US" altLang="en-US" sz="140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016349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class">
  <a:themeElements>
    <a:clrScheme name="cla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as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2">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en-US" altLang="en-US" sz="3200" b="0" i="0" u="none" strike="noStrike" cap="none" normalizeH="0" baseline="0" smtClean="0">
            <a:ln>
              <a:noFill/>
            </a:ln>
            <a:solidFill>
              <a:schemeClr val="accent2"/>
            </a:solidFill>
            <a:effectLst/>
            <a:latin typeface="Comic Sans MS" panose="030F0702030302020204" pitchFamily="66"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2">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en-US" altLang="en-US" sz="3200" b="0" i="0" u="none" strike="noStrike" cap="none" normalizeH="0" baseline="0" smtClean="0">
            <a:ln>
              <a:noFill/>
            </a:ln>
            <a:solidFill>
              <a:schemeClr val="accent2"/>
            </a:solidFill>
            <a:effectLst/>
            <a:latin typeface="Comic Sans MS" panose="030F0702030302020204" pitchFamily="66" charset="0"/>
          </a:defRPr>
        </a:defPPr>
      </a:lstStyle>
    </a:lnDef>
  </a:objectDefaults>
  <a:extraClrSchemeLst>
    <a:extraClrScheme>
      <a:clrScheme name="cla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Office\Templates\class.pot</Template>
  <TotalTime>4840</TotalTime>
  <Words>1293</Words>
  <Application>Microsoft Office PowerPoint</Application>
  <PresentationFormat>On-screen Show (4:3)</PresentationFormat>
  <Paragraphs>304</Paragraphs>
  <Slides>57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Comic Sans MS</vt:lpstr>
      <vt:lpstr>Arial</vt:lpstr>
      <vt:lpstr>Times New Roman</vt:lpstr>
      <vt:lpstr>class</vt:lpstr>
      <vt:lpstr>CS 3186</vt:lpstr>
      <vt:lpstr>Automaton  (Accepter)</vt:lpstr>
      <vt:lpstr>Automata  (Basic classification)</vt:lpstr>
      <vt:lpstr>Finite Accepter</vt:lpstr>
      <vt:lpstr>Deterministic Finite Accepter (DFA)  </vt:lpstr>
      <vt:lpstr>Formalities</vt:lpstr>
      <vt:lpstr>Example</vt:lpstr>
      <vt:lpstr>DFA</vt:lpstr>
      <vt:lpstr>Transition Function Representation (Transition Graph)</vt:lpstr>
      <vt:lpstr>Transition Graph</vt:lpstr>
      <vt:lpstr>Finite Acceptor</vt:lpstr>
      <vt:lpstr>Transition Function </vt:lpstr>
      <vt:lpstr>Example 1: DFA operation on an input string</vt:lpstr>
      <vt:lpstr>Reading the Input</vt:lpstr>
      <vt:lpstr>PowerPoint Presentation</vt:lpstr>
      <vt:lpstr>PowerPoint Presentation</vt:lpstr>
      <vt:lpstr>PowerPoint Presentation</vt:lpstr>
      <vt:lpstr>PowerPoint Presentation</vt:lpstr>
      <vt:lpstr>Example 2: DFA rejection on a string</vt:lpstr>
      <vt:lpstr>PowerPoint Presentation</vt:lpstr>
      <vt:lpstr>PowerPoint Presentation</vt:lpstr>
      <vt:lpstr>PowerPoint Presentation</vt:lpstr>
      <vt:lpstr>PowerPoint Presentation</vt:lpstr>
      <vt:lpstr>Example 3: DFA operation – another rejection</vt:lpstr>
      <vt:lpstr>PowerPoint Presentation</vt:lpstr>
      <vt:lpstr>Extended Transition Function</vt:lpstr>
      <vt:lpstr>Extended Transition Function  *  </vt:lpstr>
      <vt:lpstr>Examples of extended transition functions</vt:lpstr>
      <vt:lpstr>PowerPoint Presentation</vt:lpstr>
      <vt:lpstr>Observation - Walk</vt:lpstr>
      <vt:lpstr>Example - Walk</vt:lpstr>
      <vt:lpstr>Recursive Definition</vt:lpstr>
      <vt:lpstr>Recursive definition - Example</vt:lpstr>
      <vt:lpstr>Languages Accepted by DFAs</vt:lpstr>
      <vt:lpstr>Examples of L(M)</vt:lpstr>
      <vt:lpstr>Formal definition of L(M)</vt:lpstr>
      <vt:lpstr>Another Observation </vt:lpstr>
      <vt:lpstr>Constructing a DFA</vt:lpstr>
      <vt:lpstr>Constructing a DFA (Continued)</vt:lpstr>
      <vt:lpstr>Constructing a DFA (Example)</vt:lpstr>
      <vt:lpstr>Constructing a DFA (Examples)</vt:lpstr>
      <vt:lpstr>Constructing a DFA (Example 1)</vt:lpstr>
      <vt:lpstr>Constructing a DFA (Example 2)</vt:lpstr>
      <vt:lpstr>Constructing a DFA (Example 3)</vt:lpstr>
      <vt:lpstr>Constructing a DFA (Example 4)</vt:lpstr>
      <vt:lpstr>Constructing a DFA (Example 5)</vt:lpstr>
      <vt:lpstr>PowerPoint Presentation</vt:lpstr>
      <vt:lpstr>Constructing a DFA (Example 6)</vt:lpstr>
      <vt:lpstr>Another Example</vt:lpstr>
      <vt:lpstr>Constructing a DFA (Example 7)</vt:lpstr>
      <vt:lpstr>Classification or Hierarchy or Family</vt:lpstr>
      <vt:lpstr>Regular Languages</vt:lpstr>
      <vt:lpstr>Examples of regular languages</vt:lpstr>
      <vt:lpstr>Another example of a Language</vt:lpstr>
      <vt:lpstr>Non regular languages</vt:lpstr>
      <vt:lpstr>Homework 2.1</vt:lpstr>
      <vt:lpstr>Homework 2.1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Languages and Finite Automata</dc:title>
  <dc:creator>Costas Busch</dc:creator>
  <cp:lastModifiedBy>Pamula, Raj</cp:lastModifiedBy>
  <cp:revision>367</cp:revision>
  <dcterms:created xsi:type="dcterms:W3CDTF">2000-08-31T01:12:33Z</dcterms:created>
  <dcterms:modified xsi:type="dcterms:W3CDTF">2020-11-12T23:03:48Z</dcterms:modified>
</cp:coreProperties>
</file>