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handoutMasterIdLst>
    <p:handoutMasterId r:id="rId42"/>
  </p:handoutMasterIdLst>
  <p:sldIdLst>
    <p:sldId id="357" r:id="rId2"/>
    <p:sldId id="277" r:id="rId3"/>
    <p:sldId id="278" r:id="rId4"/>
    <p:sldId id="437" r:id="rId5"/>
    <p:sldId id="290" r:id="rId6"/>
    <p:sldId id="343" r:id="rId7"/>
    <p:sldId id="438" r:id="rId8"/>
    <p:sldId id="291" r:id="rId9"/>
    <p:sldId id="294" r:id="rId10"/>
    <p:sldId id="295" r:id="rId11"/>
    <p:sldId id="297" r:id="rId12"/>
    <p:sldId id="299" r:id="rId13"/>
    <p:sldId id="293" r:id="rId14"/>
    <p:sldId id="292" r:id="rId15"/>
    <p:sldId id="439" r:id="rId16"/>
    <p:sldId id="440" r:id="rId17"/>
    <p:sldId id="441" r:id="rId18"/>
    <p:sldId id="442" r:id="rId19"/>
    <p:sldId id="443" r:id="rId20"/>
    <p:sldId id="444" r:id="rId21"/>
    <p:sldId id="445" r:id="rId22"/>
    <p:sldId id="435" r:id="rId23"/>
    <p:sldId id="446" r:id="rId24"/>
    <p:sldId id="410" r:id="rId25"/>
    <p:sldId id="415" r:id="rId26"/>
    <p:sldId id="416" r:id="rId27"/>
    <p:sldId id="418" r:id="rId28"/>
    <p:sldId id="422" r:id="rId29"/>
    <p:sldId id="424" r:id="rId30"/>
    <p:sldId id="425" r:id="rId31"/>
    <p:sldId id="426" r:id="rId32"/>
    <p:sldId id="427" r:id="rId33"/>
    <p:sldId id="428" r:id="rId34"/>
    <p:sldId id="429" r:id="rId35"/>
    <p:sldId id="430" r:id="rId36"/>
    <p:sldId id="431" r:id="rId37"/>
    <p:sldId id="423" r:id="rId38"/>
    <p:sldId id="432" r:id="rId39"/>
    <p:sldId id="447" r:id="rId40"/>
  </p:sldIdLst>
  <p:sldSz cx="9144000" cy="6858000" type="screen4x3"/>
  <p:notesSz cx="6831013" cy="9396413"/>
  <p:defaultTextStyle>
    <a:defPPr>
      <a:defRPr lang="en-US"/>
    </a:defPPr>
    <a:lvl1pPr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1pPr>
    <a:lvl2pPr marL="4572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2pPr>
    <a:lvl3pPr marL="9144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3pPr>
    <a:lvl4pPr marL="13716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4pPr>
    <a:lvl5pPr marL="18288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5pPr>
    <a:lvl6pPr marL="2286000" algn="l" defTabSz="914400" rtl="0" eaLnBrk="1" latinLnBrk="0" hangingPunct="1">
      <a:defRPr sz="3200" kern="1200">
        <a:solidFill>
          <a:schemeClr val="accent2"/>
        </a:solidFill>
        <a:latin typeface="Comic Sans MS" panose="030F0702030302020204" pitchFamily="66" charset="0"/>
        <a:ea typeface="+mn-ea"/>
        <a:cs typeface="+mn-cs"/>
      </a:defRPr>
    </a:lvl6pPr>
    <a:lvl7pPr marL="2743200" algn="l" defTabSz="914400" rtl="0" eaLnBrk="1" latinLnBrk="0" hangingPunct="1">
      <a:defRPr sz="3200" kern="1200">
        <a:solidFill>
          <a:schemeClr val="accent2"/>
        </a:solidFill>
        <a:latin typeface="Comic Sans MS" panose="030F0702030302020204" pitchFamily="66" charset="0"/>
        <a:ea typeface="+mn-ea"/>
        <a:cs typeface="+mn-cs"/>
      </a:defRPr>
    </a:lvl7pPr>
    <a:lvl8pPr marL="3200400" algn="l" defTabSz="914400" rtl="0" eaLnBrk="1" latinLnBrk="0" hangingPunct="1">
      <a:defRPr sz="3200" kern="1200">
        <a:solidFill>
          <a:schemeClr val="accent2"/>
        </a:solidFill>
        <a:latin typeface="Comic Sans MS" panose="030F0702030302020204" pitchFamily="66" charset="0"/>
        <a:ea typeface="+mn-ea"/>
        <a:cs typeface="+mn-cs"/>
      </a:defRPr>
    </a:lvl8pPr>
    <a:lvl9pPr marL="3657600" algn="l" defTabSz="914400" rtl="0" eaLnBrk="1" latinLnBrk="0" hangingPunct="1">
      <a:defRPr sz="3200" kern="1200">
        <a:solidFill>
          <a:schemeClr val="accent2"/>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6" autoAdjust="0"/>
    <p:restoredTop sz="89205" autoAdjust="0"/>
  </p:normalViewPr>
  <p:slideViewPr>
    <p:cSldViewPr>
      <p:cViewPr varScale="1">
        <p:scale>
          <a:sx n="58" d="100"/>
          <a:sy n="58" d="100"/>
        </p:scale>
        <p:origin x="77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1770" y="-78"/>
      </p:cViewPr>
      <p:guideLst>
        <p:guide orient="horz" pos="2959"/>
        <p:guide pos="21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fld id="{79D74CF9-6DAF-4F22-8F0A-EA565496F3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5123"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3076" name="Rectangle 4"/>
          <p:cNvSpPr>
            <a:spLocks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5127"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fld id="{9842ECA6-781D-42E8-86B0-CB63A4E2B13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p:spPr>
        <p:txBody>
          <a:bodyPr/>
          <a:lstStyle/>
          <a:p>
            <a:endParaRPr lang="en-US" altLang="en-US" smtClean="0"/>
          </a:p>
        </p:txBody>
      </p:sp>
      <p:sp>
        <p:nvSpPr>
          <p:cNvPr id="14340" name="Slide Number Placeholder 3"/>
          <p:cNvSpPr>
            <a:spLocks noGrp="1"/>
          </p:cNvSpPr>
          <p:nvPr>
            <p:ph type="sldNum" sz="quarter" idx="5"/>
          </p:nvPr>
        </p:nvSpPr>
        <p:spPr>
          <a:noFill/>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3EFD234-2BE2-412A-81AA-3C6EF21BF98E}" type="slidenum">
              <a:rPr lang="en-US" altLang="en-US" sz="1200" smtClean="0">
                <a:solidFill>
                  <a:schemeClr val="tx1"/>
                </a:solidFill>
                <a:latin typeface="Times New Roman" panose="02020603050405020304" pitchFamily="18" charset="0"/>
              </a:rPr>
              <a:pPr/>
              <a:t>9</a:t>
            </a:fld>
            <a:endParaRPr lang="en-US" altLang="en-US" sz="1200" smtClean="0">
              <a:solidFill>
                <a:schemeClr val="tx1"/>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1pPr>
            <a:lvl2pPr marL="742950" indent="-285750">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2pPr>
            <a:lvl3pPr marL="1143000" indent="-228600">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3pPr>
            <a:lvl4pPr marL="1600200" indent="-228600">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4pPr>
            <a:lvl5pPr marL="2057400" indent="-228600">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Times New Roman" panose="02020603050405020304" pitchFamily="18" charset="0"/>
              </a:defRPr>
            </a:lvl9pPr>
          </a:lstStyle>
          <a:p>
            <a:pPr>
              <a:spcBef>
                <a:spcPct val="0"/>
              </a:spcBef>
            </a:pPr>
            <a:fld id="{58874E95-5A82-47FC-87D2-6F9A1F4C4E0E}" type="slidenum">
              <a:rPr lang="en-US" altLang="en-US" sz="1400" smtClean="0">
                <a:solidFill>
                  <a:srgbClr val="000000"/>
                </a:solidFill>
              </a:rPr>
              <a:pPr>
                <a:spcBef>
                  <a:spcPct val="0"/>
                </a:spcBef>
              </a:pPr>
              <a:t>27</a:t>
            </a:fld>
            <a:endParaRPr lang="en-US" altLang="en-US" sz="1400" smtClean="0">
              <a:solidFill>
                <a:srgbClr val="000000"/>
              </a:solidFill>
            </a:endParaRPr>
          </a:p>
        </p:txBody>
      </p:sp>
      <p:sp>
        <p:nvSpPr>
          <p:cNvPr id="34819" name="Rectangle 1"/>
          <p:cNvSpPr>
            <a:spLocks noChangeArrowheads="1" noTextEdit="1"/>
          </p:cNvSpPr>
          <p:nvPr>
            <p:ph type="sldImg"/>
          </p:nvPr>
        </p:nvSpPr>
        <p:spPr>
          <a:xfrm>
            <a:off x="1371600" y="763588"/>
            <a:ext cx="5029200" cy="3771900"/>
          </a:xfrm>
          <a:solidFill>
            <a:srgbClr val="FFFFFF"/>
          </a:solidFill>
          <a:ln/>
        </p:spPr>
      </p:sp>
      <p:sp>
        <p:nvSpPr>
          <p:cNvPr id="34820" name="Rectangle 2"/>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1pPr>
            <a:lvl2pPr marL="742950" indent="-285750">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2pPr>
            <a:lvl3pPr marL="1143000" indent="-228600">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3pPr>
            <a:lvl4pPr marL="1600200" indent="-228600">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4pPr>
            <a:lvl5pPr marL="2057400" indent="-228600">
              <a:spcBef>
                <a:spcPct val="30000"/>
              </a:spcBef>
              <a:tabLst>
                <a:tab pos="723900" algn="l"/>
                <a:tab pos="1447800" algn="l"/>
                <a:tab pos="2171700" algn="l"/>
                <a:tab pos="28956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Times New Roman" panose="02020603050405020304" pitchFamily="18" charset="0"/>
              </a:defRPr>
            </a:lvl9pPr>
          </a:lstStyle>
          <a:p>
            <a:pPr>
              <a:spcBef>
                <a:spcPct val="0"/>
              </a:spcBef>
            </a:pPr>
            <a:fld id="{991E228B-99E4-4C50-9285-5A712F1F211F}" type="slidenum">
              <a:rPr lang="en-US" altLang="en-US" sz="1400" smtClean="0">
                <a:solidFill>
                  <a:srgbClr val="000000"/>
                </a:solidFill>
              </a:rPr>
              <a:pPr>
                <a:spcBef>
                  <a:spcPct val="0"/>
                </a:spcBef>
              </a:pPr>
              <a:t>28</a:t>
            </a:fld>
            <a:endParaRPr lang="en-US" altLang="en-US" sz="1400" smtClean="0">
              <a:solidFill>
                <a:srgbClr val="000000"/>
              </a:solidFill>
            </a:endParaRPr>
          </a:p>
        </p:txBody>
      </p:sp>
      <p:sp>
        <p:nvSpPr>
          <p:cNvPr id="36867" name="Rectangle 1"/>
          <p:cNvSpPr>
            <a:spLocks noChangeArrowheads="1" noTextEdit="1"/>
          </p:cNvSpPr>
          <p:nvPr>
            <p:ph type="sldImg"/>
          </p:nvPr>
        </p:nvSpPr>
        <p:spPr>
          <a:xfrm>
            <a:off x="1371600" y="763588"/>
            <a:ext cx="5029200" cy="3771900"/>
          </a:xfrm>
          <a:solidFill>
            <a:srgbClr val="FFFFFF"/>
          </a:solidFill>
          <a:ln/>
        </p:spPr>
      </p:sp>
      <p:sp>
        <p:nvSpPr>
          <p:cNvPr id="36868" name="Rectangle 2"/>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endParaRPr lang="en-US" altLang="en-US" smtClean="0"/>
          </a:p>
        </p:txBody>
      </p:sp>
      <p:sp>
        <p:nvSpPr>
          <p:cNvPr id="44036" name="Slide Number Placeholder 3"/>
          <p:cNvSpPr>
            <a:spLocks noGrp="1"/>
          </p:cNvSpPr>
          <p:nvPr>
            <p:ph type="sldNum" sz="quarter" idx="5"/>
          </p:nvPr>
        </p:nvSpPr>
        <p:spPr>
          <a:noFill/>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BB8BE0B-D114-46FB-8BB0-04AD8ABD1767}" type="slidenum">
              <a:rPr lang="en-US" altLang="en-US" sz="1200" smtClean="0">
                <a:solidFill>
                  <a:schemeClr val="tx1"/>
                </a:solidFill>
                <a:latin typeface="Times New Roman" panose="02020603050405020304" pitchFamily="18" charset="0"/>
              </a:rPr>
              <a:pPr/>
              <a:t>34</a:t>
            </a:fld>
            <a:endParaRPr lang="en-US" altLang="en-US" sz="1200" smtClean="0">
              <a:solidFill>
                <a:schemeClr val="tx1"/>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4E54B7D-0538-4EC6-BCAC-748C9A096ADA}" type="slidenum">
              <a:rPr lang="en-US" altLang="en-US" sz="1200" smtClean="0">
                <a:solidFill>
                  <a:schemeClr val="tx1"/>
                </a:solidFill>
                <a:latin typeface="Times New Roman" panose="02020603050405020304" pitchFamily="18" charset="0"/>
              </a:rPr>
              <a:pPr/>
              <a:t>38</a:t>
            </a:fld>
            <a:endParaRPr lang="en-US" altLang="en-US" sz="1200" smtClean="0">
              <a:solidFill>
                <a:schemeClr val="tx1"/>
              </a:solidFill>
              <a:latin typeface="Times New Roman" panose="02020603050405020304" pitchFamily="18"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4E54B7D-0538-4EC6-BCAC-748C9A096ADA}" type="slidenum">
              <a:rPr lang="en-US" altLang="en-US" sz="1200" smtClean="0">
                <a:solidFill>
                  <a:schemeClr val="tx1"/>
                </a:solidFill>
                <a:latin typeface="Times New Roman" panose="02020603050405020304" pitchFamily="18" charset="0"/>
              </a:rPr>
              <a:pPr/>
              <a:t>39</a:t>
            </a:fld>
            <a:endParaRPr lang="en-US" altLang="en-US" sz="1200" smtClean="0">
              <a:solidFill>
                <a:schemeClr val="tx1"/>
              </a:solidFill>
              <a:latin typeface="Times New Roman" panose="02020603050405020304" pitchFamily="18"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8383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2C7FE101-A186-4817-B6EE-0DF228E53875}" type="slidenum">
              <a:rPr lang="en-US" altLang="en-US"/>
              <a:pPr>
                <a:defRPr/>
              </a:pPr>
              <a:t>‹#›</a:t>
            </a:fld>
            <a:endParaRPr lang="en-US" altLang="en-US"/>
          </a:p>
        </p:txBody>
      </p:sp>
    </p:spTree>
    <p:extLst>
      <p:ext uri="{BB962C8B-B14F-4D97-AF65-F5344CB8AC3E}">
        <p14:creationId xmlns:p14="http://schemas.microsoft.com/office/powerpoint/2010/main" val="2826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D860F72E-7FA8-4F38-A992-DF3E4A824E6F}" type="slidenum">
              <a:rPr lang="en-US" altLang="en-US"/>
              <a:pPr>
                <a:defRPr/>
              </a:pPr>
              <a:t>‹#›</a:t>
            </a:fld>
            <a:endParaRPr lang="en-US" altLang="en-US"/>
          </a:p>
        </p:txBody>
      </p:sp>
    </p:spTree>
    <p:extLst>
      <p:ext uri="{BB962C8B-B14F-4D97-AF65-F5344CB8AC3E}">
        <p14:creationId xmlns:p14="http://schemas.microsoft.com/office/powerpoint/2010/main" val="176632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2ABB3296-BC85-4B18-8B50-5DA331148BE5}" type="slidenum">
              <a:rPr lang="en-US" altLang="en-US"/>
              <a:pPr>
                <a:defRPr/>
              </a:pPr>
              <a:t>‹#›</a:t>
            </a:fld>
            <a:endParaRPr lang="en-US" altLang="en-US"/>
          </a:p>
        </p:txBody>
      </p:sp>
    </p:spTree>
    <p:extLst>
      <p:ext uri="{BB962C8B-B14F-4D97-AF65-F5344CB8AC3E}">
        <p14:creationId xmlns:p14="http://schemas.microsoft.com/office/powerpoint/2010/main" val="133320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5280" cy="1142040"/>
          </a:xfr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0" y="0"/>
            <a:ext cx="0" cy="0"/>
          </a:xfrm>
        </p:spPr>
        <p:txBody>
          <a:bodyPr/>
          <a:lstStyle>
            <a:lvl1pPr>
              <a:spcBef>
                <a:spcPct val="20000"/>
              </a:spcBef>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D2413DAE-EB3D-4E7C-B2B7-210EFE39754B}" type="slidenum">
              <a:rPr lang="en-US" altLang="en-US"/>
              <a:pPr>
                <a:defRPr/>
              </a:pPr>
              <a:t>‹#›</a:t>
            </a:fld>
            <a:endParaRPr lang="en-US" altLang="en-US"/>
          </a:p>
        </p:txBody>
      </p:sp>
    </p:spTree>
    <p:extLst>
      <p:ext uri="{BB962C8B-B14F-4D97-AF65-F5344CB8AC3E}">
        <p14:creationId xmlns:p14="http://schemas.microsoft.com/office/powerpoint/2010/main" val="221022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E30970C7-D9D1-467F-BFF4-23D47F7FD1F7}" type="slidenum">
              <a:rPr lang="en-US" altLang="en-US"/>
              <a:pPr>
                <a:defRPr/>
              </a:pPr>
              <a:t>‹#›</a:t>
            </a:fld>
            <a:endParaRPr lang="en-US" altLang="en-US"/>
          </a:p>
        </p:txBody>
      </p:sp>
    </p:spTree>
    <p:extLst>
      <p:ext uri="{BB962C8B-B14F-4D97-AF65-F5344CB8AC3E}">
        <p14:creationId xmlns:p14="http://schemas.microsoft.com/office/powerpoint/2010/main" val="355374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E1360C70-FCD5-4A5D-B946-65803F345AD2}" type="slidenum">
              <a:rPr lang="en-US" altLang="en-US"/>
              <a:pPr>
                <a:defRPr/>
              </a:pPr>
              <a:t>‹#›</a:t>
            </a:fld>
            <a:endParaRPr lang="en-US" altLang="en-US"/>
          </a:p>
        </p:txBody>
      </p:sp>
    </p:spTree>
    <p:extLst>
      <p:ext uri="{BB962C8B-B14F-4D97-AF65-F5344CB8AC3E}">
        <p14:creationId xmlns:p14="http://schemas.microsoft.com/office/powerpoint/2010/main" val="237172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838200"/>
            <a:ext cx="4343400" cy="5486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343400" cy="5486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E94C7CF8-2EB4-4A30-ACF0-4DC701CEAE5E}" type="slidenum">
              <a:rPr lang="en-US" altLang="en-US"/>
              <a:pPr>
                <a:defRPr/>
              </a:pPr>
              <a:t>‹#›</a:t>
            </a:fld>
            <a:endParaRPr lang="en-US" altLang="en-US"/>
          </a:p>
        </p:txBody>
      </p:sp>
    </p:spTree>
    <p:extLst>
      <p:ext uri="{BB962C8B-B14F-4D97-AF65-F5344CB8AC3E}">
        <p14:creationId xmlns:p14="http://schemas.microsoft.com/office/powerpoint/2010/main" val="400366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14CEC164-6D7E-437E-906E-8A8E3F48AEDD}" type="slidenum">
              <a:rPr lang="en-US" altLang="en-US"/>
              <a:pPr>
                <a:defRPr/>
              </a:pPr>
              <a:t>‹#›</a:t>
            </a:fld>
            <a:endParaRPr lang="en-US" altLang="en-US"/>
          </a:p>
        </p:txBody>
      </p:sp>
    </p:spTree>
    <p:extLst>
      <p:ext uri="{BB962C8B-B14F-4D97-AF65-F5344CB8AC3E}">
        <p14:creationId xmlns:p14="http://schemas.microsoft.com/office/powerpoint/2010/main" val="193193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A1729FC2-4179-46C3-ADDD-1A27DF83C0D2}" type="slidenum">
              <a:rPr lang="en-US" altLang="en-US"/>
              <a:pPr>
                <a:defRPr/>
              </a:pPr>
              <a:t>‹#›</a:t>
            </a:fld>
            <a:endParaRPr lang="en-US" altLang="en-US"/>
          </a:p>
        </p:txBody>
      </p:sp>
    </p:spTree>
    <p:extLst>
      <p:ext uri="{BB962C8B-B14F-4D97-AF65-F5344CB8AC3E}">
        <p14:creationId xmlns:p14="http://schemas.microsoft.com/office/powerpoint/2010/main" val="415763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BCF30AAE-0A77-4F38-9AE1-1E0BB532AE17}" type="slidenum">
              <a:rPr lang="en-US" altLang="en-US"/>
              <a:pPr>
                <a:defRPr/>
              </a:pPr>
              <a:t>‹#›</a:t>
            </a:fld>
            <a:endParaRPr lang="en-US" altLang="en-US"/>
          </a:p>
        </p:txBody>
      </p:sp>
    </p:spTree>
    <p:extLst>
      <p:ext uri="{BB962C8B-B14F-4D97-AF65-F5344CB8AC3E}">
        <p14:creationId xmlns:p14="http://schemas.microsoft.com/office/powerpoint/2010/main" val="5482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9F902C84-C075-4C55-BDAD-8650FD44C018}" type="slidenum">
              <a:rPr lang="en-US" altLang="en-US"/>
              <a:pPr>
                <a:defRPr/>
              </a:pPr>
              <a:t>‹#›</a:t>
            </a:fld>
            <a:endParaRPr lang="en-US" altLang="en-US"/>
          </a:p>
        </p:txBody>
      </p:sp>
    </p:spTree>
    <p:extLst>
      <p:ext uri="{BB962C8B-B14F-4D97-AF65-F5344CB8AC3E}">
        <p14:creationId xmlns:p14="http://schemas.microsoft.com/office/powerpoint/2010/main" val="153664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99FFB859-41FB-4186-AF51-392B952480EB}" type="slidenum">
              <a:rPr lang="en-US" altLang="en-US"/>
              <a:pPr>
                <a:defRPr/>
              </a:pPr>
              <a:t>‹#›</a:t>
            </a:fld>
            <a:endParaRPr lang="en-US" altLang="en-US"/>
          </a:p>
        </p:txBody>
      </p:sp>
    </p:spTree>
    <p:extLst>
      <p:ext uri="{BB962C8B-B14F-4D97-AF65-F5344CB8AC3E}">
        <p14:creationId xmlns:p14="http://schemas.microsoft.com/office/powerpoint/2010/main" val="53436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52400" y="838200"/>
            <a:ext cx="8839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latin typeface="Times New Roman" panose="02020603050405020304"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70866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latin typeface="Times New Roman" panose="02020603050405020304" pitchFamily="18" charset="0"/>
              </a:defRPr>
            </a:lvl1pPr>
          </a:lstStyle>
          <a:p>
            <a:pPr>
              <a:defRPr/>
            </a:pPr>
            <a:fld id="{3ACFEECD-3DA3-434B-BCDB-0BA518D4DDE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hdr="0" ftr="0" dt="0"/>
  <p:txStyles>
    <p:titleStyle>
      <a:lvl1pPr algn="ctr" rtl="0" eaLnBrk="0" fontAlgn="base" hangingPunct="0">
        <a:spcBef>
          <a:spcPct val="0"/>
        </a:spcBef>
        <a:spcAft>
          <a:spcPct val="0"/>
        </a:spcAft>
        <a:defRPr sz="3600" kern="12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Comic Sans MS" panose="030F0702030302020204" pitchFamily="66" charset="0"/>
        </a:defRPr>
      </a:lvl2pPr>
      <a:lvl3pPr algn="ctr" rtl="0" eaLnBrk="0" fontAlgn="base" hangingPunct="0">
        <a:spcBef>
          <a:spcPct val="0"/>
        </a:spcBef>
        <a:spcAft>
          <a:spcPct val="0"/>
        </a:spcAft>
        <a:defRPr sz="3600">
          <a:solidFill>
            <a:schemeClr val="tx2"/>
          </a:solidFill>
          <a:latin typeface="Comic Sans MS" panose="030F0702030302020204" pitchFamily="66" charset="0"/>
        </a:defRPr>
      </a:lvl3pPr>
      <a:lvl4pPr algn="ctr" rtl="0" eaLnBrk="0" fontAlgn="base" hangingPunct="0">
        <a:spcBef>
          <a:spcPct val="0"/>
        </a:spcBef>
        <a:spcAft>
          <a:spcPct val="0"/>
        </a:spcAft>
        <a:defRPr sz="3600">
          <a:solidFill>
            <a:schemeClr val="tx2"/>
          </a:solidFill>
          <a:latin typeface="Comic Sans MS" panose="030F0702030302020204" pitchFamily="66" charset="0"/>
        </a:defRPr>
      </a:lvl4pPr>
      <a:lvl5pPr algn="ctr" rtl="0" eaLnBrk="0" fontAlgn="base" hangingPunct="0">
        <a:spcBef>
          <a:spcPct val="0"/>
        </a:spcBef>
        <a:spcAft>
          <a:spcPct val="0"/>
        </a:spcAft>
        <a:defRPr sz="3600">
          <a:solidFill>
            <a:schemeClr val="tx2"/>
          </a:solidFill>
          <a:latin typeface="Comic Sans MS" panose="030F0702030302020204" pitchFamily="66" charset="0"/>
        </a:defRPr>
      </a:lvl5pPr>
      <a:lvl6pPr marL="457200" algn="ctr" rtl="0" eaLnBrk="0" fontAlgn="base" hangingPunct="0">
        <a:spcBef>
          <a:spcPct val="0"/>
        </a:spcBef>
        <a:spcAft>
          <a:spcPct val="0"/>
        </a:spcAft>
        <a:defRPr sz="3600">
          <a:solidFill>
            <a:schemeClr val="tx2"/>
          </a:solidFill>
          <a:latin typeface="Comic Sans MS" panose="030F0702030302020204" pitchFamily="66" charset="0"/>
        </a:defRPr>
      </a:lvl6pPr>
      <a:lvl7pPr marL="914400" algn="ctr" rtl="0" eaLnBrk="0" fontAlgn="base" hangingPunct="0">
        <a:spcBef>
          <a:spcPct val="0"/>
        </a:spcBef>
        <a:spcAft>
          <a:spcPct val="0"/>
        </a:spcAft>
        <a:defRPr sz="3600">
          <a:solidFill>
            <a:schemeClr val="tx2"/>
          </a:solidFill>
          <a:latin typeface="Comic Sans MS" panose="030F0702030302020204" pitchFamily="66" charset="0"/>
        </a:defRPr>
      </a:lvl7pPr>
      <a:lvl8pPr marL="1371600" algn="ctr" rtl="0" eaLnBrk="0" fontAlgn="base" hangingPunct="0">
        <a:spcBef>
          <a:spcPct val="0"/>
        </a:spcBef>
        <a:spcAft>
          <a:spcPct val="0"/>
        </a:spcAft>
        <a:defRPr sz="3600">
          <a:solidFill>
            <a:schemeClr val="tx2"/>
          </a:solidFill>
          <a:latin typeface="Comic Sans MS" panose="030F0702030302020204" pitchFamily="66" charset="0"/>
        </a:defRPr>
      </a:lvl8pPr>
      <a:lvl9pPr marL="1828800" algn="ctr" rtl="0" eaLnBrk="0" fontAlgn="base" hangingPunct="0">
        <a:spcBef>
          <a:spcPct val="0"/>
        </a:spcBef>
        <a:spcAft>
          <a:spcPct val="0"/>
        </a:spcAft>
        <a:defRPr sz="36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defRPr sz="2800" kern="1200">
          <a:solidFill>
            <a:schemeClr val="accent2"/>
          </a:solidFill>
          <a:latin typeface="+mn-lt"/>
          <a:ea typeface="+mn-ea"/>
          <a:cs typeface="+mn-cs"/>
        </a:defRPr>
      </a:lvl2pPr>
      <a:lvl3pPr marL="1143000" indent="-228600" algn="l" rtl="0" eaLnBrk="0" fontAlgn="base" hangingPunct="0">
        <a:spcBef>
          <a:spcPct val="20000"/>
        </a:spcBef>
        <a:spcAft>
          <a:spcPct val="0"/>
        </a:spcAft>
        <a:defRPr sz="2400" kern="1200">
          <a:solidFill>
            <a:schemeClr val="accent2"/>
          </a:solidFill>
          <a:latin typeface="+mn-lt"/>
          <a:ea typeface="+mn-ea"/>
          <a:cs typeface="+mn-cs"/>
        </a:defRPr>
      </a:lvl3pPr>
      <a:lvl4pPr marL="1600200" indent="-228600" algn="l" rtl="0" eaLnBrk="0" fontAlgn="base" hangingPunct="0">
        <a:spcBef>
          <a:spcPct val="20000"/>
        </a:spcBef>
        <a:spcAft>
          <a:spcPct val="0"/>
        </a:spcAft>
        <a:defRPr sz="2000" kern="1200">
          <a:solidFill>
            <a:schemeClr val="accent2"/>
          </a:solidFill>
          <a:latin typeface="+mn-lt"/>
          <a:ea typeface="+mn-ea"/>
          <a:cs typeface="+mn-cs"/>
        </a:defRPr>
      </a:lvl4pPr>
      <a:lvl5pPr marL="2057400" indent="-228600" algn="l" rtl="0" eaLnBrk="0" fontAlgn="base" hangingPunct="0">
        <a:spcBef>
          <a:spcPct val="20000"/>
        </a:spcBef>
        <a:spcAft>
          <a:spcPct val="0"/>
        </a:spcAft>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600200"/>
          </a:xfrm>
        </p:spPr>
        <p:txBody>
          <a:bodyPr anchor="ctr"/>
          <a:lstStyle/>
          <a:p>
            <a:r>
              <a:rPr lang="en-US" altLang="en-US" sz="3600" smtClean="0"/>
              <a:t>CS 3186</a:t>
            </a:r>
            <a:br>
              <a:rPr lang="en-US" altLang="en-US" sz="3600" smtClean="0"/>
            </a:br>
            <a:r>
              <a:rPr lang="en-US" altLang="en-US" sz="3600" smtClean="0"/>
              <a:t>Equivalence of NFA &amp; DFA</a:t>
            </a:r>
            <a:br>
              <a:rPr lang="en-US" altLang="en-US" sz="3600" smtClean="0"/>
            </a:br>
            <a:r>
              <a:rPr lang="en-US" altLang="en-US" sz="3600" smtClean="0"/>
              <a:t>Section 2.3</a:t>
            </a:r>
          </a:p>
        </p:txBody>
      </p:sp>
      <p:sp>
        <p:nvSpPr>
          <p:cNvPr id="5123" name="Rectangle 3"/>
          <p:cNvSpPr>
            <a:spLocks noGrp="1" noChangeArrowheads="1"/>
          </p:cNvSpPr>
          <p:nvPr>
            <p:ph type="subTitle" idx="1"/>
          </p:nvPr>
        </p:nvSpPr>
        <p:spPr>
          <a:xfrm>
            <a:off x="1371600" y="3886200"/>
            <a:ext cx="6400800" cy="1752600"/>
          </a:xfrm>
        </p:spPr>
        <p:txBody>
          <a:bodyPr/>
          <a:lstStyle/>
          <a:p>
            <a:r>
              <a:rPr lang="en-US" altLang="en-US" sz="3200" smtClean="0"/>
              <a:t> </a:t>
            </a:r>
          </a:p>
        </p:txBody>
      </p:sp>
      <p:sp>
        <p:nvSpPr>
          <p:cNvPr id="5124"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4126914-A589-42DB-A35F-0B47159D061E}" type="slidenum">
              <a:rPr lang="en-US" altLang="en-US" sz="1400" smtClean="0">
                <a:solidFill>
                  <a:schemeClr val="tx1"/>
                </a:solidFill>
                <a:latin typeface="Times New Roman" panose="02020603050405020304" pitchFamily="18" charset="0"/>
              </a:rPr>
              <a:pPr>
                <a:spcBef>
                  <a:spcPct val="0"/>
                </a:spcBef>
              </a:pPr>
              <a:t>1</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3200" dirty="0"/>
              <a:t>Procedure to convert NFA to DFA – Step </a:t>
            </a:r>
            <a:r>
              <a:rPr lang="en-US" altLang="en-US" sz="3200" dirty="0" smtClean="0"/>
              <a:t>2</a:t>
            </a:r>
            <a:endParaRPr lang="en-US" altLang="en-US" sz="3200" dirty="0" smtClean="0"/>
          </a:p>
        </p:txBody>
      </p:sp>
      <p:sp>
        <p:nvSpPr>
          <p:cNvPr id="15363" name="Rectangle 3"/>
          <p:cNvSpPr>
            <a:spLocks noGrp="1" noChangeArrowheads="1"/>
          </p:cNvSpPr>
          <p:nvPr>
            <p:ph type="body" idx="1"/>
          </p:nvPr>
        </p:nvSpPr>
        <p:spPr/>
        <p:txBody>
          <a:bodyPr/>
          <a:lstStyle/>
          <a:p>
            <a:r>
              <a:rPr lang="en-US" altLang="en-US" dirty="0" smtClean="0"/>
              <a:t>  </a:t>
            </a:r>
            <a:r>
              <a:rPr lang="en-US" altLang="en-US" sz="2800" b="1" dirty="0" smtClean="0">
                <a:solidFill>
                  <a:srgbClr val="FF0000"/>
                </a:solidFill>
              </a:rPr>
              <a:t>Step 2.</a:t>
            </a:r>
            <a:r>
              <a:rPr lang="en-US" altLang="en-US" sz="2800" dirty="0" smtClean="0"/>
              <a:t> </a:t>
            </a:r>
            <a:r>
              <a:rPr lang="en-US" altLang="en-US" dirty="0" smtClean="0"/>
              <a:t>For every DFA’s </a:t>
            </a:r>
            <a:r>
              <a:rPr lang="en-US" altLang="en-US" dirty="0" smtClean="0"/>
              <a:t>state</a:t>
            </a:r>
          </a:p>
          <a:p>
            <a:r>
              <a:rPr lang="en-US" altLang="en-US" dirty="0" smtClean="0"/>
              <a:t>   {</a:t>
            </a:r>
            <a:r>
              <a:rPr lang="en-US" altLang="en-US" dirty="0" err="1" smtClean="0"/>
              <a:t>q</a:t>
            </a:r>
            <a:r>
              <a:rPr lang="en-US" altLang="en-US" baseline="-25000" dirty="0" err="1" smtClean="0"/>
              <a:t>i</a:t>
            </a:r>
            <a:r>
              <a:rPr lang="en-US" altLang="en-US" dirty="0" err="1" smtClean="0"/>
              <a:t>,q</a:t>
            </a:r>
            <a:r>
              <a:rPr lang="en-US" altLang="en-US" baseline="-25000" dirty="0" err="1"/>
              <a:t>j</a:t>
            </a:r>
            <a:r>
              <a:rPr lang="en-US" altLang="en-US" dirty="0" smtClean="0"/>
              <a:t>,…</a:t>
            </a:r>
            <a:r>
              <a:rPr lang="en-US" altLang="en-US" dirty="0" err="1" smtClean="0"/>
              <a:t>q</a:t>
            </a:r>
            <a:r>
              <a:rPr lang="en-US" altLang="en-US" baseline="-25000" dirty="0" err="1"/>
              <a:t>m</a:t>
            </a:r>
            <a:r>
              <a:rPr lang="en-US" altLang="en-US" dirty="0" smtClean="0"/>
              <a:t>},  </a:t>
            </a:r>
            <a:r>
              <a:rPr lang="en-US" altLang="en-US" dirty="0" smtClean="0"/>
              <a:t>Compute in the NFA</a:t>
            </a:r>
          </a:p>
          <a:p>
            <a:endParaRPr lang="en-US" altLang="en-US" dirty="0" smtClean="0"/>
          </a:p>
          <a:p>
            <a:endParaRPr lang="en-US" altLang="en-US" dirty="0" smtClean="0"/>
          </a:p>
          <a:p>
            <a:r>
              <a:rPr lang="en-US" altLang="en-US" dirty="0" smtClean="0"/>
              <a:t>        </a:t>
            </a:r>
          </a:p>
          <a:p>
            <a:endParaRPr lang="en-US" altLang="en-US" dirty="0" smtClean="0"/>
          </a:p>
          <a:p>
            <a:r>
              <a:rPr lang="en-US" altLang="en-US" dirty="0" smtClean="0"/>
              <a:t>    </a:t>
            </a:r>
            <a:endParaRPr lang="en-US" altLang="en-US" dirty="0"/>
          </a:p>
          <a:p>
            <a:r>
              <a:rPr lang="en-US" altLang="en-US" dirty="0" smtClean="0"/>
              <a:t>Add </a:t>
            </a:r>
            <a:r>
              <a:rPr lang="en-US" altLang="en-US" dirty="0" smtClean="0"/>
              <a:t>transition to </a:t>
            </a:r>
            <a:r>
              <a:rPr lang="en-US" altLang="en-US" dirty="0" smtClean="0"/>
              <a:t>DFA</a:t>
            </a:r>
          </a:p>
          <a:p>
            <a:r>
              <a:rPr lang="en-US" altLang="en-US" dirty="0" smtClean="0"/>
              <a:t> </a:t>
            </a:r>
            <a:r>
              <a:rPr lang="en-US" dirty="0" smtClean="0">
                <a:sym typeface="Symbol" panose="05050102010706020507" pitchFamily="18" charset="2"/>
              </a:rPr>
              <a:t>(</a:t>
            </a:r>
            <a:r>
              <a:rPr lang="en-US" altLang="en-US" dirty="0" smtClean="0"/>
              <a:t>{</a:t>
            </a:r>
            <a:r>
              <a:rPr lang="en-US" altLang="en-US" dirty="0" err="1" smtClean="0"/>
              <a:t>q</a:t>
            </a:r>
            <a:r>
              <a:rPr lang="en-US" altLang="en-US" baseline="-25000" dirty="0" err="1" smtClean="0"/>
              <a:t>i</a:t>
            </a:r>
            <a:r>
              <a:rPr lang="en-US" altLang="en-US" dirty="0" err="1" smtClean="0"/>
              <a:t>,q</a:t>
            </a:r>
            <a:r>
              <a:rPr lang="en-US" altLang="en-US" baseline="-25000" dirty="0" err="1" smtClean="0"/>
              <a:t>j</a:t>
            </a:r>
            <a:r>
              <a:rPr lang="en-US" altLang="en-US" dirty="0" smtClean="0"/>
              <a:t>,…</a:t>
            </a:r>
            <a:r>
              <a:rPr lang="en-US" altLang="en-US" dirty="0" err="1" smtClean="0"/>
              <a:t>q</a:t>
            </a:r>
            <a:r>
              <a:rPr lang="en-US" altLang="en-US" baseline="-25000" dirty="0" err="1" smtClean="0"/>
              <a:t>m</a:t>
            </a:r>
            <a:r>
              <a:rPr lang="en-US" altLang="en-US" dirty="0" smtClean="0"/>
              <a:t>},a) = {</a:t>
            </a:r>
            <a:r>
              <a:rPr lang="en-US" altLang="en-US" dirty="0" err="1" smtClean="0"/>
              <a:t>q’</a:t>
            </a:r>
            <a:r>
              <a:rPr lang="en-US" altLang="en-US" baseline="-25000" dirty="0" err="1" smtClean="0"/>
              <a:t>i</a:t>
            </a:r>
            <a:r>
              <a:rPr lang="en-US" altLang="en-US" dirty="0" err="1" smtClean="0"/>
              <a:t>,q’</a:t>
            </a:r>
            <a:r>
              <a:rPr lang="en-US" altLang="en-US" baseline="-25000" dirty="0" err="1" smtClean="0"/>
              <a:t>j</a:t>
            </a:r>
            <a:r>
              <a:rPr lang="en-US" altLang="en-US" dirty="0" smtClean="0"/>
              <a:t>,…</a:t>
            </a:r>
            <a:r>
              <a:rPr lang="en-US" altLang="en-US" dirty="0" err="1" smtClean="0"/>
              <a:t>q’</a:t>
            </a:r>
            <a:r>
              <a:rPr lang="en-US" altLang="en-US" baseline="-25000" dirty="0" err="1" smtClean="0"/>
              <a:t>m</a:t>
            </a:r>
            <a:r>
              <a:rPr lang="en-US" altLang="en-US" dirty="0" smtClean="0"/>
              <a:t>}</a:t>
            </a:r>
            <a:endParaRPr lang="en-US" dirty="0"/>
          </a:p>
          <a:p>
            <a:endParaRPr lang="en-US" altLang="en-US" dirty="0" smtClean="0"/>
          </a:p>
          <a:p>
            <a:endParaRPr lang="en-US" altLang="en-US" dirty="0" smtClean="0"/>
          </a:p>
        </p:txBody>
      </p:sp>
      <p:sp>
        <p:nvSpPr>
          <p:cNvPr id="15370"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165CDC45-0B3D-4D44-969F-EBBAD7DA0562}" type="slidenum">
              <a:rPr lang="en-US" altLang="en-US" sz="1400" smtClean="0">
                <a:solidFill>
                  <a:schemeClr val="tx1"/>
                </a:solidFill>
                <a:latin typeface="Times New Roman" panose="02020603050405020304" pitchFamily="18" charset="0"/>
              </a:rPr>
              <a:pPr>
                <a:spcBef>
                  <a:spcPct val="0"/>
                </a:spcBef>
              </a:pPr>
              <a:t>10</a:t>
            </a:fld>
            <a:endParaRPr lang="en-US" altLang="en-US" sz="1400" smtClean="0">
              <a:solidFill>
                <a:schemeClr val="tx1"/>
              </a:solidFill>
              <a:latin typeface="Times New Roman" panose="02020603050405020304" pitchFamily="18" charset="0"/>
            </a:endParaRPr>
          </a:p>
        </p:txBody>
      </p:sp>
      <p:pic>
        <p:nvPicPr>
          <p:cNvPr id="2" name="Picture 1" title="Transistion functions"/>
          <p:cNvPicPr>
            <a:picLocks noChangeAspect="1"/>
          </p:cNvPicPr>
          <p:nvPr/>
        </p:nvPicPr>
        <p:blipFill>
          <a:blip r:embed="rId2"/>
          <a:stretch>
            <a:fillRect/>
          </a:stretch>
        </p:blipFill>
        <p:spPr>
          <a:xfrm>
            <a:off x="1281112" y="2309812"/>
            <a:ext cx="6581775" cy="22383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200" dirty="0" smtClean="0"/>
              <a:t>NFA </a:t>
            </a:r>
            <a:r>
              <a:rPr lang="en-US" altLang="en-US" sz="3200" dirty="0"/>
              <a:t>to DFA – Step </a:t>
            </a:r>
            <a:r>
              <a:rPr lang="en-US" altLang="en-US" sz="3200" dirty="0" smtClean="0"/>
              <a:t>2 (repetition)</a:t>
            </a:r>
            <a:endParaRPr lang="en-US" altLang="en-US" sz="3200" dirty="0" smtClean="0"/>
          </a:p>
        </p:txBody>
      </p:sp>
      <p:sp>
        <p:nvSpPr>
          <p:cNvPr id="16387" name="Rectangle 3"/>
          <p:cNvSpPr>
            <a:spLocks noGrp="1" noChangeArrowheads="1"/>
          </p:cNvSpPr>
          <p:nvPr>
            <p:ph idx="1"/>
          </p:nvPr>
        </p:nvSpPr>
        <p:spPr/>
        <p:txBody>
          <a:bodyPr/>
          <a:lstStyle/>
          <a:p>
            <a:endParaRPr lang="en-US" altLang="en-US" dirty="0" smtClean="0"/>
          </a:p>
          <a:p>
            <a:endParaRPr lang="en-US" altLang="en-US" dirty="0" smtClean="0"/>
          </a:p>
          <a:p>
            <a:r>
              <a:rPr lang="en-US" altLang="en-US" dirty="0" smtClean="0"/>
              <a:t>Repeat </a:t>
            </a:r>
            <a:r>
              <a:rPr lang="en-US" altLang="en-US" dirty="0" smtClean="0"/>
              <a:t>Step 2  </a:t>
            </a:r>
            <a:r>
              <a:rPr lang="en-US" altLang="en-US" dirty="0" smtClean="0"/>
              <a:t>for all symbols in alphabet, </a:t>
            </a:r>
          </a:p>
          <a:p>
            <a:r>
              <a:rPr lang="en-US" altLang="en-US" dirty="0" smtClean="0"/>
              <a:t>                         until</a:t>
            </a:r>
          </a:p>
          <a:p>
            <a:r>
              <a:rPr lang="en-US" altLang="en-US" dirty="0" smtClean="0"/>
              <a:t>no more transitions can be added.</a:t>
            </a:r>
          </a:p>
        </p:txBody>
      </p:sp>
      <p:sp>
        <p:nvSpPr>
          <p:cNvPr id="16388"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D29ECD8D-87A5-4DB8-95AD-D5715D81C075}" type="slidenum">
              <a:rPr lang="en-US" altLang="en-US" sz="1400" smtClean="0">
                <a:solidFill>
                  <a:schemeClr val="tx1"/>
                </a:solidFill>
                <a:latin typeface="Times New Roman" panose="02020603050405020304" pitchFamily="18" charset="0"/>
              </a:rPr>
              <a:pPr>
                <a:spcBef>
                  <a:spcPct val="0"/>
                </a:spcBef>
              </a:pPr>
              <a:t>11</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3200" dirty="0"/>
              <a:t>Procedure to convert NFA to DFA – Step </a:t>
            </a:r>
            <a:r>
              <a:rPr lang="en-US" altLang="en-US" sz="3200" dirty="0" smtClean="0"/>
              <a:t>3</a:t>
            </a:r>
            <a:endParaRPr lang="en-US" altLang="en-US" sz="3200" dirty="0" smtClean="0"/>
          </a:p>
        </p:txBody>
      </p:sp>
      <p:sp>
        <p:nvSpPr>
          <p:cNvPr id="17411" name="Rectangle 3"/>
          <p:cNvSpPr>
            <a:spLocks noGrp="1" noChangeArrowheads="1"/>
          </p:cNvSpPr>
          <p:nvPr>
            <p:ph type="body" idx="1"/>
          </p:nvPr>
        </p:nvSpPr>
        <p:spPr>
          <a:xfrm>
            <a:off x="152400" y="838200"/>
            <a:ext cx="8991600" cy="5486400"/>
          </a:xfrm>
        </p:spPr>
        <p:txBody>
          <a:bodyPr/>
          <a:lstStyle/>
          <a:p>
            <a:r>
              <a:rPr lang="en-US" altLang="en-US" dirty="0" smtClean="0"/>
              <a:t>  </a:t>
            </a:r>
            <a:r>
              <a:rPr lang="en-US" altLang="en-US" sz="2800" b="1" dirty="0" smtClean="0">
                <a:solidFill>
                  <a:srgbClr val="FF0000"/>
                </a:solidFill>
              </a:rPr>
              <a:t>Step 3.</a:t>
            </a:r>
            <a:r>
              <a:rPr lang="en-US" altLang="en-US" sz="2800" dirty="0" smtClean="0"/>
              <a:t> </a:t>
            </a:r>
          </a:p>
          <a:p>
            <a:r>
              <a:rPr lang="en-US" altLang="en-US" dirty="0" smtClean="0"/>
              <a:t>For any DFA </a:t>
            </a:r>
            <a:r>
              <a:rPr lang="en-US" altLang="en-US" dirty="0" smtClean="0"/>
              <a:t>state </a:t>
            </a:r>
            <a:r>
              <a:rPr lang="en-US" altLang="en-US" dirty="0" smtClean="0"/>
              <a:t>{</a:t>
            </a:r>
            <a:r>
              <a:rPr lang="en-US" altLang="en-US" dirty="0" err="1" smtClean="0"/>
              <a:t>q</a:t>
            </a:r>
            <a:r>
              <a:rPr lang="en-US" altLang="en-US" baseline="-25000" dirty="0" err="1" smtClean="0"/>
              <a:t>i</a:t>
            </a:r>
            <a:r>
              <a:rPr lang="en-US" altLang="en-US" dirty="0" err="1" smtClean="0"/>
              <a:t>,q</a:t>
            </a:r>
            <a:r>
              <a:rPr lang="en-US" altLang="en-US" baseline="-25000" dirty="0" err="1" smtClean="0"/>
              <a:t>j</a:t>
            </a:r>
            <a:r>
              <a:rPr lang="en-US" altLang="en-US" dirty="0" smtClean="0"/>
              <a:t>,…</a:t>
            </a:r>
            <a:r>
              <a:rPr lang="en-US" altLang="en-US" dirty="0" err="1" smtClean="0"/>
              <a:t>q</a:t>
            </a:r>
            <a:r>
              <a:rPr lang="en-US" altLang="en-US" baseline="-25000" dirty="0" err="1" smtClean="0"/>
              <a:t>m</a:t>
            </a:r>
            <a:r>
              <a:rPr lang="en-US" altLang="en-US" dirty="0" smtClean="0"/>
              <a:t>}, </a:t>
            </a:r>
            <a:endParaRPr lang="en-US" altLang="en-US" dirty="0" smtClean="0"/>
          </a:p>
          <a:p>
            <a:endParaRPr lang="en-US" altLang="en-US" dirty="0" smtClean="0"/>
          </a:p>
          <a:p>
            <a:r>
              <a:rPr lang="en-US" altLang="en-US" dirty="0" smtClean="0"/>
              <a:t>If </a:t>
            </a:r>
            <a:r>
              <a:rPr lang="en-US" altLang="en-US" dirty="0" smtClean="0"/>
              <a:t>some  </a:t>
            </a:r>
            <a:r>
              <a:rPr lang="en-US" altLang="en-US" dirty="0" err="1" smtClean="0"/>
              <a:t>q</a:t>
            </a:r>
            <a:r>
              <a:rPr lang="en-US" altLang="en-US" baseline="-25000" dirty="0" err="1" smtClean="0"/>
              <a:t>j</a:t>
            </a:r>
            <a:r>
              <a:rPr lang="en-US" altLang="en-US" dirty="0" smtClean="0"/>
              <a:t>  is </a:t>
            </a:r>
            <a:r>
              <a:rPr lang="en-US" altLang="en-US" dirty="0" smtClean="0"/>
              <a:t>a final state in the NFA</a:t>
            </a:r>
          </a:p>
          <a:p>
            <a:r>
              <a:rPr lang="en-US" altLang="en-US" dirty="0" smtClean="0"/>
              <a:t>  Then </a:t>
            </a:r>
            <a:r>
              <a:rPr lang="en-US" altLang="en-US" dirty="0" smtClean="0"/>
              <a:t>{</a:t>
            </a:r>
            <a:r>
              <a:rPr lang="en-US" altLang="en-US" dirty="0" err="1" smtClean="0"/>
              <a:t>q</a:t>
            </a:r>
            <a:r>
              <a:rPr lang="en-US" altLang="en-US" baseline="-25000" dirty="0" err="1" smtClean="0"/>
              <a:t>i</a:t>
            </a:r>
            <a:r>
              <a:rPr lang="en-US" altLang="en-US" dirty="0" err="1" smtClean="0"/>
              <a:t>,q</a:t>
            </a:r>
            <a:r>
              <a:rPr lang="en-US" altLang="en-US" baseline="-25000" dirty="0" err="1" smtClean="0"/>
              <a:t>j</a:t>
            </a:r>
            <a:r>
              <a:rPr lang="en-US" altLang="en-US" dirty="0" smtClean="0"/>
              <a:t>,…</a:t>
            </a:r>
            <a:r>
              <a:rPr lang="en-US" altLang="en-US" dirty="0" err="1" smtClean="0"/>
              <a:t>q</a:t>
            </a:r>
            <a:r>
              <a:rPr lang="en-US" altLang="en-US" baseline="-25000" dirty="0" err="1" smtClean="0"/>
              <a:t>m</a:t>
            </a:r>
            <a:r>
              <a:rPr lang="en-US" altLang="en-US" dirty="0" smtClean="0"/>
              <a:t>},</a:t>
            </a:r>
            <a:r>
              <a:rPr lang="en-US" altLang="en-US" dirty="0" smtClean="0"/>
              <a:t> </a:t>
            </a:r>
            <a:r>
              <a:rPr lang="en-US" altLang="en-US" dirty="0" smtClean="0"/>
              <a:t>is a final state in the DFA</a:t>
            </a:r>
          </a:p>
          <a:p>
            <a:endParaRPr lang="en-US" altLang="en-US" dirty="0" smtClean="0"/>
          </a:p>
          <a:p>
            <a:r>
              <a:rPr lang="en-US" altLang="en-US" dirty="0" smtClean="0"/>
              <a:t>If </a:t>
            </a:r>
            <a:r>
              <a:rPr lang="en-US" dirty="0" smtClean="0">
                <a:sym typeface="Symbol" panose="05050102010706020507" pitchFamily="18" charset="2"/>
              </a:rPr>
              <a:t></a:t>
            </a:r>
            <a:r>
              <a:rPr lang="en-US" altLang="en-US" dirty="0" smtClean="0"/>
              <a:t>  </a:t>
            </a:r>
            <a:r>
              <a:rPr lang="en-US" altLang="en-US" dirty="0" smtClean="0"/>
              <a:t>is in the language accepted by NFA,  then </a:t>
            </a:r>
            <a:r>
              <a:rPr lang="en-US" altLang="en-US" dirty="0" smtClean="0"/>
              <a:t>{q</a:t>
            </a:r>
            <a:r>
              <a:rPr lang="en-US" altLang="en-US" baseline="-25000" dirty="0" smtClean="0"/>
              <a:t>0</a:t>
            </a:r>
            <a:r>
              <a:rPr lang="en-US" altLang="en-US" dirty="0" smtClean="0"/>
              <a:t>}, </a:t>
            </a:r>
            <a:r>
              <a:rPr lang="en-US" altLang="en-US" dirty="0" smtClean="0"/>
              <a:t>the initial state, also becomes a final state in the DFA</a:t>
            </a:r>
          </a:p>
          <a:p>
            <a:r>
              <a:rPr lang="en-US" altLang="en-US" dirty="0" smtClean="0"/>
              <a:t>                      </a:t>
            </a:r>
          </a:p>
        </p:txBody>
      </p:sp>
      <p:sp>
        <p:nvSpPr>
          <p:cNvPr id="1741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707B04C1-9595-478D-A74E-F16C81A6DBE5}" type="slidenum">
              <a:rPr lang="en-US" altLang="en-US" sz="1400" smtClean="0">
                <a:solidFill>
                  <a:schemeClr val="tx1"/>
                </a:solidFill>
                <a:latin typeface="Times New Roman" panose="02020603050405020304" pitchFamily="18" charset="0"/>
              </a:rPr>
              <a:pPr>
                <a:spcBef>
                  <a:spcPct val="0"/>
                </a:spcBef>
              </a:pPr>
              <a:t>12</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Procedure to convert NFA to </a:t>
            </a:r>
            <a:r>
              <a:rPr lang="en-US" altLang="en-US" dirty="0" smtClean="0"/>
              <a:t>DFA</a:t>
            </a:r>
            <a:endParaRPr lang="en-US" dirty="0"/>
          </a:p>
        </p:txBody>
      </p:sp>
      <p:sp>
        <p:nvSpPr>
          <p:cNvPr id="18434" name="Rectangle 3"/>
          <p:cNvSpPr>
            <a:spLocks noGrp="1" noChangeArrowheads="1"/>
          </p:cNvSpPr>
          <p:nvPr>
            <p:ph idx="1"/>
          </p:nvPr>
        </p:nvSpPr>
        <p:spPr/>
        <p:txBody>
          <a:bodyPr/>
          <a:lstStyle/>
          <a:p>
            <a:r>
              <a:rPr lang="en-US" altLang="en-US" dirty="0" smtClean="0"/>
              <a:t>If the NFA has </a:t>
            </a:r>
            <a:r>
              <a:rPr lang="en-US" altLang="en-US" dirty="0" smtClean="0"/>
              <a:t>states q</a:t>
            </a:r>
            <a:r>
              <a:rPr lang="en-US" altLang="en-US" baseline="-25000" dirty="0" smtClean="0"/>
              <a:t>0</a:t>
            </a:r>
            <a:r>
              <a:rPr lang="en-US" altLang="en-US" dirty="0" smtClean="0"/>
              <a:t>,q</a:t>
            </a:r>
            <a:r>
              <a:rPr lang="en-US" altLang="en-US" baseline="-25000" dirty="0" smtClean="0"/>
              <a:t>1</a:t>
            </a:r>
            <a:r>
              <a:rPr lang="en-US" altLang="en-US" dirty="0" smtClean="0"/>
              <a:t>,q</a:t>
            </a:r>
            <a:r>
              <a:rPr lang="en-US" altLang="en-US" baseline="-25000" dirty="0" smtClean="0"/>
              <a:t>2</a:t>
            </a:r>
            <a:endParaRPr lang="en-US" altLang="en-US" baseline="-25000" dirty="0" smtClean="0"/>
          </a:p>
          <a:p>
            <a:endParaRPr lang="en-US" altLang="en-US" dirty="0" smtClean="0"/>
          </a:p>
          <a:p>
            <a:endParaRPr lang="en-US" altLang="en-US" dirty="0" smtClean="0"/>
          </a:p>
          <a:p>
            <a:r>
              <a:rPr lang="en-US" altLang="en-US" dirty="0" smtClean="0"/>
              <a:t>the DFA has states in the </a:t>
            </a:r>
            <a:r>
              <a:rPr lang="en-US" altLang="en-US" dirty="0" smtClean="0"/>
              <a:t>power set</a:t>
            </a:r>
            <a:endParaRPr lang="en-US" altLang="en-US" dirty="0" smtClean="0"/>
          </a:p>
          <a:p>
            <a:r>
              <a:rPr lang="en-US" altLang="en-US" dirty="0" smtClean="0"/>
              <a:t> </a:t>
            </a:r>
            <a:r>
              <a:rPr lang="en-US" dirty="0" smtClean="0">
                <a:sym typeface="Symbol" panose="05050102010706020507" pitchFamily="18" charset="2"/>
              </a:rPr>
              <a:t>     , {</a:t>
            </a:r>
            <a:r>
              <a:rPr lang="en-US" altLang="en-US" dirty="0" smtClean="0"/>
              <a:t>q</a:t>
            </a:r>
            <a:r>
              <a:rPr lang="en-US" altLang="en-US" baseline="-25000" dirty="0" smtClean="0"/>
              <a:t>0</a:t>
            </a:r>
            <a:r>
              <a:rPr lang="en-US" altLang="en-US" dirty="0" smtClean="0"/>
              <a:t>},{q</a:t>
            </a:r>
            <a:r>
              <a:rPr lang="en-US" altLang="en-US" baseline="-25000" dirty="0" smtClean="0"/>
              <a:t>1</a:t>
            </a:r>
            <a:r>
              <a:rPr lang="en-US" altLang="en-US" dirty="0" smtClean="0"/>
              <a:t>},…{q</a:t>
            </a:r>
            <a:r>
              <a:rPr lang="en-US" altLang="en-US" baseline="-25000" dirty="0" smtClean="0"/>
              <a:t>1</a:t>
            </a:r>
            <a:r>
              <a:rPr lang="en-US" altLang="en-US" dirty="0" smtClean="0"/>
              <a:t>,</a:t>
            </a:r>
            <a:r>
              <a:rPr lang="en-US" altLang="en-US" dirty="0" smtClean="0"/>
              <a:t>q</a:t>
            </a:r>
            <a:r>
              <a:rPr lang="en-US" altLang="en-US" baseline="-25000" dirty="0" smtClean="0"/>
              <a:t>2</a:t>
            </a:r>
            <a:r>
              <a:rPr lang="en-US" altLang="en-US" dirty="0" smtClean="0"/>
              <a:t>}…. {q</a:t>
            </a:r>
            <a:r>
              <a:rPr lang="en-US" altLang="en-US" baseline="-25000" dirty="0" smtClean="0"/>
              <a:t>3</a:t>
            </a:r>
            <a:r>
              <a:rPr lang="en-US" altLang="en-US" dirty="0" smtClean="0"/>
              <a:t>,q</a:t>
            </a:r>
            <a:r>
              <a:rPr lang="en-US" altLang="en-US" baseline="-25000" dirty="0" smtClean="0"/>
              <a:t>4</a:t>
            </a:r>
            <a:r>
              <a:rPr lang="en-US" altLang="en-US" dirty="0" smtClean="0"/>
              <a:t>,q</a:t>
            </a:r>
            <a:r>
              <a:rPr lang="en-US" altLang="en-US" baseline="-25000" dirty="0" smtClean="0"/>
              <a:t>7</a:t>
            </a:r>
            <a:r>
              <a:rPr lang="en-US" altLang="en-US" dirty="0" smtClean="0"/>
              <a:t>}…</a:t>
            </a:r>
            <a:endParaRPr lang="en-US" altLang="en-US" baseline="-25000" dirty="0" smtClean="0"/>
          </a:p>
          <a:p>
            <a:endParaRPr lang="en-US" dirty="0"/>
          </a:p>
        </p:txBody>
      </p:sp>
      <p:sp>
        <p:nvSpPr>
          <p:cNvPr id="1843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D6BEE6E-88C2-478B-B5A5-1677111E0A8E}" type="slidenum">
              <a:rPr lang="en-US" altLang="en-US" sz="1400" smtClean="0">
                <a:solidFill>
                  <a:schemeClr val="tx1"/>
                </a:solidFill>
                <a:latin typeface="Times New Roman" panose="02020603050405020304" pitchFamily="18" charset="0"/>
              </a:rPr>
              <a:pPr>
                <a:spcBef>
                  <a:spcPct val="0"/>
                </a:spcBef>
              </a:pPr>
              <a:t>13</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t>NFA to DFA:  Example#1</a:t>
            </a:r>
            <a:r>
              <a:rPr lang="en-US" altLang="en-US" dirty="0" smtClean="0"/>
              <a:t> (Step 1)</a:t>
            </a:r>
            <a:endParaRPr lang="en-US" altLang="en-US" dirty="0" smtClean="0"/>
          </a:p>
        </p:txBody>
      </p:sp>
      <p:sp>
        <p:nvSpPr>
          <p:cNvPr id="19459" name="Rectangle 3"/>
          <p:cNvSpPr>
            <a:spLocks noGrp="1" noChangeArrowheads="1"/>
          </p:cNvSpPr>
          <p:nvPr>
            <p:ph idx="1"/>
          </p:nvPr>
        </p:nvSpPr>
        <p:spPr/>
        <p:txBody>
          <a:bodyPr/>
          <a:lstStyle/>
          <a:p>
            <a:r>
              <a:rPr lang="en-US" altLang="en-US" dirty="0" smtClean="0"/>
              <a:t> NFA M</a:t>
            </a:r>
          </a:p>
          <a:p>
            <a:endParaRPr lang="en-US" altLang="en-US" dirty="0"/>
          </a:p>
          <a:p>
            <a:endParaRPr lang="en-US" altLang="en-US" dirty="0" smtClean="0"/>
          </a:p>
          <a:p>
            <a:endParaRPr lang="en-US" altLang="en-US" dirty="0"/>
          </a:p>
          <a:p>
            <a:endParaRPr lang="en-US" altLang="en-US" dirty="0" smtClean="0"/>
          </a:p>
          <a:p>
            <a:endParaRPr lang="en-US" altLang="en-US" dirty="0"/>
          </a:p>
          <a:p>
            <a:r>
              <a:rPr lang="en-US" altLang="en-US" dirty="0" smtClean="0"/>
              <a:t>  DFA M’</a:t>
            </a:r>
          </a:p>
          <a:p>
            <a:endParaRPr lang="en-US" altLang="en-US" dirty="0" smtClean="0"/>
          </a:p>
        </p:txBody>
      </p:sp>
      <p:sp>
        <p:nvSpPr>
          <p:cNvPr id="1948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A0A869F-7096-400B-A875-237A7684EF1A}" type="slidenum">
              <a:rPr lang="en-US" altLang="en-US" sz="1400" smtClean="0">
                <a:solidFill>
                  <a:schemeClr val="tx1"/>
                </a:solidFill>
                <a:latin typeface="Times New Roman" panose="02020603050405020304" pitchFamily="18" charset="0"/>
              </a:rPr>
              <a:pPr>
                <a:spcBef>
                  <a:spcPct val="0"/>
                </a:spcBef>
              </a:pPr>
              <a:t>14</a:t>
            </a:fld>
            <a:endParaRPr lang="en-US" altLang="en-US" sz="1400" smtClean="0">
              <a:solidFill>
                <a:schemeClr val="tx1"/>
              </a:solidFill>
              <a:latin typeface="Times New Roman" panose="02020603050405020304" pitchFamily="18" charset="0"/>
            </a:endParaRPr>
          </a:p>
        </p:txBody>
      </p:sp>
      <p:pic>
        <p:nvPicPr>
          <p:cNvPr id="2" name="Picture 1" title="NFA-DFA Example"/>
          <p:cNvPicPr>
            <a:picLocks noChangeAspect="1"/>
          </p:cNvPicPr>
          <p:nvPr/>
        </p:nvPicPr>
        <p:blipFill>
          <a:blip r:embed="rId2"/>
          <a:stretch>
            <a:fillRect/>
          </a:stretch>
        </p:blipFill>
        <p:spPr>
          <a:xfrm>
            <a:off x="2124075" y="1209675"/>
            <a:ext cx="5495925" cy="44386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t>NFA to DFA:  Example#1</a:t>
            </a:r>
            <a:r>
              <a:rPr lang="en-US" altLang="en-US" dirty="0" smtClean="0"/>
              <a:t> (Step 2)</a:t>
            </a:r>
            <a:endParaRPr lang="en-US" altLang="en-US" dirty="0" smtClean="0"/>
          </a:p>
        </p:txBody>
      </p:sp>
      <p:sp>
        <p:nvSpPr>
          <p:cNvPr id="19459" name="Rectangle 3"/>
          <p:cNvSpPr>
            <a:spLocks noGrp="1" noChangeArrowheads="1"/>
          </p:cNvSpPr>
          <p:nvPr>
            <p:ph idx="1"/>
          </p:nvPr>
        </p:nvSpPr>
        <p:spPr/>
        <p:txBody>
          <a:bodyPr/>
          <a:lstStyle/>
          <a:p>
            <a:r>
              <a:rPr lang="en-US" altLang="en-US" dirty="0" smtClean="0"/>
              <a:t> NFA M</a:t>
            </a:r>
          </a:p>
          <a:p>
            <a:endParaRPr lang="en-US" altLang="en-US" dirty="0"/>
          </a:p>
          <a:p>
            <a:endParaRPr lang="en-US" altLang="en-US" dirty="0" smtClean="0"/>
          </a:p>
          <a:p>
            <a:endParaRPr lang="en-US" altLang="en-US" dirty="0"/>
          </a:p>
          <a:p>
            <a:endParaRPr lang="en-US" altLang="en-US" dirty="0" smtClean="0"/>
          </a:p>
          <a:p>
            <a:endParaRPr lang="en-US" altLang="en-US" dirty="0"/>
          </a:p>
          <a:p>
            <a:r>
              <a:rPr lang="en-US" altLang="en-US" dirty="0" smtClean="0"/>
              <a:t>  DFA M’</a:t>
            </a:r>
          </a:p>
          <a:p>
            <a:endParaRPr lang="en-US" altLang="en-US" dirty="0" smtClean="0"/>
          </a:p>
        </p:txBody>
      </p:sp>
      <p:sp>
        <p:nvSpPr>
          <p:cNvPr id="1948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A0A869F-7096-400B-A875-237A7684EF1A}" type="slidenum">
              <a:rPr lang="en-US" altLang="en-US" sz="1400" smtClean="0">
                <a:solidFill>
                  <a:schemeClr val="tx1"/>
                </a:solidFill>
                <a:latin typeface="Times New Roman" panose="02020603050405020304" pitchFamily="18" charset="0"/>
              </a:rPr>
              <a:pPr>
                <a:spcBef>
                  <a:spcPct val="0"/>
                </a:spcBef>
              </a:pPr>
              <a:t>15</a:t>
            </a:fld>
            <a:endParaRPr lang="en-US" altLang="en-US" sz="1400" smtClean="0">
              <a:solidFill>
                <a:schemeClr val="tx1"/>
              </a:solidFill>
              <a:latin typeface="Times New Roman" panose="02020603050405020304" pitchFamily="18" charset="0"/>
            </a:endParaRPr>
          </a:p>
        </p:txBody>
      </p:sp>
      <p:pic>
        <p:nvPicPr>
          <p:cNvPr id="3" name="Picture 2" title="NFA to DFA Example"/>
          <p:cNvPicPr>
            <a:picLocks noChangeAspect="1"/>
          </p:cNvPicPr>
          <p:nvPr/>
        </p:nvPicPr>
        <p:blipFill>
          <a:blip r:embed="rId2"/>
          <a:stretch>
            <a:fillRect/>
          </a:stretch>
        </p:blipFill>
        <p:spPr>
          <a:xfrm>
            <a:off x="1757764" y="800100"/>
            <a:ext cx="5343525" cy="5562600"/>
          </a:xfrm>
          <a:prstGeom prst="rect">
            <a:avLst/>
          </a:prstGeom>
        </p:spPr>
      </p:pic>
    </p:spTree>
    <p:extLst>
      <p:ext uri="{BB962C8B-B14F-4D97-AF65-F5344CB8AC3E}">
        <p14:creationId xmlns:p14="http://schemas.microsoft.com/office/powerpoint/2010/main" val="3236009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t>NFA to DFA:  Example#1</a:t>
            </a:r>
            <a:r>
              <a:rPr lang="en-US" altLang="en-US" dirty="0" smtClean="0"/>
              <a:t> </a:t>
            </a:r>
            <a:r>
              <a:rPr lang="en-US" altLang="en-US" sz="3200" dirty="0" smtClean="0"/>
              <a:t>(Step 2 repeat)</a:t>
            </a:r>
            <a:endParaRPr lang="en-US" altLang="en-US" sz="3200" dirty="0" smtClean="0"/>
          </a:p>
        </p:txBody>
      </p:sp>
      <p:sp>
        <p:nvSpPr>
          <p:cNvPr id="19459" name="Rectangle 3"/>
          <p:cNvSpPr>
            <a:spLocks noGrp="1" noChangeArrowheads="1"/>
          </p:cNvSpPr>
          <p:nvPr>
            <p:ph idx="1"/>
          </p:nvPr>
        </p:nvSpPr>
        <p:spPr/>
        <p:txBody>
          <a:bodyPr/>
          <a:lstStyle/>
          <a:p>
            <a:r>
              <a:rPr lang="en-US" altLang="en-US" dirty="0" smtClean="0"/>
              <a:t> NFA M</a:t>
            </a:r>
          </a:p>
          <a:p>
            <a:endParaRPr lang="en-US" altLang="en-US" dirty="0"/>
          </a:p>
          <a:p>
            <a:endParaRPr lang="en-US" altLang="en-US" dirty="0" smtClean="0"/>
          </a:p>
          <a:p>
            <a:endParaRPr lang="en-US" altLang="en-US" dirty="0"/>
          </a:p>
          <a:p>
            <a:endParaRPr lang="en-US" altLang="en-US" dirty="0" smtClean="0"/>
          </a:p>
          <a:p>
            <a:endParaRPr lang="en-US" altLang="en-US" dirty="0"/>
          </a:p>
          <a:p>
            <a:r>
              <a:rPr lang="en-US" altLang="en-US" dirty="0" smtClean="0"/>
              <a:t>  DFA M’</a:t>
            </a:r>
          </a:p>
          <a:p>
            <a:endParaRPr lang="en-US" altLang="en-US" dirty="0" smtClean="0"/>
          </a:p>
        </p:txBody>
      </p:sp>
      <p:sp>
        <p:nvSpPr>
          <p:cNvPr id="1948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A0A869F-7096-400B-A875-237A7684EF1A}" type="slidenum">
              <a:rPr lang="en-US" altLang="en-US" sz="1400" smtClean="0">
                <a:solidFill>
                  <a:schemeClr val="tx1"/>
                </a:solidFill>
                <a:latin typeface="Times New Roman" panose="02020603050405020304" pitchFamily="18" charset="0"/>
              </a:rPr>
              <a:pPr>
                <a:spcBef>
                  <a:spcPct val="0"/>
                </a:spcBef>
              </a:pPr>
              <a:t>16</a:t>
            </a:fld>
            <a:endParaRPr lang="en-US" altLang="en-US" sz="1400" smtClean="0">
              <a:solidFill>
                <a:schemeClr val="tx1"/>
              </a:solidFill>
              <a:latin typeface="Times New Roman" panose="02020603050405020304" pitchFamily="18" charset="0"/>
            </a:endParaRPr>
          </a:p>
        </p:txBody>
      </p:sp>
      <p:pic>
        <p:nvPicPr>
          <p:cNvPr id="3" name="Picture 2" title="NFA to DFA example"/>
          <p:cNvPicPr>
            <a:picLocks noChangeAspect="1"/>
          </p:cNvPicPr>
          <p:nvPr/>
        </p:nvPicPr>
        <p:blipFill>
          <a:blip r:embed="rId2"/>
          <a:stretch>
            <a:fillRect/>
          </a:stretch>
        </p:blipFill>
        <p:spPr>
          <a:xfrm>
            <a:off x="2056520" y="1045368"/>
            <a:ext cx="5030960" cy="5072063"/>
          </a:xfrm>
          <a:prstGeom prst="rect">
            <a:avLst/>
          </a:prstGeom>
        </p:spPr>
      </p:pic>
    </p:spTree>
    <p:extLst>
      <p:ext uri="{BB962C8B-B14F-4D97-AF65-F5344CB8AC3E}">
        <p14:creationId xmlns:p14="http://schemas.microsoft.com/office/powerpoint/2010/main" val="1110211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t>NFA to DFA:  Example#1</a:t>
            </a:r>
            <a:r>
              <a:rPr lang="en-US" altLang="en-US" dirty="0" smtClean="0"/>
              <a:t> (Step 3)</a:t>
            </a:r>
            <a:endParaRPr lang="en-US" altLang="en-US" dirty="0" smtClean="0"/>
          </a:p>
        </p:txBody>
      </p:sp>
      <p:sp>
        <p:nvSpPr>
          <p:cNvPr id="19459" name="Rectangle 3"/>
          <p:cNvSpPr>
            <a:spLocks noGrp="1" noChangeArrowheads="1"/>
          </p:cNvSpPr>
          <p:nvPr>
            <p:ph idx="1"/>
          </p:nvPr>
        </p:nvSpPr>
        <p:spPr/>
        <p:txBody>
          <a:bodyPr/>
          <a:lstStyle/>
          <a:p>
            <a:r>
              <a:rPr lang="en-US" altLang="en-US" dirty="0" smtClean="0"/>
              <a:t> </a:t>
            </a:r>
          </a:p>
          <a:p>
            <a:r>
              <a:rPr lang="en-US" altLang="en-US" dirty="0" smtClean="0"/>
              <a:t>NFA M</a:t>
            </a:r>
          </a:p>
          <a:p>
            <a:endParaRPr lang="en-US" altLang="en-US" dirty="0"/>
          </a:p>
          <a:p>
            <a:endParaRPr lang="en-US" altLang="en-US" dirty="0"/>
          </a:p>
          <a:p>
            <a:endParaRPr lang="en-US" altLang="en-US" dirty="0"/>
          </a:p>
          <a:p>
            <a:r>
              <a:rPr lang="en-US" altLang="en-US" dirty="0" smtClean="0"/>
              <a:t>  DFA M’</a:t>
            </a:r>
          </a:p>
          <a:p>
            <a:endParaRPr lang="en-US" altLang="en-US" dirty="0" smtClean="0"/>
          </a:p>
        </p:txBody>
      </p:sp>
      <p:sp>
        <p:nvSpPr>
          <p:cNvPr id="1948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A0A869F-7096-400B-A875-237A7684EF1A}" type="slidenum">
              <a:rPr lang="en-US" altLang="en-US" sz="1400" smtClean="0">
                <a:solidFill>
                  <a:schemeClr val="tx1"/>
                </a:solidFill>
                <a:latin typeface="Times New Roman" panose="02020603050405020304" pitchFamily="18" charset="0"/>
              </a:rPr>
              <a:pPr>
                <a:spcBef>
                  <a:spcPct val="0"/>
                </a:spcBef>
              </a:pPr>
              <a:t>17</a:t>
            </a:fld>
            <a:endParaRPr lang="en-US" altLang="en-US" sz="1400" smtClean="0">
              <a:solidFill>
                <a:schemeClr val="tx1"/>
              </a:solidFill>
              <a:latin typeface="Times New Roman" panose="02020603050405020304" pitchFamily="18" charset="0"/>
            </a:endParaRPr>
          </a:p>
        </p:txBody>
      </p:sp>
      <p:pic>
        <p:nvPicPr>
          <p:cNvPr id="3" name="Picture 2" title="NFA to DFA example"/>
          <p:cNvPicPr>
            <a:picLocks noChangeAspect="1"/>
          </p:cNvPicPr>
          <p:nvPr/>
        </p:nvPicPr>
        <p:blipFill>
          <a:blip r:embed="rId2"/>
          <a:stretch>
            <a:fillRect/>
          </a:stretch>
        </p:blipFill>
        <p:spPr>
          <a:xfrm>
            <a:off x="1963069" y="1273969"/>
            <a:ext cx="7060664" cy="4614862"/>
          </a:xfrm>
          <a:prstGeom prst="rect">
            <a:avLst/>
          </a:prstGeom>
        </p:spPr>
      </p:pic>
    </p:spTree>
    <p:extLst>
      <p:ext uri="{BB962C8B-B14F-4D97-AF65-F5344CB8AC3E}">
        <p14:creationId xmlns:p14="http://schemas.microsoft.com/office/powerpoint/2010/main" val="909638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a:t>
            </a:r>
            <a:endParaRPr lang="en-US" dirty="0"/>
          </a:p>
        </p:txBody>
      </p:sp>
      <p:sp>
        <p:nvSpPr>
          <p:cNvPr id="3" name="Content Placeholder 2"/>
          <p:cNvSpPr>
            <a:spLocks noGrp="1"/>
          </p:cNvSpPr>
          <p:nvPr>
            <p:ph idx="1"/>
          </p:nvPr>
        </p:nvSpPr>
        <p:spPr/>
        <p:txBody>
          <a:bodyPr/>
          <a:lstStyle/>
          <a:p>
            <a:r>
              <a:rPr lang="en-US" altLang="en-US" dirty="0" smtClean="0"/>
              <a:t>By the </a:t>
            </a:r>
            <a:r>
              <a:rPr lang="en-US" altLang="en-US" dirty="0" smtClean="0">
                <a:solidFill>
                  <a:srgbClr val="FF0000"/>
                </a:solidFill>
              </a:rPr>
              <a:t>process of construction</a:t>
            </a:r>
            <a:r>
              <a:rPr lang="en-US" altLang="en-US" dirty="0" smtClean="0"/>
              <a:t>,</a:t>
            </a:r>
          </a:p>
          <a:p>
            <a:r>
              <a:rPr lang="en-US" altLang="en-US" dirty="0" smtClean="0">
                <a:solidFill>
                  <a:srgbClr val="FF0000"/>
                </a:solidFill>
              </a:rPr>
              <a:t>If</a:t>
            </a:r>
            <a:r>
              <a:rPr lang="en-US" altLang="en-US" dirty="0" smtClean="0"/>
              <a:t> there exists a walk on a string, w, from     q</a:t>
            </a:r>
            <a:r>
              <a:rPr lang="en-US" altLang="en-US" baseline="-25000" dirty="0" smtClean="0"/>
              <a:t>0</a:t>
            </a:r>
            <a:r>
              <a:rPr lang="en-US" altLang="en-US" dirty="0" smtClean="0"/>
              <a:t> to </a:t>
            </a:r>
            <a:r>
              <a:rPr lang="en-US" altLang="en-US" dirty="0" err="1" smtClean="0"/>
              <a:t>q</a:t>
            </a:r>
            <a:r>
              <a:rPr lang="en-US" altLang="en-US" baseline="-25000" dirty="0" err="1" smtClean="0"/>
              <a:t>j</a:t>
            </a:r>
            <a:r>
              <a:rPr lang="en-US" altLang="en-US" dirty="0" smtClean="0"/>
              <a:t>  in the NFA M,</a:t>
            </a:r>
          </a:p>
          <a:p>
            <a:endParaRPr lang="en-US" altLang="en-US" dirty="0" smtClean="0"/>
          </a:p>
          <a:p>
            <a:pPr>
              <a:spcBef>
                <a:spcPct val="0"/>
              </a:spcBef>
            </a:pPr>
            <a:r>
              <a:rPr lang="en-US" altLang="en-US" dirty="0" smtClean="0">
                <a:solidFill>
                  <a:srgbClr val="FF0000"/>
                </a:solidFill>
              </a:rPr>
              <a:t>then</a:t>
            </a:r>
            <a:r>
              <a:rPr lang="en-US" altLang="en-US" dirty="0" smtClean="0"/>
              <a:t> there exists a walk from  {q</a:t>
            </a:r>
            <a:r>
              <a:rPr lang="en-US" altLang="en-US" baseline="-25000" dirty="0" smtClean="0"/>
              <a:t>0</a:t>
            </a:r>
            <a:r>
              <a:rPr lang="en-US" altLang="en-US" dirty="0" smtClean="0"/>
              <a:t>}   to</a:t>
            </a:r>
          </a:p>
          <a:p>
            <a:pPr>
              <a:spcBef>
                <a:spcPct val="0"/>
              </a:spcBef>
            </a:pPr>
            <a:r>
              <a:rPr lang="en-US" altLang="en-US" dirty="0" smtClean="0"/>
              <a:t>  {….. </a:t>
            </a:r>
            <a:r>
              <a:rPr lang="en-US" altLang="en-US" dirty="0" err="1"/>
              <a:t>q</a:t>
            </a:r>
            <a:r>
              <a:rPr lang="en-US" altLang="en-US" baseline="-25000" dirty="0" err="1" smtClean="0"/>
              <a:t>j</a:t>
            </a:r>
            <a:r>
              <a:rPr lang="en-US" altLang="en-US" dirty="0"/>
              <a:t>,</a:t>
            </a:r>
            <a:r>
              <a:rPr lang="en-US" altLang="en-US" dirty="0" smtClean="0"/>
              <a:t>…..}   on the string w in the DFA M’</a:t>
            </a:r>
          </a:p>
          <a:p>
            <a:endParaRPr lang="en-US" altLang="en-US" dirty="0" smtClean="0"/>
          </a:p>
          <a:p>
            <a:r>
              <a:rPr lang="en-US" altLang="en-US" dirty="0" smtClean="0">
                <a:solidFill>
                  <a:srgbClr val="FF0000"/>
                </a:solidFill>
              </a:rPr>
              <a:t>If</a:t>
            </a:r>
            <a:r>
              <a:rPr lang="en-US" altLang="en-US" dirty="0" smtClean="0"/>
              <a:t> </a:t>
            </a:r>
            <a:r>
              <a:rPr lang="en-US" altLang="en-US" dirty="0" err="1" smtClean="0"/>
              <a:t>q</a:t>
            </a:r>
            <a:r>
              <a:rPr lang="en-US" altLang="en-US" baseline="-25000" dirty="0" err="1" smtClean="0"/>
              <a:t>j</a:t>
            </a:r>
            <a:r>
              <a:rPr lang="en-US" altLang="en-US" dirty="0" smtClean="0"/>
              <a:t> is a final state in M, </a:t>
            </a:r>
            <a:r>
              <a:rPr lang="en-US" altLang="en-US" dirty="0" smtClean="0">
                <a:solidFill>
                  <a:srgbClr val="FF0000"/>
                </a:solidFill>
              </a:rPr>
              <a:t>then </a:t>
            </a:r>
            <a:r>
              <a:rPr lang="en-US" altLang="en-US" dirty="0" smtClean="0"/>
              <a:t>{….. </a:t>
            </a:r>
            <a:r>
              <a:rPr lang="en-US" altLang="en-US" dirty="0" err="1" smtClean="0"/>
              <a:t>q</a:t>
            </a:r>
            <a:r>
              <a:rPr lang="en-US" altLang="en-US" baseline="-25000" dirty="0" err="1" smtClean="0"/>
              <a:t>j</a:t>
            </a:r>
            <a:r>
              <a:rPr lang="en-US" altLang="en-US" dirty="0" smtClean="0"/>
              <a:t>,…..}</a:t>
            </a:r>
            <a:r>
              <a:rPr lang="en-US" altLang="en-US" dirty="0" smtClean="0">
                <a:solidFill>
                  <a:srgbClr val="FF0000"/>
                </a:solidFill>
              </a:rPr>
              <a:t>  </a:t>
            </a:r>
          </a:p>
          <a:p>
            <a:r>
              <a:rPr lang="en-US" altLang="en-US" dirty="0" smtClean="0"/>
              <a:t>is a final state in M’. </a:t>
            </a:r>
          </a:p>
          <a:p>
            <a:r>
              <a:rPr lang="en-US" altLang="en-US" dirty="0" smtClean="0"/>
              <a:t>Thus any string w accepted by M is also accepted by  M’</a:t>
            </a:r>
          </a:p>
          <a:p>
            <a:endParaRPr lang="en-US" dirty="0"/>
          </a:p>
        </p:txBody>
      </p:sp>
      <p:sp>
        <p:nvSpPr>
          <p:cNvPr id="2355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BA65E05-00FD-4E09-9EC9-BF4F2F1B3F4E}" type="slidenum">
              <a:rPr lang="en-US" altLang="en-US" sz="1400" smtClean="0">
                <a:solidFill>
                  <a:schemeClr val="tx1"/>
                </a:solidFill>
                <a:latin typeface="Times New Roman" panose="02020603050405020304" pitchFamily="18" charset="0"/>
              </a:rPr>
              <a:pPr>
                <a:spcBef>
                  <a:spcPct val="0"/>
                </a:spcBef>
              </a:pPr>
              <a:t>18</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704537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solidFill>
                  <a:srgbClr val="FF0000"/>
                </a:solidFill>
              </a:rPr>
              <a:t>NFA to DFA: Theorem</a:t>
            </a:r>
            <a:endParaRPr lang="en-US" altLang="en-US" dirty="0" smtClean="0">
              <a:solidFill>
                <a:srgbClr val="FF0000"/>
              </a:solidFill>
            </a:endParaRPr>
          </a:p>
        </p:txBody>
      </p:sp>
      <p:sp>
        <p:nvSpPr>
          <p:cNvPr id="24579" name="Rectangle 3"/>
          <p:cNvSpPr>
            <a:spLocks noGrp="1" noChangeArrowheads="1"/>
          </p:cNvSpPr>
          <p:nvPr>
            <p:ph idx="1"/>
          </p:nvPr>
        </p:nvSpPr>
        <p:spPr>
          <a:xfrm>
            <a:off x="152400" y="795969"/>
            <a:ext cx="8839200" cy="5486400"/>
          </a:xfrm>
        </p:spPr>
        <p:txBody>
          <a:bodyPr/>
          <a:lstStyle/>
          <a:p>
            <a:r>
              <a:rPr lang="en-US" altLang="en-US" dirty="0" smtClean="0"/>
              <a:t>Take any NFA M</a:t>
            </a:r>
          </a:p>
          <a:p>
            <a:endParaRPr lang="en-US" altLang="en-US" dirty="0" smtClean="0"/>
          </a:p>
          <a:p>
            <a:r>
              <a:rPr lang="en-US" altLang="en-US" dirty="0" smtClean="0"/>
              <a:t>Apply procedure to obtain DFA M’</a:t>
            </a:r>
          </a:p>
          <a:p>
            <a:endParaRPr lang="en-US" altLang="en-US" dirty="0"/>
          </a:p>
          <a:p>
            <a:r>
              <a:rPr lang="en-US" altLang="en-US" dirty="0" smtClean="0"/>
              <a:t>Then M and M’ are equivalent</a:t>
            </a:r>
          </a:p>
          <a:p>
            <a:r>
              <a:rPr lang="en-US" altLang="en-US" dirty="0"/>
              <a:t> </a:t>
            </a:r>
            <a:r>
              <a:rPr lang="en-US" altLang="en-US" dirty="0" smtClean="0"/>
              <a:t>     L(M)=L(M’)</a:t>
            </a:r>
          </a:p>
          <a:p>
            <a:endParaRPr lang="en-US" altLang="en-US" dirty="0"/>
          </a:p>
          <a:p>
            <a:r>
              <a:rPr lang="en-US" altLang="en-US" dirty="0" smtClean="0"/>
              <a:t>If   w</a:t>
            </a:r>
            <a:r>
              <a:rPr lang="en-US" dirty="0" smtClean="0">
                <a:sym typeface="Symbol" panose="05050102010706020507" pitchFamily="18" charset="2"/>
              </a:rPr>
              <a:t> L(M)</a:t>
            </a:r>
            <a:r>
              <a:rPr lang="en-US" altLang="en-US" dirty="0" smtClean="0"/>
              <a:t>  then w</a:t>
            </a:r>
            <a:r>
              <a:rPr lang="en-US" dirty="0" smtClean="0">
                <a:sym typeface="Symbol" panose="05050102010706020507" pitchFamily="18" charset="2"/>
              </a:rPr>
              <a:t> L(M’)</a:t>
            </a:r>
            <a:r>
              <a:rPr lang="en-US" altLang="en-US" dirty="0" smtClean="0"/>
              <a:t>  and vice versa</a:t>
            </a:r>
          </a:p>
          <a:p>
            <a:endParaRPr lang="en-US" altLang="en-US" dirty="0" smtClean="0"/>
          </a:p>
        </p:txBody>
      </p:sp>
      <p:sp>
        <p:nvSpPr>
          <p:cNvPr id="24588"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CDB8CA4-91E6-4762-ADA2-8F1B21316CB8}" type="slidenum">
              <a:rPr lang="en-US" altLang="en-US" sz="1400" smtClean="0">
                <a:solidFill>
                  <a:schemeClr val="tx1"/>
                </a:solidFill>
                <a:latin typeface="Times New Roman" panose="02020603050405020304" pitchFamily="18" charset="0"/>
              </a:rPr>
              <a:pPr>
                <a:spcBef>
                  <a:spcPct val="0"/>
                </a:spcBef>
              </a:pPr>
              <a:t>19</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9491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t>Equivalence of Machines</a:t>
            </a:r>
          </a:p>
        </p:txBody>
      </p:sp>
      <p:sp>
        <p:nvSpPr>
          <p:cNvPr id="6147" name="Rectangle 3"/>
          <p:cNvSpPr>
            <a:spLocks noGrp="1" noChangeArrowheads="1"/>
          </p:cNvSpPr>
          <p:nvPr>
            <p:ph idx="1"/>
          </p:nvPr>
        </p:nvSpPr>
        <p:spPr/>
        <p:txBody>
          <a:bodyPr/>
          <a:lstStyle/>
          <a:p>
            <a:endParaRPr lang="en-US" altLang="en-US" dirty="0" smtClean="0"/>
          </a:p>
          <a:p>
            <a:r>
              <a:rPr lang="en-US" altLang="en-US" dirty="0" smtClean="0"/>
              <a:t>Definition for Automata (DFA or NFA):</a:t>
            </a:r>
          </a:p>
          <a:p>
            <a:endParaRPr lang="en-US" altLang="en-US" dirty="0" smtClean="0"/>
          </a:p>
          <a:p>
            <a:r>
              <a:rPr lang="en-US" altLang="en-US" dirty="0" smtClean="0"/>
              <a:t>Machine M</a:t>
            </a:r>
            <a:r>
              <a:rPr lang="en-US" altLang="en-US" baseline="-25000" dirty="0" smtClean="0"/>
              <a:t>1</a:t>
            </a:r>
            <a:r>
              <a:rPr lang="en-US" altLang="en-US" dirty="0" smtClean="0"/>
              <a:t>  is </a:t>
            </a:r>
            <a:r>
              <a:rPr lang="en-US" altLang="en-US" dirty="0" smtClean="0"/>
              <a:t>equivalent to </a:t>
            </a:r>
            <a:r>
              <a:rPr lang="en-US" altLang="en-US" dirty="0" smtClean="0"/>
              <a:t>machine </a:t>
            </a:r>
            <a:r>
              <a:rPr lang="en-US" altLang="en-US" dirty="0" smtClean="0"/>
              <a:t>M</a:t>
            </a:r>
            <a:r>
              <a:rPr lang="en-US" altLang="en-US" baseline="-25000" dirty="0" smtClean="0"/>
              <a:t>2</a:t>
            </a:r>
            <a:r>
              <a:rPr lang="en-US" altLang="en-US" dirty="0" smtClean="0"/>
              <a:t> </a:t>
            </a:r>
            <a:endParaRPr lang="en-US" altLang="en-US" dirty="0" smtClean="0"/>
          </a:p>
          <a:p>
            <a:endParaRPr lang="en-US" altLang="en-US" dirty="0" smtClean="0"/>
          </a:p>
          <a:p>
            <a:r>
              <a:rPr lang="en-US" altLang="en-US" dirty="0" smtClean="0"/>
              <a:t>if </a:t>
            </a:r>
            <a:r>
              <a:rPr lang="en-US" altLang="en-US" dirty="0" smtClean="0"/>
              <a:t> L(</a:t>
            </a:r>
            <a:r>
              <a:rPr lang="en-US" altLang="en-US" dirty="0" smtClean="0"/>
              <a:t>M</a:t>
            </a:r>
            <a:r>
              <a:rPr lang="en-US" altLang="en-US" baseline="-25000" dirty="0" smtClean="0"/>
              <a:t>1</a:t>
            </a:r>
            <a:r>
              <a:rPr lang="en-US" altLang="en-US" dirty="0" smtClean="0"/>
              <a:t>) = L(M</a:t>
            </a:r>
            <a:r>
              <a:rPr lang="en-US" altLang="en-US" baseline="-25000" dirty="0" smtClean="0"/>
              <a:t>2</a:t>
            </a:r>
            <a:r>
              <a:rPr lang="en-US" altLang="en-US" dirty="0"/>
              <a:t>)</a:t>
            </a:r>
            <a:endParaRPr lang="en-US" altLang="en-US" dirty="0" smtClean="0"/>
          </a:p>
          <a:p>
            <a:endParaRPr lang="en-US" altLang="en-US" dirty="0" smtClean="0"/>
          </a:p>
          <a:p>
            <a:r>
              <a:rPr lang="en-US" altLang="en-US" dirty="0" smtClean="0"/>
              <a:t>  </a:t>
            </a:r>
          </a:p>
          <a:p>
            <a:endParaRPr lang="en-US" altLang="en-US" dirty="0" smtClean="0"/>
          </a:p>
        </p:txBody>
      </p:sp>
      <p:sp>
        <p:nvSpPr>
          <p:cNvPr id="6151"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B649244-A3B9-4426-B599-E5AE5CF62312}" type="slidenum">
              <a:rPr lang="en-US" altLang="en-US" sz="1400" smtClean="0">
                <a:solidFill>
                  <a:schemeClr val="tx1"/>
                </a:solidFill>
                <a:latin typeface="Times New Roman" panose="02020603050405020304" pitchFamily="18" charset="0"/>
              </a:rPr>
              <a:pPr>
                <a:spcBef>
                  <a:spcPct val="0"/>
                </a:spcBef>
              </a:pPr>
              <a:t>2</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t>Another </a:t>
            </a:r>
            <a:r>
              <a:rPr lang="en-US" altLang="en-US" dirty="0" smtClean="0"/>
              <a:t>Example #2</a:t>
            </a:r>
            <a:endParaRPr lang="en-US" altLang="en-US" dirty="0" smtClean="0"/>
          </a:p>
        </p:txBody>
      </p:sp>
      <p:sp>
        <p:nvSpPr>
          <p:cNvPr id="25603" name="Rectangle 3"/>
          <p:cNvSpPr>
            <a:spLocks noGrp="1" noChangeArrowheads="1"/>
          </p:cNvSpPr>
          <p:nvPr>
            <p:ph idx="1"/>
          </p:nvPr>
        </p:nvSpPr>
        <p:spPr>
          <a:xfrm>
            <a:off x="152400" y="789542"/>
            <a:ext cx="8839200" cy="5486400"/>
          </a:xfrm>
        </p:spPr>
        <p:txBody>
          <a:bodyPr/>
          <a:lstStyle/>
          <a:p>
            <a:r>
              <a:rPr lang="en-US" altLang="en-US" dirty="0" smtClean="0"/>
              <a:t> </a:t>
            </a:r>
            <a:r>
              <a:rPr lang="en-US" altLang="en-US" dirty="0" smtClean="0"/>
              <a:t>Given NFA M</a:t>
            </a:r>
          </a:p>
          <a:p>
            <a:endParaRPr lang="en-US" altLang="en-US" dirty="0"/>
          </a:p>
          <a:p>
            <a:endParaRPr lang="en-US" altLang="en-US" dirty="0" smtClean="0"/>
          </a:p>
          <a:p>
            <a:endParaRPr lang="en-US" altLang="en-US" dirty="0"/>
          </a:p>
          <a:p>
            <a:r>
              <a:rPr lang="en-US" altLang="en-US" dirty="0" smtClean="0"/>
              <a:t>Construct DFA M’</a:t>
            </a:r>
            <a:endParaRPr lang="en-US" altLang="en-US" dirty="0" smtClean="0"/>
          </a:p>
        </p:txBody>
      </p:sp>
      <p:sp>
        <p:nvSpPr>
          <p:cNvPr id="25608"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028845B9-5C32-46F7-BE7E-85CFDD379AF9}" type="slidenum">
              <a:rPr lang="en-US" altLang="en-US" sz="1400" smtClean="0">
                <a:solidFill>
                  <a:schemeClr val="tx1"/>
                </a:solidFill>
                <a:latin typeface="Times New Roman" panose="02020603050405020304" pitchFamily="18" charset="0"/>
              </a:rPr>
              <a:pPr>
                <a:spcBef>
                  <a:spcPct val="0"/>
                </a:spcBef>
              </a:pPr>
              <a:t>20</a:t>
            </a:fld>
            <a:endParaRPr lang="en-US" altLang="en-US" sz="1400" smtClean="0">
              <a:solidFill>
                <a:schemeClr val="tx1"/>
              </a:solidFill>
              <a:latin typeface="Times New Roman" panose="02020603050405020304" pitchFamily="18" charset="0"/>
            </a:endParaRPr>
          </a:p>
        </p:txBody>
      </p:sp>
      <p:pic>
        <p:nvPicPr>
          <p:cNvPr id="11" name="Picture 1" title="NFA Examp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2925" y="1350963"/>
            <a:ext cx="6035675" cy="144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title="NFA to DFA - Transition function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810000"/>
            <a:ext cx="8356600" cy="204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325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t>Another </a:t>
            </a:r>
            <a:r>
              <a:rPr lang="en-US" altLang="en-US" dirty="0" smtClean="0"/>
              <a:t>Example #2 </a:t>
            </a:r>
            <a:r>
              <a:rPr lang="en-US" altLang="en-US" sz="2800" dirty="0" smtClean="0"/>
              <a:t>(Continued)</a:t>
            </a:r>
            <a:endParaRPr lang="en-US" altLang="en-US" sz="2800" dirty="0" smtClean="0"/>
          </a:p>
        </p:txBody>
      </p:sp>
      <p:sp>
        <p:nvSpPr>
          <p:cNvPr id="25603" name="Rectangle 3"/>
          <p:cNvSpPr>
            <a:spLocks noGrp="1" noChangeArrowheads="1"/>
          </p:cNvSpPr>
          <p:nvPr>
            <p:ph idx="1"/>
          </p:nvPr>
        </p:nvSpPr>
        <p:spPr>
          <a:xfrm>
            <a:off x="152400" y="789542"/>
            <a:ext cx="8839200" cy="5486400"/>
          </a:xfrm>
        </p:spPr>
        <p:txBody>
          <a:bodyPr/>
          <a:lstStyle/>
          <a:p>
            <a:r>
              <a:rPr lang="en-US" altLang="en-US" dirty="0" smtClean="0"/>
              <a:t> </a:t>
            </a:r>
            <a:r>
              <a:rPr lang="en-US" altLang="en-US" dirty="0" smtClean="0"/>
              <a:t>Construct DFA M’</a:t>
            </a:r>
            <a:endParaRPr lang="en-US" altLang="en-US" dirty="0" smtClean="0"/>
          </a:p>
        </p:txBody>
      </p:sp>
      <p:sp>
        <p:nvSpPr>
          <p:cNvPr id="25608"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028845B9-5C32-46F7-BE7E-85CFDD379AF9}" type="slidenum">
              <a:rPr lang="en-US" altLang="en-US" sz="1400" smtClean="0">
                <a:solidFill>
                  <a:schemeClr val="tx1"/>
                </a:solidFill>
                <a:latin typeface="Times New Roman" panose="02020603050405020304" pitchFamily="18" charset="0"/>
              </a:rPr>
              <a:pPr>
                <a:spcBef>
                  <a:spcPct val="0"/>
                </a:spcBef>
              </a:pPr>
              <a:t>21</a:t>
            </a:fld>
            <a:endParaRPr lang="en-US" altLang="en-US" sz="1400" smtClean="0">
              <a:solidFill>
                <a:schemeClr val="tx1"/>
              </a:solidFill>
              <a:latin typeface="Times New Roman" panose="02020603050405020304" pitchFamily="18" charset="0"/>
            </a:endParaRPr>
          </a:p>
        </p:txBody>
      </p:sp>
      <p:pic>
        <p:nvPicPr>
          <p:cNvPr id="2" name="Picture 1" title="NFA to DFA Transition functions"/>
          <p:cNvPicPr>
            <a:picLocks noChangeAspect="1"/>
          </p:cNvPicPr>
          <p:nvPr/>
        </p:nvPicPr>
        <p:blipFill>
          <a:blip r:embed="rId2"/>
          <a:stretch>
            <a:fillRect/>
          </a:stretch>
        </p:blipFill>
        <p:spPr>
          <a:xfrm>
            <a:off x="171680" y="1600200"/>
            <a:ext cx="9010650" cy="4000500"/>
          </a:xfrm>
          <a:prstGeom prst="rect">
            <a:avLst/>
          </a:prstGeom>
        </p:spPr>
      </p:pic>
    </p:spTree>
    <p:extLst>
      <p:ext uri="{BB962C8B-B14F-4D97-AF65-F5344CB8AC3E}">
        <p14:creationId xmlns:p14="http://schemas.microsoft.com/office/powerpoint/2010/main" val="1102701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 </a:t>
            </a:r>
          </a:p>
        </p:txBody>
      </p:sp>
      <p:sp>
        <p:nvSpPr>
          <p:cNvPr id="27651" name="Rectangle 3"/>
          <p:cNvSpPr>
            <a:spLocks noGrp="1" noChangeArrowheads="1"/>
          </p:cNvSpPr>
          <p:nvPr>
            <p:ph type="body" idx="1"/>
          </p:nvPr>
        </p:nvSpPr>
        <p:spPr>
          <a:xfrm>
            <a:off x="152400" y="808038"/>
            <a:ext cx="8839200" cy="5486400"/>
          </a:xfrm>
        </p:spPr>
        <p:txBody>
          <a:bodyPr/>
          <a:lstStyle/>
          <a:p>
            <a:r>
              <a:rPr lang="en-US" altLang="en-US" smtClean="0"/>
              <a:t> </a:t>
            </a:r>
          </a:p>
        </p:txBody>
      </p:sp>
      <p:sp>
        <p:nvSpPr>
          <p:cNvPr id="27652"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61A977AA-391C-4D78-9538-693FCCD7A8C8}" type="slidenum">
              <a:rPr lang="en-US" altLang="en-US" sz="1400" smtClean="0">
                <a:solidFill>
                  <a:schemeClr val="tx1"/>
                </a:solidFill>
                <a:latin typeface="Times New Roman" panose="02020603050405020304" pitchFamily="18" charset="0"/>
              </a:rPr>
              <a:pPr>
                <a:spcBef>
                  <a:spcPct val="0"/>
                </a:spcBef>
              </a:pPr>
              <a:t>22</a:t>
            </a:fld>
            <a:endParaRPr lang="en-US" altLang="en-US" sz="1400" smtClean="0">
              <a:solidFill>
                <a:schemeClr val="tx1"/>
              </a:solidFill>
              <a:latin typeface="Times New Roman" panose="02020603050405020304" pitchFamily="18" charset="0"/>
            </a:endParaRPr>
          </a:p>
        </p:txBody>
      </p:sp>
      <p:pic>
        <p:nvPicPr>
          <p:cNvPr id="27653" name="Picture 3" title="NFA to DFA Examp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1388" y="381000"/>
            <a:ext cx="7259637"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Homework </a:t>
            </a:r>
            <a:r>
              <a:rPr lang="en-US" altLang="en-US" dirty="0" smtClean="0"/>
              <a:t>2.3</a:t>
            </a:r>
            <a:endParaRPr lang="en-US" dirty="0"/>
          </a:p>
        </p:txBody>
      </p:sp>
      <p:sp>
        <p:nvSpPr>
          <p:cNvPr id="3" name="Content Placeholder 2"/>
          <p:cNvSpPr>
            <a:spLocks noGrp="1"/>
          </p:cNvSpPr>
          <p:nvPr>
            <p:ph idx="1"/>
          </p:nvPr>
        </p:nvSpPr>
        <p:spPr/>
        <p:txBody>
          <a:bodyPr/>
          <a:lstStyle/>
          <a:p>
            <a:r>
              <a:rPr lang="en-US" altLang="en-US" dirty="0" smtClean="0"/>
              <a:t>   I</a:t>
            </a:r>
            <a:r>
              <a:rPr lang="en-US" altLang="en-US" dirty="0"/>
              <a:t>) Do exercises : #1, #2, #3, #4</a:t>
            </a:r>
            <a:br>
              <a:rPr lang="en-US" altLang="en-US" dirty="0"/>
            </a:br>
            <a:r>
              <a:rPr lang="en-US" altLang="en-US" dirty="0"/>
              <a:t/>
            </a:r>
            <a:br>
              <a:rPr lang="en-US" altLang="en-US" dirty="0"/>
            </a:br>
            <a:r>
              <a:rPr lang="en-US" altLang="en-US" dirty="0"/>
              <a:t>II) Convert the following NFAs to </a:t>
            </a:r>
            <a:r>
              <a:rPr lang="en-US" altLang="en-US" dirty="0" smtClean="0"/>
              <a:t>DFAs</a:t>
            </a:r>
          </a:p>
          <a:p>
            <a:r>
              <a:rPr lang="en-US" altLang="en-US" dirty="0"/>
              <a:t/>
            </a:r>
            <a:br>
              <a:rPr lang="en-US" altLang="en-US" dirty="0"/>
            </a:br>
            <a:endParaRPr lang="en-US" dirty="0"/>
          </a:p>
        </p:txBody>
      </p:sp>
      <p:sp>
        <p:nvSpPr>
          <p:cNvPr id="4" name="Slide Number Placeholder 3"/>
          <p:cNvSpPr>
            <a:spLocks noGrp="1"/>
          </p:cNvSpPr>
          <p:nvPr>
            <p:ph type="sldNum" sz="quarter" idx="11"/>
          </p:nvPr>
        </p:nvSpPr>
        <p:spPr/>
        <p:txBody>
          <a:bodyPr/>
          <a:lstStyle/>
          <a:p>
            <a:pPr>
              <a:defRPr/>
            </a:pPr>
            <a:fld id="{E30970C7-D9D1-467F-BFF4-23D47F7FD1F7}" type="slidenum">
              <a:rPr lang="en-US" altLang="en-US" smtClean="0"/>
              <a:pPr>
                <a:defRPr/>
              </a:pPr>
              <a:t>23</a:t>
            </a:fld>
            <a:endParaRPr lang="en-US" altLang="en-US"/>
          </a:p>
        </p:txBody>
      </p:sp>
      <p:pic>
        <p:nvPicPr>
          <p:cNvPr id="5" name="Picture 4"/>
          <p:cNvPicPr>
            <a:picLocks noChangeAspect="1"/>
          </p:cNvPicPr>
          <p:nvPr/>
        </p:nvPicPr>
        <p:blipFill>
          <a:blip r:embed="rId2"/>
          <a:stretch>
            <a:fillRect/>
          </a:stretch>
        </p:blipFill>
        <p:spPr>
          <a:xfrm>
            <a:off x="228600" y="2438400"/>
            <a:ext cx="8686800" cy="3257550"/>
          </a:xfrm>
          <a:prstGeom prst="rect">
            <a:avLst/>
          </a:prstGeom>
        </p:spPr>
      </p:pic>
    </p:spTree>
    <p:extLst>
      <p:ext uri="{BB962C8B-B14F-4D97-AF65-F5344CB8AC3E}">
        <p14:creationId xmlns:p14="http://schemas.microsoft.com/office/powerpoint/2010/main" val="403967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ctrTitle"/>
          </p:nvPr>
        </p:nvSpPr>
        <p:spPr>
          <a:xfrm>
            <a:off x="685800" y="2286000"/>
            <a:ext cx="7772400" cy="2057400"/>
          </a:xfrm>
        </p:spPr>
        <p:txBody>
          <a:bodyPr anchor="ctr"/>
          <a:lstStyle/>
          <a:p>
            <a:r>
              <a:rPr lang="en-US" altLang="en-US" sz="4400" smtClean="0"/>
              <a:t>CS3186</a:t>
            </a:r>
            <a:br>
              <a:rPr lang="en-US" altLang="en-US" sz="4400" smtClean="0"/>
            </a:br>
            <a:r>
              <a:rPr lang="en-US" altLang="en-US" sz="4400" smtClean="0"/>
              <a:t>Reduction in number of states of a DFA</a:t>
            </a:r>
            <a:br>
              <a:rPr lang="en-US" altLang="en-US" sz="4400" smtClean="0"/>
            </a:br>
            <a:r>
              <a:rPr lang="en-US" altLang="en-US" sz="4400" smtClean="0"/>
              <a:t>Section 2.4</a:t>
            </a:r>
          </a:p>
        </p:txBody>
      </p:sp>
      <p:sp>
        <p:nvSpPr>
          <p:cNvPr id="3072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DE64A27-96D2-42DB-ACBD-8425188C5D7C}" type="slidenum">
              <a:rPr lang="en-US" altLang="en-US" sz="1400" smtClean="0">
                <a:solidFill>
                  <a:schemeClr val="tx1"/>
                </a:solidFill>
                <a:latin typeface="Times New Roman" panose="02020603050405020304" pitchFamily="18" charset="0"/>
              </a:rPr>
              <a:pPr>
                <a:spcBef>
                  <a:spcPct val="0"/>
                </a:spcBef>
              </a:pPr>
              <a:t>24</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z="3200" smtClean="0">
                <a:solidFill>
                  <a:srgbClr val="FF0000"/>
                </a:solidFill>
                <a:ea typeface="굴림"/>
                <a:cs typeface="굴림"/>
              </a:rPr>
              <a:t>Equivalent or Indistinguishable States</a:t>
            </a:r>
          </a:p>
        </p:txBody>
      </p:sp>
      <p:sp>
        <p:nvSpPr>
          <p:cNvPr id="2" name="Content Placeholder 1"/>
          <p:cNvSpPr>
            <a:spLocks noGrp="1"/>
          </p:cNvSpPr>
          <p:nvPr>
            <p:ph idx="1"/>
          </p:nvPr>
        </p:nvSpPr>
        <p:spPr/>
        <p:txBody>
          <a:bodyPr/>
          <a:lstStyle/>
          <a:p>
            <a:pPr algn="just">
              <a:lnSpc>
                <a:spcPct val="115000"/>
              </a:lnSpc>
              <a:buFontTx/>
              <a:buNone/>
              <a:defRPr/>
            </a:pPr>
            <a:r>
              <a:rPr lang="ko-KR" altLang="en-US" sz="2800" dirty="0">
                <a:ea typeface="굴림" pitchFamily="50" charset="-128"/>
              </a:rPr>
              <a:t> </a:t>
            </a:r>
            <a:r>
              <a:rPr lang="en-US" altLang="ko-KR" sz="2800" b="1" dirty="0">
                <a:solidFill>
                  <a:srgbClr val="FF0000"/>
                </a:solidFill>
                <a:ea typeface="굴림" pitchFamily="50" charset="-128"/>
              </a:rPr>
              <a:t>Definition: </a:t>
            </a:r>
            <a:r>
              <a:rPr lang="en-US" altLang="ko-KR" sz="2800" dirty="0">
                <a:ea typeface="굴림" pitchFamily="50" charset="-128"/>
              </a:rPr>
              <a:t>Two</a:t>
            </a:r>
            <a:r>
              <a:rPr lang="en-US" altLang="ko-KR" sz="2800" dirty="0">
                <a:ea typeface="굴림" pitchFamily="50" charset="-128"/>
                <a:sym typeface="Symbol" panose="05050102010706020507" pitchFamily="18" charset="2"/>
              </a:rPr>
              <a:t> states</a:t>
            </a:r>
            <a:r>
              <a:rPr lang="en-US" altLang="ko-KR" sz="2800" b="1" dirty="0">
                <a:ea typeface="굴림" pitchFamily="50" charset="-128"/>
                <a:sym typeface="Symbol" panose="05050102010706020507" pitchFamily="18" charset="2"/>
              </a:rPr>
              <a:t> p </a:t>
            </a:r>
            <a:r>
              <a:rPr lang="en-US" altLang="ko-KR" sz="2800" dirty="0">
                <a:ea typeface="굴림" pitchFamily="50" charset="-128"/>
                <a:sym typeface="Symbol" panose="05050102010706020507" pitchFamily="18" charset="2"/>
              </a:rPr>
              <a:t>and</a:t>
            </a:r>
            <a:r>
              <a:rPr lang="en-US" altLang="ko-KR" sz="2800" i="1" baseline="-25000" dirty="0">
                <a:ea typeface="굴림" pitchFamily="50" charset="-128"/>
                <a:sym typeface="Symbol" panose="05050102010706020507" pitchFamily="18" charset="2"/>
              </a:rPr>
              <a:t> </a:t>
            </a:r>
            <a:r>
              <a:rPr lang="en-US" altLang="ko-KR" sz="2800" b="1" dirty="0">
                <a:ea typeface="굴림" pitchFamily="50" charset="-128"/>
                <a:sym typeface="Symbol" panose="05050102010706020507" pitchFamily="18" charset="2"/>
              </a:rPr>
              <a:t> q </a:t>
            </a:r>
            <a:r>
              <a:rPr lang="en-US" altLang="ko-KR" sz="2800" dirty="0">
                <a:ea typeface="굴림" pitchFamily="50" charset="-128"/>
                <a:sym typeface="Symbol" panose="05050102010706020507" pitchFamily="18" charset="2"/>
              </a:rPr>
              <a:t>are </a:t>
            </a:r>
            <a:r>
              <a:rPr lang="en-US" altLang="ko-KR" sz="2800" b="1" dirty="0">
                <a:ea typeface="굴림" pitchFamily="50" charset="-128"/>
                <a:sym typeface="Symbol" panose="05050102010706020507" pitchFamily="18" charset="2"/>
              </a:rPr>
              <a:t>equivalent</a:t>
            </a:r>
            <a:r>
              <a:rPr lang="en-US" altLang="ko-KR" sz="2800" dirty="0">
                <a:ea typeface="굴림" pitchFamily="50" charset="-128"/>
                <a:sym typeface="Symbol" panose="05050102010706020507" pitchFamily="18" charset="2"/>
              </a:rPr>
              <a:t> (or </a:t>
            </a:r>
            <a:r>
              <a:rPr lang="en-US" altLang="ko-KR" sz="2800" b="1" dirty="0">
                <a:ea typeface="굴림" pitchFamily="50" charset="-128"/>
                <a:sym typeface="Symbol" panose="05050102010706020507" pitchFamily="18" charset="2"/>
              </a:rPr>
              <a:t>indistinguishable</a:t>
            </a:r>
            <a:r>
              <a:rPr lang="en-US" altLang="ko-KR" sz="2800" dirty="0">
                <a:ea typeface="굴림" pitchFamily="50" charset="-128"/>
                <a:sym typeface="Symbol" panose="05050102010706020507" pitchFamily="18" charset="2"/>
              </a:rPr>
              <a:t>), if, for every string </a:t>
            </a:r>
            <a:r>
              <a:rPr lang="en-US" altLang="ko-KR" sz="2800" dirty="0">
                <a:ea typeface="굴림" pitchFamily="50" charset="-128"/>
              </a:rPr>
              <a:t>w </a:t>
            </a:r>
            <a:r>
              <a:rPr lang="en-US" altLang="ko-KR" sz="2800" dirty="0">
                <a:ea typeface="굴림" pitchFamily="50" charset="-128"/>
                <a:sym typeface="Symbol" panose="05050102010706020507" pitchFamily="18" charset="2"/>
              </a:rPr>
              <a:t>  </a:t>
            </a:r>
            <a:r>
              <a:rPr lang="en-US" altLang="ko-KR" sz="2800" baseline="30000" dirty="0" smtClean="0">
                <a:ea typeface="굴림" pitchFamily="50" charset="-128"/>
                <a:sym typeface="Symbol" panose="05050102010706020507" pitchFamily="18" charset="2"/>
              </a:rPr>
              <a:t>*</a:t>
            </a:r>
            <a:r>
              <a:rPr lang="en-US" altLang="ko-KR" sz="2800" dirty="0" smtClean="0">
                <a:ea typeface="굴림" pitchFamily="50" charset="-128"/>
                <a:sym typeface="Symbol" panose="05050102010706020507" pitchFamily="18" charset="2"/>
              </a:rPr>
              <a:t>, </a:t>
            </a:r>
            <a:r>
              <a:rPr lang="en-US" altLang="ko-KR" sz="2800" dirty="0">
                <a:ea typeface="굴림" pitchFamily="50" charset="-128"/>
                <a:sym typeface="Symbol" panose="05050102010706020507" pitchFamily="18" charset="2"/>
              </a:rPr>
              <a:t>transition *( </a:t>
            </a:r>
            <a:r>
              <a:rPr lang="en-US" altLang="ko-KR" sz="2800" b="1" dirty="0">
                <a:ea typeface="굴림" pitchFamily="50" charset="-128"/>
                <a:sym typeface="Symbol" panose="05050102010706020507" pitchFamily="18" charset="2"/>
              </a:rPr>
              <a:t>p</a:t>
            </a:r>
            <a:r>
              <a:rPr lang="en-US" altLang="ko-KR" sz="2800" baseline="-25000" dirty="0">
                <a:ea typeface="굴림" pitchFamily="50" charset="-128"/>
                <a:sym typeface="Symbol" panose="05050102010706020507" pitchFamily="18" charset="2"/>
              </a:rPr>
              <a:t> </a:t>
            </a:r>
            <a:r>
              <a:rPr lang="en-US" altLang="ko-KR" sz="2800" dirty="0">
                <a:ea typeface="굴림" pitchFamily="50" charset="-128"/>
                <a:sym typeface="Symbol" panose="05050102010706020507" pitchFamily="18" charset="2"/>
              </a:rPr>
              <a:t>, w )</a:t>
            </a:r>
            <a:r>
              <a:rPr lang="en-US" altLang="ko-KR" sz="2800" i="1" dirty="0">
                <a:ea typeface="굴림" pitchFamily="50" charset="-128"/>
                <a:sym typeface="Symbol" panose="05050102010706020507" pitchFamily="18" charset="2"/>
              </a:rPr>
              <a:t> </a:t>
            </a:r>
            <a:r>
              <a:rPr lang="en-US" altLang="ko-KR" sz="2800" dirty="0">
                <a:ea typeface="굴림" pitchFamily="50" charset="-128"/>
                <a:sym typeface="Symbol" panose="05050102010706020507" pitchFamily="18" charset="2"/>
              </a:rPr>
              <a:t>ends in an accepting state if and only if *( </a:t>
            </a:r>
            <a:r>
              <a:rPr lang="en-US" altLang="ko-KR" sz="2800" b="1" dirty="0">
                <a:ea typeface="굴림" pitchFamily="50" charset="-128"/>
                <a:sym typeface="Symbol" panose="05050102010706020507" pitchFamily="18" charset="2"/>
              </a:rPr>
              <a:t>q</a:t>
            </a:r>
            <a:r>
              <a:rPr lang="en-US" altLang="ko-KR" sz="2800" baseline="-25000" dirty="0">
                <a:ea typeface="굴림" pitchFamily="50" charset="-128"/>
                <a:sym typeface="Symbol" panose="05050102010706020507" pitchFamily="18" charset="2"/>
              </a:rPr>
              <a:t> </a:t>
            </a:r>
            <a:r>
              <a:rPr lang="en-US" altLang="ko-KR" sz="2800" dirty="0">
                <a:ea typeface="굴림" pitchFamily="50" charset="-128"/>
                <a:sym typeface="Symbol" panose="05050102010706020507" pitchFamily="18" charset="2"/>
              </a:rPr>
              <a:t>, w) does. There are efficient algorithms available for  computing the sets of equivalent states of a given DFA. </a:t>
            </a:r>
          </a:p>
          <a:p>
            <a:pPr algn="just">
              <a:lnSpc>
                <a:spcPct val="115000"/>
              </a:lnSpc>
              <a:buFontTx/>
              <a:buNone/>
              <a:defRPr/>
            </a:pPr>
            <a:endParaRPr lang="en-US" altLang="ko-KR" sz="2800" dirty="0">
              <a:ea typeface="굴림" pitchFamily="50" charset="-128"/>
              <a:sym typeface="Symbol" panose="05050102010706020507" pitchFamily="18" charset="2"/>
            </a:endParaRPr>
          </a:p>
          <a:p>
            <a:pPr algn="just">
              <a:lnSpc>
                <a:spcPct val="115000"/>
              </a:lnSpc>
              <a:buFontTx/>
              <a:buNone/>
              <a:defRPr/>
            </a:pPr>
            <a:r>
              <a:rPr lang="en-US" altLang="ko-KR" sz="2800" dirty="0">
                <a:solidFill>
                  <a:srgbClr val="FF0000"/>
                </a:solidFill>
                <a:ea typeface="굴림" pitchFamily="50" charset="-128"/>
                <a:sym typeface="Symbol" panose="05050102010706020507" pitchFamily="18" charset="2"/>
              </a:rPr>
              <a:t>Property: </a:t>
            </a:r>
            <a:r>
              <a:rPr lang="en-US" altLang="ko-KR" sz="2800" dirty="0">
                <a:ea typeface="굴림" pitchFamily="50" charset="-128"/>
                <a:sym typeface="Symbol" panose="05050102010706020507" pitchFamily="18" charset="2"/>
              </a:rPr>
              <a:t>If p and q are indistinguishable and if q and r are indistinguishable, then p and r are also indistinguishable. i.e., all three states p, q, r are indistinguishable.</a:t>
            </a:r>
            <a:endParaRPr lang="en-US" sz="2800" dirty="0"/>
          </a:p>
        </p:txBody>
      </p:sp>
      <p:sp>
        <p:nvSpPr>
          <p:cNvPr id="31748"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0A4C839-C84F-4EDE-8FDD-7F59E6AB440B}" type="slidenum">
              <a:rPr lang="en-US" altLang="en-US" sz="1400" smtClean="0">
                <a:solidFill>
                  <a:schemeClr val="tx1"/>
                </a:solidFill>
                <a:latin typeface="Times New Roman" panose="02020603050405020304" pitchFamily="18" charset="0"/>
              </a:rPr>
              <a:pPr>
                <a:spcBef>
                  <a:spcPct val="0"/>
                </a:spcBef>
              </a:pPr>
              <a:t>25</a:t>
            </a:fld>
            <a:endParaRPr lang="en-US" altLang="en-US"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z="2800" dirty="0" smtClean="0">
                <a:solidFill>
                  <a:srgbClr val="FF0000"/>
                </a:solidFill>
                <a:ea typeface="굴림"/>
                <a:cs typeface="굴림"/>
              </a:rPr>
              <a:t>Minimization Technique for DFA</a:t>
            </a:r>
          </a:p>
        </p:txBody>
      </p:sp>
      <p:sp>
        <p:nvSpPr>
          <p:cNvPr id="2" name="Content Placeholder 1"/>
          <p:cNvSpPr>
            <a:spLocks noGrp="1"/>
          </p:cNvSpPr>
          <p:nvPr>
            <p:ph idx="1"/>
          </p:nvPr>
        </p:nvSpPr>
        <p:spPr/>
        <p:txBody>
          <a:bodyPr/>
          <a:lstStyle/>
          <a:p>
            <a:pPr algn="just">
              <a:buFontTx/>
              <a:buNone/>
              <a:defRPr/>
            </a:pPr>
            <a:r>
              <a:rPr lang="ko-KR" altLang="en-US" sz="2800" dirty="0">
                <a:ea typeface="굴림" pitchFamily="50" charset="-128"/>
              </a:rPr>
              <a:t>T</a:t>
            </a:r>
            <a:r>
              <a:rPr lang="en-US" altLang="ko-KR" sz="2800" dirty="0">
                <a:ea typeface="굴림" pitchFamily="50" charset="-128"/>
              </a:rPr>
              <a:t>he number of states of an automaton has direct affect to the size of the machine realizing the automaton. Hence, it is very important to reduce the number of states, if possible. </a:t>
            </a:r>
          </a:p>
          <a:p>
            <a:pPr algn="just">
              <a:buFontTx/>
              <a:buNone/>
              <a:defRPr/>
            </a:pPr>
            <a:r>
              <a:rPr lang="en-US" altLang="ko-KR" sz="2800" dirty="0" smtClean="0">
                <a:ea typeface="굴림" pitchFamily="50" charset="-128"/>
              </a:rPr>
              <a:t>The </a:t>
            </a:r>
            <a:r>
              <a:rPr lang="en-US" altLang="ko-KR" sz="2800" dirty="0">
                <a:ea typeface="굴림" pitchFamily="50" charset="-128"/>
              </a:rPr>
              <a:t>procedure to reduce the states of a DFA is based on finding and combining equivalent states.</a:t>
            </a:r>
          </a:p>
          <a:p>
            <a:pPr algn="just">
              <a:buFontTx/>
              <a:buNone/>
              <a:defRPr/>
            </a:pPr>
            <a:endParaRPr lang="en-US" altLang="ko-KR" sz="2800" dirty="0">
              <a:ea typeface="굴림" pitchFamily="50" charset="-128"/>
              <a:sym typeface="Symbol" panose="05050102010706020507" pitchFamily="18" charset="2"/>
            </a:endParaRPr>
          </a:p>
          <a:p>
            <a:pPr algn="just">
              <a:buFontTx/>
              <a:buNone/>
              <a:defRPr/>
            </a:pPr>
            <a:r>
              <a:rPr lang="en-US" altLang="ko-KR" sz="2800" dirty="0">
                <a:ea typeface="굴림" pitchFamily="50" charset="-128"/>
                <a:sym typeface="Symbol" panose="05050102010706020507" pitchFamily="18" charset="2"/>
              </a:rPr>
              <a:t>This procedure uses the set partitioning technique. The technique is similar to one that they use for partitioning people into groups (each having certain preferences) based on their responses to questionnaire. </a:t>
            </a:r>
            <a:endParaRPr lang="en-US" altLang="ko-KR" sz="2800" dirty="0">
              <a:ea typeface="굴림" pitchFamily="50" charset="-128"/>
            </a:endParaRPr>
          </a:p>
          <a:p>
            <a:endParaRPr lang="en-US" dirty="0"/>
          </a:p>
        </p:txBody>
      </p:sp>
      <p:sp>
        <p:nvSpPr>
          <p:cNvPr id="32772"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D739087-5E64-4512-950E-0B1E5A3B6DAE}" type="slidenum">
              <a:rPr lang="en-US" altLang="en-US" sz="1400" smtClean="0">
                <a:solidFill>
                  <a:schemeClr val="tx1"/>
                </a:solidFill>
                <a:latin typeface="Times New Roman" panose="02020603050405020304" pitchFamily="18" charset="0"/>
              </a:rPr>
              <a:pPr>
                <a:spcBef>
                  <a:spcPct val="0"/>
                </a:spcBef>
              </a:pPr>
              <a:t>26</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lIns="0" tIns="26453" rIns="0" bIns="0"/>
          <a:lstStyle/>
          <a:p>
            <a:pPr defTabSz="685804" eaLnBrk="1" fontAlgn="auto" hangingPunct="1">
              <a:spcAft>
                <a:spcPts val="0"/>
              </a:spcAft>
              <a:tabLst>
                <a:tab pos="0" algn="l"/>
                <a:tab pos="311079" algn="l"/>
                <a:tab pos="622158" algn="l"/>
                <a:tab pos="933237" algn="l"/>
                <a:tab pos="1244316" algn="l"/>
                <a:tab pos="1555394" algn="l"/>
                <a:tab pos="1866473" algn="l"/>
                <a:tab pos="2177552" algn="l"/>
                <a:tab pos="2488631" algn="l"/>
                <a:tab pos="2799710" algn="l"/>
                <a:tab pos="3110789" algn="l"/>
                <a:tab pos="3421868" algn="l"/>
                <a:tab pos="3732947" algn="l"/>
                <a:tab pos="4044025" algn="l"/>
                <a:tab pos="4355104" algn="l"/>
                <a:tab pos="4666183" algn="l"/>
                <a:tab pos="4977262" algn="l"/>
                <a:tab pos="5288341" algn="l"/>
                <a:tab pos="5599420" algn="l"/>
                <a:tab pos="5910499" algn="l"/>
                <a:tab pos="6221578" algn="l"/>
              </a:tabLst>
              <a:defRPr/>
            </a:pPr>
            <a:r>
              <a:rPr lang="en-US" altLang="en-US" sz="3674" dirty="0">
                <a:solidFill>
                  <a:srgbClr val="FF0000"/>
                </a:solidFill>
              </a:rPr>
              <a:t>DFA-&gt; Minimum DFA</a:t>
            </a:r>
            <a:endParaRPr lang="en-US" altLang="en-US" sz="3300" dirty="0">
              <a:solidFill>
                <a:srgbClr val="FF0000"/>
              </a:solidFill>
            </a:endParaRPr>
          </a:p>
        </p:txBody>
      </p:sp>
      <p:sp>
        <p:nvSpPr>
          <p:cNvPr id="6" name="Content Placeholder 5"/>
          <p:cNvSpPr>
            <a:spLocks noGrp="1"/>
          </p:cNvSpPr>
          <p:nvPr>
            <p:ph idx="1"/>
          </p:nvPr>
        </p:nvSpPr>
        <p:spPr/>
        <p:txBody>
          <a:bodyPr/>
          <a:lstStyle/>
          <a:p>
            <a:pPr marL="311079" indent="-311079">
              <a:lnSpc>
                <a:spcPct val="90000"/>
              </a:lnSpc>
              <a:defRPr/>
            </a:pPr>
            <a:r>
              <a:rPr lang="en-US" altLang="en-US" sz="2800" u="sng" dirty="0"/>
              <a:t>Minimization Algorithm:</a:t>
            </a:r>
          </a:p>
          <a:p>
            <a:pPr marL="311079" indent="-311079">
              <a:lnSpc>
                <a:spcPct val="90000"/>
              </a:lnSpc>
              <a:defRPr/>
            </a:pPr>
            <a:r>
              <a:rPr lang="en-US" sz="2800" b="1" dirty="0"/>
              <a:t>Step 0: </a:t>
            </a:r>
            <a:r>
              <a:rPr lang="en-US" sz="2800" dirty="0"/>
              <a:t>Remove from M</a:t>
            </a:r>
            <a:r>
              <a:rPr lang="en-US" sz="2800" baseline="-25000" dirty="0"/>
              <a:t>1</a:t>
            </a:r>
            <a:r>
              <a:rPr lang="en-US" sz="2800" dirty="0"/>
              <a:t> the dead states and the states not reachable from the start state, if there are any. Any transitions to a dead state become undefined.</a:t>
            </a:r>
            <a:br>
              <a:rPr lang="en-US" sz="2800" dirty="0"/>
            </a:br>
            <a:r>
              <a:rPr lang="en-US" sz="2800" dirty="0"/>
              <a:t>A state is a </a:t>
            </a:r>
            <a:r>
              <a:rPr lang="en-US" sz="2800" b="1" dirty="0"/>
              <a:t>dead state</a:t>
            </a:r>
            <a:r>
              <a:rPr lang="en-US" sz="2800" dirty="0"/>
              <a:t> if it is not an accepting state and has no out-going transitions except to itself.</a:t>
            </a:r>
          </a:p>
          <a:p>
            <a:pPr>
              <a:defRPr/>
            </a:pPr>
            <a:r>
              <a:rPr lang="en-US" sz="2800" b="1" dirty="0" smtClean="0"/>
              <a:t>Step </a:t>
            </a:r>
            <a:r>
              <a:rPr lang="en-US" sz="2800" b="1" dirty="0"/>
              <a:t>1:</a:t>
            </a:r>
            <a:r>
              <a:rPr lang="en-US" sz="2800" dirty="0"/>
              <a:t> We will divide Q (set of states) into two sets. One set will contain all final states and other set will contain non-final states. This partition is called P</a:t>
            </a:r>
            <a:r>
              <a:rPr lang="en-US" sz="2800" baseline="-25000" dirty="0"/>
              <a:t>0</a:t>
            </a:r>
            <a:r>
              <a:rPr lang="en-US" sz="2800" dirty="0"/>
              <a:t>.</a:t>
            </a:r>
          </a:p>
          <a:p>
            <a:pPr>
              <a:defRPr/>
            </a:pPr>
            <a:r>
              <a:rPr lang="en-US" sz="2800" b="1" dirty="0" smtClean="0"/>
              <a:t>Step </a:t>
            </a:r>
            <a:r>
              <a:rPr lang="en-US" sz="2800" b="1" dirty="0"/>
              <a:t>2:</a:t>
            </a:r>
            <a:r>
              <a:rPr lang="en-US" sz="2800" dirty="0"/>
              <a:t> Initialize k = 1</a:t>
            </a:r>
          </a:p>
          <a:p>
            <a:endParaRPr lang="en-US" dirty="0"/>
          </a:p>
        </p:txBody>
      </p:sp>
      <p:sp>
        <p:nvSpPr>
          <p:cNvPr id="33796"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2AE3F9C9-85AC-465A-B169-6C31CDF2FCF3}" type="slidenum">
              <a:rPr lang="en-US" altLang="en-US" sz="1400" smtClean="0">
                <a:solidFill>
                  <a:schemeClr val="tx1"/>
                </a:solidFill>
                <a:latin typeface="Times New Roman" panose="02020603050405020304" pitchFamily="18" charset="0"/>
              </a:rPr>
              <a:pPr>
                <a:spcBef>
                  <a:spcPct val="0"/>
                </a:spcBef>
              </a:pPr>
              <a:t>27</a:t>
            </a:fld>
            <a:endParaRPr lang="en-US" altLang="en-US" sz="1400" smtClean="0">
              <a:solidFill>
                <a:schemeClr val="tx1"/>
              </a:solidFill>
              <a:latin typeface="Times New Roman" panose="02020603050405020304" pitchFamily="18" charset="0"/>
            </a:endParaRPr>
          </a:p>
        </p:txBody>
      </p:sp>
    </p:spTree>
  </p:cSld>
  <p:clrMapOvr>
    <a:masterClrMapping/>
  </p:clrMapOvr>
  <p:transition spd="med"/>
  <p:timing>
    <p:tnLst>
      <p:par>
        <p:cTn id="1" dur="indefinite"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0000"/>
                </a:solidFill>
              </a:rPr>
              <a:t>DFA-&gt; Minimum </a:t>
            </a:r>
            <a:r>
              <a:rPr lang="en-US" altLang="en-US" dirty="0" smtClean="0">
                <a:solidFill>
                  <a:srgbClr val="FF0000"/>
                </a:solidFill>
              </a:rPr>
              <a:t>DFA </a:t>
            </a:r>
            <a:r>
              <a:rPr lang="en-US" altLang="en-US" sz="3200" dirty="0" smtClean="0">
                <a:solidFill>
                  <a:srgbClr val="FF0000"/>
                </a:solidFill>
              </a:rPr>
              <a:t>(Continued)</a:t>
            </a:r>
            <a:endParaRPr lang="en-US" sz="3200" dirty="0"/>
          </a:p>
        </p:txBody>
      </p:sp>
      <p:sp>
        <p:nvSpPr>
          <p:cNvPr id="6146" name="Rectangle 2"/>
          <p:cNvSpPr>
            <a:spLocks noGrp="1" noChangeArrowheads="1"/>
          </p:cNvSpPr>
          <p:nvPr>
            <p:ph idx="1"/>
          </p:nvPr>
        </p:nvSpPr>
        <p:spPr/>
        <p:txBody>
          <a:bodyPr tIns="19105" rIns="0" bIns="0"/>
          <a:lstStyle/>
          <a:p>
            <a:pPr>
              <a:defRPr/>
            </a:pPr>
            <a:r>
              <a:rPr lang="en-US" sz="2400" b="1" dirty="0" smtClean="0"/>
              <a:t>Step 3:</a:t>
            </a:r>
            <a:r>
              <a:rPr lang="en-US" sz="2400" dirty="0" smtClean="0"/>
              <a:t> Find </a:t>
            </a:r>
            <a:r>
              <a:rPr lang="en-US" sz="2400" dirty="0" err="1" smtClean="0"/>
              <a:t>P</a:t>
            </a:r>
            <a:r>
              <a:rPr lang="en-US" sz="2400" baseline="-25000" dirty="0" err="1" smtClean="0"/>
              <a:t>k</a:t>
            </a:r>
            <a:r>
              <a:rPr lang="en-US" sz="2400" dirty="0" smtClean="0"/>
              <a:t> by partitioning the different sets of P</a:t>
            </a:r>
            <a:r>
              <a:rPr lang="en-US" sz="2400" baseline="-25000" dirty="0" smtClean="0"/>
              <a:t>k-1</a:t>
            </a:r>
            <a:r>
              <a:rPr lang="en-US" sz="2400" dirty="0" smtClean="0"/>
              <a:t>. In each set of P</a:t>
            </a:r>
            <a:r>
              <a:rPr lang="en-US" sz="2400" baseline="-25000" dirty="0" smtClean="0"/>
              <a:t>k-1</a:t>
            </a:r>
            <a:r>
              <a:rPr lang="en-US" sz="2400" dirty="0" smtClean="0"/>
              <a:t>, we will take all possible pair of states. If two states of a set are distinguishable, we will split the sets into different sets in P</a:t>
            </a:r>
            <a:r>
              <a:rPr lang="en-US" sz="2400" baseline="-25000" dirty="0" smtClean="0"/>
              <a:t>k</a:t>
            </a:r>
            <a:r>
              <a:rPr lang="en-US" sz="2400" dirty="0" smtClean="0"/>
              <a:t>.</a:t>
            </a:r>
          </a:p>
          <a:p>
            <a:pPr>
              <a:defRPr/>
            </a:pPr>
            <a:r>
              <a:rPr lang="en-US" sz="2400" dirty="0" smtClean="0"/>
              <a:t>    </a:t>
            </a:r>
            <a:r>
              <a:rPr lang="en-US" sz="2000" dirty="0" smtClean="0"/>
              <a:t>Note: Two states ( qi, </a:t>
            </a:r>
            <a:r>
              <a:rPr lang="en-US" sz="2000" dirty="0" err="1" smtClean="0"/>
              <a:t>qj</a:t>
            </a:r>
            <a:r>
              <a:rPr lang="en-US" sz="2000" dirty="0" smtClean="0"/>
              <a:t> ) are distinguishable in partition </a:t>
            </a:r>
            <a:r>
              <a:rPr lang="en-US" sz="2000" dirty="0" err="1" smtClean="0"/>
              <a:t>P</a:t>
            </a:r>
            <a:r>
              <a:rPr lang="en-US" sz="2000" baseline="-25000" dirty="0" err="1" smtClean="0"/>
              <a:t>k</a:t>
            </a:r>
            <a:r>
              <a:rPr lang="en-US" sz="2000" dirty="0" smtClean="0"/>
              <a:t> if for any input symbol a, δ ( qi, a ) and δ ( </a:t>
            </a:r>
            <a:r>
              <a:rPr lang="en-US" sz="2000" dirty="0" err="1" smtClean="0"/>
              <a:t>qj</a:t>
            </a:r>
            <a:r>
              <a:rPr lang="en-US" sz="2000" dirty="0" smtClean="0"/>
              <a:t>, a ) are in different sets in partition P</a:t>
            </a:r>
            <a:r>
              <a:rPr lang="en-US" sz="2000" baseline="-25000" dirty="0" smtClean="0"/>
              <a:t>k-1</a:t>
            </a:r>
            <a:r>
              <a:rPr lang="en-US" sz="2000" dirty="0" smtClean="0"/>
              <a:t>.</a:t>
            </a:r>
          </a:p>
          <a:p>
            <a:pPr>
              <a:defRPr/>
            </a:pPr>
            <a:r>
              <a:rPr lang="en-US" sz="2400" b="1" dirty="0" smtClean="0">
                <a:latin typeface="+mj-lt"/>
              </a:rPr>
              <a:t>Step 4:</a:t>
            </a:r>
            <a:r>
              <a:rPr lang="en-US" sz="2400" dirty="0" smtClean="0">
                <a:latin typeface="+mj-lt"/>
              </a:rPr>
              <a:t> </a:t>
            </a:r>
            <a:r>
              <a:rPr lang="en-US" sz="2400" dirty="0" smtClean="0">
                <a:latin typeface="+mj-lt"/>
              </a:rPr>
              <a:t>Repeat above step. Stop </a:t>
            </a:r>
            <a:r>
              <a:rPr lang="en-US" sz="2400" dirty="0" smtClean="0">
                <a:latin typeface="+mj-lt"/>
              </a:rPr>
              <a:t>when </a:t>
            </a:r>
            <a:r>
              <a:rPr lang="en-US" sz="2400" dirty="0" err="1" smtClean="0">
                <a:latin typeface="+mj-lt"/>
              </a:rPr>
              <a:t>P</a:t>
            </a:r>
            <a:r>
              <a:rPr lang="en-US" sz="2400" baseline="-25000" dirty="0" err="1" smtClean="0">
                <a:latin typeface="+mj-lt"/>
              </a:rPr>
              <a:t>k</a:t>
            </a:r>
            <a:r>
              <a:rPr lang="en-US" sz="2400" dirty="0" smtClean="0">
                <a:latin typeface="+mj-lt"/>
              </a:rPr>
              <a:t> = P</a:t>
            </a:r>
            <a:r>
              <a:rPr lang="en-US" sz="2400" baseline="-25000" dirty="0" smtClean="0">
                <a:latin typeface="+mj-lt"/>
              </a:rPr>
              <a:t>k-1</a:t>
            </a:r>
            <a:r>
              <a:rPr lang="en-US" sz="2400" dirty="0" smtClean="0">
                <a:latin typeface="+mj-lt"/>
              </a:rPr>
              <a:t> (No change in partition)</a:t>
            </a:r>
          </a:p>
          <a:p>
            <a:pPr>
              <a:defRPr/>
            </a:pPr>
            <a:r>
              <a:rPr lang="en-US" sz="2400" b="1" dirty="0" smtClean="0">
                <a:latin typeface="+mj-lt"/>
              </a:rPr>
              <a:t>Step 5:</a:t>
            </a:r>
            <a:r>
              <a:rPr lang="en-US" sz="2400" dirty="0" smtClean="0">
                <a:latin typeface="+mj-lt"/>
              </a:rPr>
              <a:t> All states of one set are merged into one state. </a:t>
            </a:r>
            <a:r>
              <a:rPr lang="en-US" sz="2400" dirty="0" smtClean="0">
                <a:latin typeface="+mj-lt"/>
              </a:rPr>
              <a:t>Number </a:t>
            </a:r>
            <a:r>
              <a:rPr lang="en-US" sz="2400" dirty="0" smtClean="0">
                <a:latin typeface="+mj-lt"/>
              </a:rPr>
              <a:t>of states in minimized DFA will be equal to </a:t>
            </a:r>
            <a:r>
              <a:rPr lang="en-US" sz="2400" dirty="0" smtClean="0">
                <a:latin typeface="+mj-lt"/>
              </a:rPr>
              <a:t>number </a:t>
            </a:r>
            <a:r>
              <a:rPr lang="en-US" sz="2400" dirty="0" smtClean="0">
                <a:latin typeface="+mj-lt"/>
              </a:rPr>
              <a:t>of sets in P</a:t>
            </a:r>
            <a:r>
              <a:rPr lang="en-US" sz="2400" baseline="-25000" dirty="0" smtClean="0">
                <a:latin typeface="+mj-lt"/>
              </a:rPr>
              <a:t>k</a:t>
            </a:r>
            <a:r>
              <a:rPr lang="en-US" sz="2400" dirty="0" smtClean="0">
                <a:latin typeface="+mj-lt"/>
              </a:rPr>
              <a:t>. </a:t>
            </a:r>
          </a:p>
          <a:p>
            <a:pPr>
              <a:defRPr/>
            </a:pPr>
            <a:r>
              <a:rPr lang="en-US" sz="2000" dirty="0" smtClean="0"/>
              <a:t>Note: The initial state will be the set that contains the given initial state. Similarly the sets that contain any of the initial final states will be the final state of the minimal DFA</a:t>
            </a:r>
            <a:endParaRPr lang="en-US" sz="2800" dirty="0" smtClean="0">
              <a:latin typeface="+mj-lt"/>
            </a:endParaRPr>
          </a:p>
          <a:p>
            <a:pPr>
              <a:defRPr/>
            </a:pPr>
            <a:r>
              <a:rPr lang="en-US" sz="2800" dirty="0" smtClean="0">
                <a:latin typeface="+mj-lt"/>
              </a:rPr>
              <a:t/>
            </a:r>
            <a:br>
              <a:rPr lang="en-US" sz="2800" dirty="0" smtClean="0">
                <a:latin typeface="+mj-lt"/>
              </a:rPr>
            </a:br>
            <a:endParaRPr lang="en-US" sz="2800" dirty="0" smtClean="0">
              <a:latin typeface="+mj-lt"/>
            </a:endParaRPr>
          </a:p>
        </p:txBody>
      </p:sp>
      <p:sp>
        <p:nvSpPr>
          <p:cNvPr id="35843" name="Slide Number Placeholder 1"/>
          <p:cNvSpPr>
            <a:spLocks noGrp="1"/>
          </p:cNvSpPr>
          <p:nvPr>
            <p:ph type="sldNum" sz="quarter" idx="4294967295"/>
          </p:nvPr>
        </p:nvSpPr>
        <p:spPr>
          <a:xfrm>
            <a:off x="7239000" y="6553200"/>
            <a:ext cx="1905000" cy="304800"/>
          </a:xfrm>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86364399-3FC2-432B-B09D-0D80AA138B58}" type="slidenum">
              <a:rPr lang="en-US" altLang="en-US" sz="1400" smtClean="0">
                <a:solidFill>
                  <a:schemeClr val="tx1"/>
                </a:solidFill>
                <a:latin typeface="Times New Roman" panose="02020603050405020304" pitchFamily="18" charset="0"/>
              </a:rPr>
              <a:pPr>
                <a:spcBef>
                  <a:spcPct val="0"/>
                </a:spcBef>
              </a:pPr>
              <a:t>28</a:t>
            </a:fld>
            <a:endParaRPr lang="en-US" altLang="en-US" sz="1400" smtClean="0">
              <a:solidFill>
                <a:schemeClr val="tx1"/>
              </a:solidFill>
              <a:latin typeface="Times New Roman" panose="02020603050405020304" pitchFamily="18"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Minimal DFA : Example #1</a:t>
            </a:r>
            <a:endParaRPr lang="en-US" altLang="en-US" dirty="0" smtClean="0"/>
          </a:p>
        </p:txBody>
      </p:sp>
      <p:sp>
        <p:nvSpPr>
          <p:cNvPr id="2" name="Content Placeholder 1"/>
          <p:cNvSpPr>
            <a:spLocks noGrp="1"/>
          </p:cNvSpPr>
          <p:nvPr>
            <p:ph idx="1"/>
          </p:nvPr>
        </p:nvSpPr>
        <p:spPr/>
        <p:txBody>
          <a:bodyPr/>
          <a:lstStyle/>
          <a:p>
            <a:r>
              <a:rPr lang="en-US" dirty="0" smtClean="0"/>
              <a:t> </a:t>
            </a:r>
            <a:endParaRPr lang="en-US" dirty="0"/>
          </a:p>
        </p:txBody>
      </p:sp>
      <p:sp>
        <p:nvSpPr>
          <p:cNvPr id="37892" name="Slide Number Placeholder 1"/>
          <p:cNvSpPr>
            <a:spLocks noGrp="1"/>
          </p:cNvSpPr>
          <p:nvPr>
            <p:ph type="sldNum" sz="quarter" idx="4294967295"/>
          </p:nvPr>
        </p:nvSpPr>
        <p:spPr>
          <a:xfrm>
            <a:off x="7239000" y="6553200"/>
            <a:ext cx="1905000" cy="304800"/>
          </a:xfrm>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05D0D9BD-12B8-4D85-AB7F-3540D2EA42A3}" type="slidenum">
              <a:rPr lang="en-US" altLang="en-US" sz="1400" smtClean="0">
                <a:solidFill>
                  <a:schemeClr val="tx1"/>
                </a:solidFill>
                <a:latin typeface="Times New Roman" panose="02020603050405020304" pitchFamily="18" charset="0"/>
              </a:rPr>
              <a:pPr>
                <a:spcBef>
                  <a:spcPct val="0"/>
                </a:spcBef>
              </a:pPr>
              <a:t>29</a:t>
            </a:fld>
            <a:endParaRPr lang="en-US" altLang="en-US" sz="1400" smtClean="0">
              <a:solidFill>
                <a:schemeClr val="tx1"/>
              </a:solidFill>
              <a:latin typeface="Times New Roman" panose="02020603050405020304" pitchFamily="18" charset="0"/>
            </a:endParaRPr>
          </a:p>
        </p:txBody>
      </p:sp>
      <p:pic>
        <p:nvPicPr>
          <p:cNvPr id="37891" name="Picture 2" title="DFA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295400"/>
            <a:ext cx="6994525"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Example of equivalent machines</a:t>
            </a:r>
          </a:p>
        </p:txBody>
      </p:sp>
      <p:sp>
        <p:nvSpPr>
          <p:cNvPr id="7171" name="Rectangle 3"/>
          <p:cNvSpPr>
            <a:spLocks noGrp="1" noChangeArrowheads="1"/>
          </p:cNvSpPr>
          <p:nvPr>
            <p:ph idx="1"/>
          </p:nvPr>
        </p:nvSpPr>
        <p:spPr/>
        <p:txBody>
          <a:bodyPr/>
          <a:lstStyle/>
          <a:p>
            <a:r>
              <a:rPr lang="en-US" altLang="en-US" smtClean="0"/>
              <a:t>  </a:t>
            </a:r>
          </a:p>
          <a:p>
            <a:endParaRPr lang="en-US" altLang="en-US" smtClean="0"/>
          </a:p>
        </p:txBody>
      </p:sp>
      <p:sp>
        <p:nvSpPr>
          <p:cNvPr id="7206"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2EA18413-ED38-4123-8C1E-B73D182D4B12}" type="slidenum">
              <a:rPr lang="en-US" altLang="en-US" sz="1400" smtClean="0">
                <a:solidFill>
                  <a:schemeClr val="tx1"/>
                </a:solidFill>
                <a:latin typeface="Times New Roman" panose="02020603050405020304" pitchFamily="18" charset="0"/>
              </a:rPr>
              <a:pPr>
                <a:spcBef>
                  <a:spcPct val="0"/>
                </a:spcBef>
              </a:pPr>
              <a:t>3</a:t>
            </a:fld>
            <a:endParaRPr lang="en-US" altLang="en-US" sz="1400" smtClean="0">
              <a:solidFill>
                <a:schemeClr val="tx1"/>
              </a:solidFill>
              <a:latin typeface="Times New Roman" panose="02020603050405020304" pitchFamily="18" charset="0"/>
            </a:endParaRPr>
          </a:p>
        </p:txBody>
      </p:sp>
      <p:pic>
        <p:nvPicPr>
          <p:cNvPr id="2" name="Picture 1" title="Equivalent NFA, DFA"/>
          <p:cNvPicPr>
            <a:picLocks noChangeAspect="1"/>
          </p:cNvPicPr>
          <p:nvPr/>
        </p:nvPicPr>
        <p:blipFill>
          <a:blip r:embed="rId2"/>
          <a:stretch>
            <a:fillRect/>
          </a:stretch>
        </p:blipFill>
        <p:spPr>
          <a:xfrm>
            <a:off x="990600" y="1173956"/>
            <a:ext cx="7396315" cy="481488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Minimal DFA :  Example #1</a:t>
            </a:r>
            <a:endParaRPr lang="en-US" altLang="en-US" dirty="0" smtClean="0"/>
          </a:p>
        </p:txBody>
      </p:sp>
      <p:sp>
        <p:nvSpPr>
          <p:cNvPr id="2" name="Content Placeholder 1"/>
          <p:cNvSpPr>
            <a:spLocks noGrp="1"/>
          </p:cNvSpPr>
          <p:nvPr>
            <p:ph idx="1"/>
          </p:nvPr>
        </p:nvSpPr>
        <p:spPr/>
        <p:txBody>
          <a:bodyPr/>
          <a:lstStyle/>
          <a:p>
            <a:pPr>
              <a:defRPr/>
            </a:pPr>
            <a:r>
              <a:rPr lang="en-US" b="1" dirty="0"/>
              <a:t>Step 1.</a:t>
            </a:r>
            <a:r>
              <a:rPr lang="en-US" dirty="0"/>
              <a:t> P</a:t>
            </a:r>
            <a:r>
              <a:rPr lang="en-US" baseline="-25000" dirty="0"/>
              <a:t>0 </a:t>
            </a:r>
            <a:r>
              <a:rPr lang="en-US" dirty="0"/>
              <a:t>will have two sets of states. One set will contain q1, q2, q4 which are final states of DFA and another set will contain remaining states. </a:t>
            </a:r>
          </a:p>
          <a:p>
            <a:pPr>
              <a:defRPr/>
            </a:pPr>
            <a:r>
              <a:rPr lang="en-US" dirty="0"/>
              <a:t>So P</a:t>
            </a:r>
            <a:r>
              <a:rPr lang="en-US" baseline="-25000" dirty="0"/>
              <a:t>0</a:t>
            </a:r>
            <a:r>
              <a:rPr lang="en-US" dirty="0"/>
              <a:t> = { { q1, q2, q4 }, { q0, q3, q5 } }.</a:t>
            </a:r>
          </a:p>
          <a:p>
            <a:pPr>
              <a:defRPr/>
            </a:pPr>
            <a:r>
              <a:rPr lang="en-US" b="1" dirty="0" smtClean="0"/>
              <a:t>Step </a:t>
            </a:r>
            <a:r>
              <a:rPr lang="en-US" b="1" dirty="0"/>
              <a:t>2.</a:t>
            </a:r>
            <a:r>
              <a:rPr lang="en-US" dirty="0"/>
              <a:t> </a:t>
            </a:r>
            <a:r>
              <a:rPr lang="en-US" dirty="0" smtClean="0"/>
              <a:t>Set k=1</a:t>
            </a:r>
          </a:p>
          <a:p>
            <a:pPr>
              <a:defRPr/>
            </a:pPr>
            <a:r>
              <a:rPr lang="en-US" dirty="0" smtClean="0"/>
              <a:t>Step 3: To </a:t>
            </a:r>
            <a:r>
              <a:rPr lang="en-US" dirty="0"/>
              <a:t>calculate P</a:t>
            </a:r>
            <a:r>
              <a:rPr lang="en-US" baseline="-25000" dirty="0"/>
              <a:t>1</a:t>
            </a:r>
            <a:r>
              <a:rPr lang="en-US" dirty="0"/>
              <a:t>, we will check whether sets of partition P</a:t>
            </a:r>
            <a:r>
              <a:rPr lang="en-US" baseline="-25000" dirty="0"/>
              <a:t>0</a:t>
            </a:r>
            <a:r>
              <a:rPr lang="en-US" dirty="0"/>
              <a:t> can be partitioned or not:</a:t>
            </a:r>
          </a:p>
          <a:p>
            <a:endParaRPr lang="en-US" dirty="0"/>
          </a:p>
        </p:txBody>
      </p:sp>
      <p:sp>
        <p:nvSpPr>
          <p:cNvPr id="38916" name="Slide Number Placeholder 1"/>
          <p:cNvSpPr>
            <a:spLocks noGrp="1"/>
          </p:cNvSpPr>
          <p:nvPr>
            <p:ph type="sldNum" sz="quarter" idx="4294967295"/>
          </p:nvPr>
        </p:nvSpPr>
        <p:spPr>
          <a:xfrm>
            <a:off x="7239000" y="6553200"/>
            <a:ext cx="1905000" cy="304800"/>
          </a:xfrm>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5607BB5-BD75-4001-9E28-1F19F026B456}" type="slidenum">
              <a:rPr lang="en-US" altLang="en-US" sz="1400" smtClean="0">
                <a:solidFill>
                  <a:schemeClr val="tx1"/>
                </a:solidFill>
                <a:latin typeface="Times New Roman" panose="02020603050405020304" pitchFamily="18" charset="0"/>
              </a:rPr>
              <a:pPr>
                <a:spcBef>
                  <a:spcPct val="0"/>
                </a:spcBef>
              </a:pPr>
              <a:t>30</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Minimal DFA :  Example #1 </a:t>
            </a:r>
            <a:r>
              <a:rPr lang="en-US" altLang="en-US" sz="2800" dirty="0" smtClean="0"/>
              <a:t>(Step 3)</a:t>
            </a:r>
            <a:endParaRPr lang="en-US" sz="2800" dirty="0"/>
          </a:p>
        </p:txBody>
      </p:sp>
      <p:sp>
        <p:nvSpPr>
          <p:cNvPr id="5" name="Content Placeholder 4"/>
          <p:cNvSpPr>
            <a:spLocks noGrp="1"/>
          </p:cNvSpPr>
          <p:nvPr>
            <p:ph idx="1"/>
          </p:nvPr>
        </p:nvSpPr>
        <p:spPr/>
        <p:txBody>
          <a:bodyPr/>
          <a:lstStyle/>
          <a:p>
            <a:pPr marL="55563" indent="-55563">
              <a:defRPr/>
            </a:pPr>
            <a:r>
              <a:rPr lang="en-US" sz="2400" b="1" dirty="0" smtClean="0"/>
              <a:t>i</a:t>
            </a:r>
            <a:r>
              <a:rPr lang="en-US" sz="2400" b="1" dirty="0"/>
              <a:t>) For set { q1, q2, q4 } :</a:t>
            </a:r>
          </a:p>
          <a:p>
            <a:pPr marL="55563" indent="-55563">
              <a:spcBef>
                <a:spcPts val="0"/>
              </a:spcBef>
              <a:defRPr/>
            </a:pPr>
            <a:r>
              <a:rPr lang="en-US" sz="2400" dirty="0"/>
              <a:t/>
            </a:r>
            <a:br>
              <a:rPr lang="en-US" sz="2400" dirty="0"/>
            </a:br>
            <a:r>
              <a:rPr lang="el-GR" sz="2400" dirty="0"/>
              <a:t>δ ( </a:t>
            </a:r>
            <a:r>
              <a:rPr lang="en-US" sz="2400" dirty="0"/>
              <a:t>q1, 0 ) = </a:t>
            </a:r>
            <a:r>
              <a:rPr lang="el-GR" sz="2400" dirty="0"/>
              <a:t>δ ( </a:t>
            </a:r>
            <a:r>
              <a:rPr lang="en-US" sz="2400" dirty="0"/>
              <a:t>q2, 0 ) = q2 and </a:t>
            </a:r>
          </a:p>
          <a:p>
            <a:pPr marL="55563" indent="-55563">
              <a:spcBef>
                <a:spcPts val="0"/>
              </a:spcBef>
              <a:defRPr/>
            </a:pPr>
            <a:r>
              <a:rPr lang="el-GR" sz="2400" dirty="0"/>
              <a:t>δ ( </a:t>
            </a:r>
            <a:r>
              <a:rPr lang="en-US" sz="2400" dirty="0"/>
              <a:t>q1, 1 ) = </a:t>
            </a:r>
            <a:r>
              <a:rPr lang="el-GR" sz="2400" dirty="0"/>
              <a:t>δ ( </a:t>
            </a:r>
            <a:r>
              <a:rPr lang="en-US" sz="2400" dirty="0"/>
              <a:t>q2, 1 ) = q5, </a:t>
            </a:r>
          </a:p>
          <a:p>
            <a:pPr marL="55563" indent="-55563">
              <a:spcBef>
                <a:spcPts val="0"/>
              </a:spcBef>
              <a:defRPr/>
            </a:pPr>
            <a:r>
              <a:rPr lang="en-US" sz="2400" dirty="0"/>
              <a:t>So q1 and q2 are not distinguishable.(can remain in the same partition)</a:t>
            </a:r>
          </a:p>
          <a:p>
            <a:pPr marL="55563" indent="-55563">
              <a:spcBef>
                <a:spcPts val="0"/>
              </a:spcBef>
              <a:defRPr/>
            </a:pPr>
            <a:r>
              <a:rPr lang="en-US" sz="2400" dirty="0"/>
              <a:t/>
            </a:r>
            <a:br>
              <a:rPr lang="en-US" sz="2400" dirty="0"/>
            </a:br>
            <a:r>
              <a:rPr lang="en-US" sz="2400" dirty="0"/>
              <a:t>Similarly, </a:t>
            </a:r>
            <a:r>
              <a:rPr lang="el-GR" sz="2400" dirty="0"/>
              <a:t>δ ( </a:t>
            </a:r>
            <a:r>
              <a:rPr lang="en-US" sz="2400" dirty="0"/>
              <a:t>q1, 0 ) = </a:t>
            </a:r>
            <a:r>
              <a:rPr lang="el-GR" sz="2400" dirty="0"/>
              <a:t>δ ( </a:t>
            </a:r>
            <a:r>
              <a:rPr lang="en-US" sz="2400" dirty="0"/>
              <a:t>q4, 0 ) = q2 and </a:t>
            </a:r>
          </a:p>
          <a:p>
            <a:pPr marL="55563" indent="-55563">
              <a:spcBef>
                <a:spcPts val="0"/>
              </a:spcBef>
              <a:defRPr/>
            </a:pPr>
            <a:r>
              <a:rPr lang="el-GR" sz="2400" dirty="0"/>
              <a:t>δ ( </a:t>
            </a:r>
            <a:r>
              <a:rPr lang="en-US" sz="2400" dirty="0"/>
              <a:t>q1, 1 ) = </a:t>
            </a:r>
            <a:r>
              <a:rPr lang="el-GR" sz="2400" dirty="0"/>
              <a:t>δ ( </a:t>
            </a:r>
            <a:r>
              <a:rPr lang="en-US" sz="2400" dirty="0"/>
              <a:t>q4, 1 ) = q5, So q1 and q4 are not distinguishable.</a:t>
            </a:r>
          </a:p>
          <a:p>
            <a:pPr marL="55563" indent="-55563">
              <a:spcBef>
                <a:spcPts val="0"/>
              </a:spcBef>
              <a:defRPr/>
            </a:pPr>
            <a:r>
              <a:rPr lang="en-US" sz="2400" dirty="0"/>
              <a:t/>
            </a:r>
            <a:br>
              <a:rPr lang="en-US" sz="2400" dirty="0"/>
            </a:br>
            <a:r>
              <a:rPr lang="en-US" sz="2400" dirty="0"/>
              <a:t>Since, q1 and q2 are not distinguishable and q1 and q4 are also not distinguishable, So q2 and q4 are not distinguishable. So, { q1, q2, q4 } set will remain in the same partition in P1.</a:t>
            </a:r>
          </a:p>
          <a:p>
            <a:endParaRPr lang="en-US" dirty="0"/>
          </a:p>
        </p:txBody>
      </p:sp>
      <p:sp>
        <p:nvSpPr>
          <p:cNvPr id="39939"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59ACD15-451A-4484-9216-9185D4EB4A5A}" type="slidenum">
              <a:rPr lang="en-US" altLang="en-US" sz="1400" smtClean="0">
                <a:solidFill>
                  <a:schemeClr val="tx1"/>
                </a:solidFill>
                <a:latin typeface="Times New Roman" panose="02020603050405020304" pitchFamily="18" charset="0"/>
              </a:rPr>
              <a:pPr>
                <a:spcBef>
                  <a:spcPct val="0"/>
                </a:spcBef>
              </a:pPr>
              <a:t>31</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z="2800" dirty="0"/>
              <a:t>Minimal DFA :  Example #1 </a:t>
            </a:r>
            <a:r>
              <a:rPr lang="en-US" altLang="en-US" sz="2800" dirty="0" smtClean="0"/>
              <a:t>(Step 3 continued.)</a:t>
            </a:r>
            <a:endParaRPr lang="en-US" sz="2800" dirty="0"/>
          </a:p>
        </p:txBody>
      </p:sp>
      <p:sp>
        <p:nvSpPr>
          <p:cNvPr id="8" name="Content Placeholder 7"/>
          <p:cNvSpPr>
            <a:spLocks noGrp="1"/>
          </p:cNvSpPr>
          <p:nvPr>
            <p:ph idx="1"/>
          </p:nvPr>
        </p:nvSpPr>
        <p:spPr/>
        <p:txBody>
          <a:bodyPr/>
          <a:lstStyle/>
          <a:p>
            <a:pPr>
              <a:defRPr/>
            </a:pPr>
            <a:r>
              <a:rPr lang="en-US" sz="2400" b="1" dirty="0"/>
              <a:t>ii) For set { q0, q3, q5 } :</a:t>
            </a:r>
          </a:p>
          <a:p>
            <a:pPr>
              <a:defRPr/>
            </a:pPr>
            <a:r>
              <a:rPr lang="el-GR" sz="2400" dirty="0"/>
              <a:t>δ ( </a:t>
            </a:r>
            <a:r>
              <a:rPr lang="en-US" sz="2400" dirty="0"/>
              <a:t>q0, 0 ) = q3 and </a:t>
            </a:r>
            <a:r>
              <a:rPr lang="el-GR" sz="2400" dirty="0"/>
              <a:t>δ ( </a:t>
            </a:r>
            <a:r>
              <a:rPr lang="en-US" sz="2400" dirty="0"/>
              <a:t>q3, 0 ) = q0</a:t>
            </a:r>
            <a:br>
              <a:rPr lang="en-US" sz="2400" dirty="0"/>
            </a:br>
            <a:r>
              <a:rPr lang="el-GR" sz="2400" dirty="0"/>
              <a:t>δ ( </a:t>
            </a:r>
            <a:r>
              <a:rPr lang="en-US" sz="2400" dirty="0"/>
              <a:t>q0, 1) = q1 and </a:t>
            </a:r>
            <a:r>
              <a:rPr lang="el-GR" sz="2400" dirty="0"/>
              <a:t>δ( </a:t>
            </a:r>
            <a:r>
              <a:rPr lang="en-US" sz="2400" dirty="0"/>
              <a:t>q3, 1 ) = q4</a:t>
            </a:r>
            <a:br>
              <a:rPr lang="en-US" sz="2400" dirty="0"/>
            </a:br>
            <a:r>
              <a:rPr lang="en-US" sz="2400" dirty="0"/>
              <a:t>Moves of q0 and q3 on input symbol 0 are q3 and q0 respectively which are in same set in partition </a:t>
            </a:r>
            <a:r>
              <a:rPr lang="en-US" sz="2400" dirty="0"/>
              <a:t>P</a:t>
            </a:r>
            <a:r>
              <a:rPr lang="en-US" sz="2400" baseline="-25000" dirty="0"/>
              <a:t>0 </a:t>
            </a:r>
            <a:r>
              <a:rPr lang="en-US" sz="2400" dirty="0"/>
              <a:t>. </a:t>
            </a:r>
          </a:p>
          <a:p>
            <a:pPr>
              <a:defRPr/>
            </a:pPr>
            <a:r>
              <a:rPr lang="en-US" sz="2400" dirty="0"/>
              <a:t>Similarly, Moves of q0 and q3 on input symbol 1 are q3 and q0 which are in same set in partition </a:t>
            </a:r>
            <a:r>
              <a:rPr lang="en-US" sz="2400" dirty="0"/>
              <a:t>P</a:t>
            </a:r>
            <a:r>
              <a:rPr lang="en-US" sz="2400" baseline="-25000" dirty="0"/>
              <a:t>0 </a:t>
            </a:r>
            <a:r>
              <a:rPr lang="en-US" sz="2400" dirty="0"/>
              <a:t>. So, q0 and q3 are not distinguishable.</a:t>
            </a:r>
          </a:p>
          <a:p>
            <a:pPr>
              <a:defRPr/>
            </a:pPr>
            <a:endParaRPr lang="en-US" sz="2400" dirty="0"/>
          </a:p>
          <a:p>
            <a:pPr>
              <a:defRPr/>
            </a:pPr>
            <a:r>
              <a:rPr lang="el-GR" sz="2400" dirty="0"/>
              <a:t>δ ( </a:t>
            </a:r>
            <a:r>
              <a:rPr lang="en-US" sz="2400" dirty="0"/>
              <a:t>q0, 0 ) = q3 and </a:t>
            </a:r>
            <a:r>
              <a:rPr lang="el-GR" sz="2400" dirty="0"/>
              <a:t>δ ( </a:t>
            </a:r>
            <a:r>
              <a:rPr lang="en-US" sz="2400" dirty="0"/>
              <a:t>q5, 0 ) = q5 and </a:t>
            </a:r>
          </a:p>
          <a:p>
            <a:pPr>
              <a:defRPr/>
            </a:pPr>
            <a:r>
              <a:rPr lang="el-GR" sz="2400" dirty="0"/>
              <a:t>δ ( </a:t>
            </a:r>
            <a:r>
              <a:rPr lang="en-US" sz="2400" dirty="0"/>
              <a:t>q0, 1 ) = q1 and </a:t>
            </a:r>
            <a:r>
              <a:rPr lang="el-GR" sz="2400" dirty="0"/>
              <a:t>δ ( </a:t>
            </a:r>
            <a:r>
              <a:rPr lang="en-US" sz="2400" dirty="0"/>
              <a:t>q5, 1 ) = q5</a:t>
            </a:r>
            <a:br>
              <a:rPr lang="en-US" sz="2400" dirty="0"/>
            </a:br>
            <a:r>
              <a:rPr lang="en-US" sz="2400" dirty="0"/>
              <a:t>Moves of q0 and q5 on input symbol 1 are q3 and q5 respectively which are in different set in partition P</a:t>
            </a:r>
            <a:r>
              <a:rPr lang="en-US" sz="2400" baseline="-25000" dirty="0"/>
              <a:t>0</a:t>
            </a:r>
            <a:r>
              <a:rPr lang="en-US" sz="2400" dirty="0"/>
              <a:t>. So, q0 and q5 are distinguishable. So, set { q0, q3, q5 } will be further partitioned into { q0, q3 } and { q5 }.</a:t>
            </a:r>
          </a:p>
          <a:p>
            <a:endParaRPr lang="en-US" dirty="0"/>
          </a:p>
        </p:txBody>
      </p:sp>
      <p:sp>
        <p:nvSpPr>
          <p:cNvPr id="40963" name="Slide Number Placeholder 1"/>
          <p:cNvSpPr>
            <a:spLocks noGrp="1"/>
          </p:cNvSpPr>
          <p:nvPr>
            <p:ph type="sldNum" sz="quarter" idx="4294967295"/>
          </p:nvPr>
        </p:nvSpPr>
        <p:spPr>
          <a:xfrm>
            <a:off x="7239000" y="6553200"/>
            <a:ext cx="1905000" cy="304800"/>
          </a:xfrm>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BF5FCB5-8B49-483B-89FE-3886FC4A0A2B}" type="slidenum">
              <a:rPr lang="en-US" altLang="en-US" sz="1400" smtClean="0">
                <a:solidFill>
                  <a:schemeClr val="tx1"/>
                </a:solidFill>
                <a:latin typeface="Times New Roman" panose="02020603050405020304" pitchFamily="18" charset="0"/>
              </a:rPr>
              <a:pPr>
                <a:spcBef>
                  <a:spcPct val="0"/>
                </a:spcBef>
              </a:pPr>
              <a:t>32</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Minimal DFA :  Example #1 (Step 3 continued</a:t>
            </a:r>
            <a:r>
              <a:rPr lang="en-US" altLang="en-US" sz="2800" dirty="0" smtClean="0"/>
              <a:t>..)</a:t>
            </a:r>
            <a:endParaRPr lang="en-US" sz="2800" dirty="0"/>
          </a:p>
        </p:txBody>
      </p:sp>
      <p:sp>
        <p:nvSpPr>
          <p:cNvPr id="4" name="Content Placeholder 3"/>
          <p:cNvSpPr>
            <a:spLocks noGrp="1"/>
          </p:cNvSpPr>
          <p:nvPr>
            <p:ph idx="1"/>
          </p:nvPr>
        </p:nvSpPr>
        <p:spPr/>
        <p:txBody>
          <a:bodyPr/>
          <a:lstStyle/>
          <a:p>
            <a:pPr>
              <a:defRPr/>
            </a:pPr>
            <a:r>
              <a:rPr lang="en-US" dirty="0"/>
              <a:t>We have now determined the partition P</a:t>
            </a:r>
            <a:r>
              <a:rPr lang="en-US" baseline="-25000" dirty="0"/>
              <a:t>1</a:t>
            </a:r>
            <a:r>
              <a:rPr lang="en-US" dirty="0"/>
              <a:t>:</a:t>
            </a:r>
          </a:p>
          <a:p>
            <a:pPr>
              <a:defRPr/>
            </a:pPr>
            <a:r>
              <a:rPr lang="en-US" dirty="0"/>
              <a:t> P</a:t>
            </a:r>
            <a:r>
              <a:rPr lang="en-US" baseline="-25000" dirty="0"/>
              <a:t>1</a:t>
            </a:r>
            <a:r>
              <a:rPr lang="en-US" dirty="0"/>
              <a:t> = { { q1, q2, q4 }, { q0, q3}, { q5 } }</a:t>
            </a:r>
          </a:p>
          <a:p>
            <a:pPr>
              <a:defRPr/>
            </a:pPr>
            <a:endParaRPr lang="en-US" dirty="0"/>
          </a:p>
          <a:p>
            <a:pPr>
              <a:defRPr/>
            </a:pPr>
            <a:r>
              <a:rPr lang="en-US" dirty="0"/>
              <a:t>To calculate the next partition </a:t>
            </a:r>
            <a:r>
              <a:rPr lang="en-US" dirty="0"/>
              <a:t>P</a:t>
            </a:r>
            <a:r>
              <a:rPr lang="en-US" baseline="-25000" dirty="0"/>
              <a:t>2</a:t>
            </a:r>
            <a:r>
              <a:rPr lang="en-US" dirty="0"/>
              <a:t>, we will check similarly whether sets of partition </a:t>
            </a:r>
            <a:r>
              <a:rPr lang="en-US" dirty="0"/>
              <a:t>P</a:t>
            </a:r>
            <a:r>
              <a:rPr lang="en-US" baseline="-25000" dirty="0"/>
              <a:t>1 </a:t>
            </a:r>
            <a:r>
              <a:rPr lang="en-US" dirty="0"/>
              <a:t>can be partitioned or </a:t>
            </a:r>
            <a:r>
              <a:rPr lang="en-US" dirty="0" smtClean="0"/>
              <a:t>not.</a:t>
            </a:r>
            <a:endParaRPr lang="en-US" dirty="0"/>
          </a:p>
        </p:txBody>
      </p:sp>
      <p:sp>
        <p:nvSpPr>
          <p:cNvPr id="41987" name="Slide Number Placeholder 1"/>
          <p:cNvSpPr>
            <a:spLocks noGrp="1"/>
          </p:cNvSpPr>
          <p:nvPr>
            <p:ph type="sldNum" sz="quarter" idx="4294967295"/>
          </p:nvPr>
        </p:nvSpPr>
        <p:spPr>
          <a:xfrm>
            <a:off x="7239000" y="6553200"/>
            <a:ext cx="1905000" cy="304800"/>
          </a:xfrm>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E2F7184-7911-4F48-A652-37E7AE13B83D}" type="slidenum">
              <a:rPr lang="en-US" altLang="en-US" sz="1400" smtClean="0">
                <a:solidFill>
                  <a:schemeClr val="tx1"/>
                </a:solidFill>
                <a:latin typeface="Times New Roman" panose="02020603050405020304" pitchFamily="18" charset="0"/>
              </a:rPr>
              <a:pPr>
                <a:spcBef>
                  <a:spcPct val="0"/>
                </a:spcBef>
              </a:pPr>
              <a:t>33</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Minimal DFA :  Example #1 (Step 3 </a:t>
            </a:r>
            <a:r>
              <a:rPr lang="en-US" altLang="en-US" sz="2800" dirty="0" smtClean="0"/>
              <a:t>continued...)</a:t>
            </a:r>
            <a:endParaRPr lang="en-US" sz="2800" dirty="0"/>
          </a:p>
        </p:txBody>
      </p:sp>
      <p:sp>
        <p:nvSpPr>
          <p:cNvPr id="4" name="Content Placeholder 3"/>
          <p:cNvSpPr>
            <a:spLocks noGrp="1"/>
          </p:cNvSpPr>
          <p:nvPr>
            <p:ph idx="1"/>
          </p:nvPr>
        </p:nvSpPr>
        <p:spPr/>
        <p:txBody>
          <a:bodyPr/>
          <a:lstStyle/>
          <a:p>
            <a:pPr>
              <a:defRPr/>
            </a:pPr>
            <a:r>
              <a:rPr lang="en-US" sz="2800" b="1" dirty="0"/>
              <a:t>iii)For set { q1, q2, q4 } :</a:t>
            </a:r>
          </a:p>
          <a:p>
            <a:pPr>
              <a:defRPr/>
            </a:pPr>
            <a:r>
              <a:rPr lang="en-US" sz="2800" dirty="0"/>
              <a:t/>
            </a:r>
            <a:br>
              <a:rPr lang="en-US" sz="2800" dirty="0"/>
            </a:br>
            <a:r>
              <a:rPr lang="el-GR" sz="2800" dirty="0"/>
              <a:t>δ ( </a:t>
            </a:r>
            <a:r>
              <a:rPr lang="en-US" sz="2800" dirty="0"/>
              <a:t>q1, 0 ) = </a:t>
            </a:r>
            <a:r>
              <a:rPr lang="el-GR" sz="2800" dirty="0"/>
              <a:t>δ ( </a:t>
            </a:r>
            <a:r>
              <a:rPr lang="en-US" sz="2800" dirty="0"/>
              <a:t>q2, 0 ) = q2 and </a:t>
            </a:r>
            <a:r>
              <a:rPr lang="el-GR" sz="2800" dirty="0"/>
              <a:t>δ ( </a:t>
            </a:r>
            <a:r>
              <a:rPr lang="en-US" sz="2800" dirty="0"/>
              <a:t>q1, 1 ) = </a:t>
            </a:r>
            <a:r>
              <a:rPr lang="el-GR" sz="2800" dirty="0"/>
              <a:t>δ ( </a:t>
            </a:r>
            <a:r>
              <a:rPr lang="en-US" sz="2800" dirty="0"/>
              <a:t>q2, 1 ) = q5, So q1 and q2 are not distinguishable.</a:t>
            </a:r>
            <a:br>
              <a:rPr lang="en-US" sz="2800" dirty="0"/>
            </a:br>
            <a:r>
              <a:rPr lang="en-US" sz="2800" dirty="0"/>
              <a:t>Similarly, </a:t>
            </a:r>
            <a:r>
              <a:rPr lang="el-GR" sz="2800" dirty="0"/>
              <a:t>δ ( </a:t>
            </a:r>
            <a:r>
              <a:rPr lang="en-US" sz="2800" dirty="0"/>
              <a:t>q1, 0 ) = </a:t>
            </a:r>
            <a:r>
              <a:rPr lang="el-GR" sz="2800" dirty="0"/>
              <a:t>δ ( </a:t>
            </a:r>
            <a:r>
              <a:rPr lang="en-US" sz="2800" dirty="0"/>
              <a:t>q4, 0 ) = q2 and </a:t>
            </a:r>
            <a:r>
              <a:rPr lang="el-GR" sz="2800" dirty="0"/>
              <a:t>δ ( </a:t>
            </a:r>
            <a:r>
              <a:rPr lang="en-US" sz="2800" dirty="0"/>
              <a:t>q1, 1 ) = </a:t>
            </a:r>
            <a:r>
              <a:rPr lang="el-GR" sz="2800" dirty="0"/>
              <a:t>δ ( </a:t>
            </a:r>
            <a:r>
              <a:rPr lang="en-US" sz="2800" dirty="0"/>
              <a:t>q4, 1 ) = q5, So q1 and q4 are not distinguishable.</a:t>
            </a:r>
            <a:br>
              <a:rPr lang="en-US" sz="2800" dirty="0"/>
            </a:br>
            <a:r>
              <a:rPr lang="en-US" sz="2800" dirty="0"/>
              <a:t>Since, q1 and q2 are not distinguishable and q1 and q4 are also not distinguishable, So q2 and q4 are not distinguishable. </a:t>
            </a:r>
          </a:p>
          <a:p>
            <a:pPr>
              <a:defRPr/>
            </a:pPr>
            <a:endParaRPr lang="en-US" sz="2800" dirty="0"/>
          </a:p>
          <a:p>
            <a:pPr>
              <a:defRPr/>
            </a:pPr>
            <a:r>
              <a:rPr lang="en-US" sz="2800" dirty="0"/>
              <a:t>So, { q1, q2, q4 } set will not be partitioned in</a:t>
            </a:r>
            <a:r>
              <a:rPr lang="en-US" sz="2800" dirty="0"/>
              <a:t> P</a:t>
            </a:r>
            <a:r>
              <a:rPr lang="en-US" sz="2800" baseline="-25000" dirty="0"/>
              <a:t>2</a:t>
            </a:r>
            <a:r>
              <a:rPr lang="en-US" sz="2800" dirty="0"/>
              <a:t>.</a:t>
            </a:r>
          </a:p>
          <a:p>
            <a:endParaRPr lang="en-US" dirty="0"/>
          </a:p>
        </p:txBody>
      </p:sp>
      <p:sp>
        <p:nvSpPr>
          <p:cNvPr id="43011"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D9A18FB-A60B-42F8-AF66-59865337DBA0}" type="slidenum">
              <a:rPr lang="en-US" altLang="en-US" sz="1400" smtClean="0">
                <a:solidFill>
                  <a:schemeClr val="tx1"/>
                </a:solidFill>
                <a:latin typeface="Times New Roman" panose="02020603050405020304" pitchFamily="18" charset="0"/>
              </a:rPr>
              <a:pPr>
                <a:spcBef>
                  <a:spcPct val="0"/>
                </a:spcBef>
              </a:pPr>
              <a:t>34</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Minimal DFA :  Example #1 (Step 3 </a:t>
            </a:r>
            <a:r>
              <a:rPr lang="en-US" altLang="en-US" sz="2800" dirty="0" smtClean="0"/>
              <a:t>continued....)</a:t>
            </a:r>
            <a:endParaRPr lang="en-US" sz="2800" dirty="0"/>
          </a:p>
        </p:txBody>
      </p:sp>
      <p:sp>
        <p:nvSpPr>
          <p:cNvPr id="4" name="Content Placeholder 3"/>
          <p:cNvSpPr>
            <a:spLocks noGrp="1"/>
          </p:cNvSpPr>
          <p:nvPr>
            <p:ph idx="1"/>
          </p:nvPr>
        </p:nvSpPr>
        <p:spPr/>
        <p:txBody>
          <a:bodyPr/>
          <a:lstStyle/>
          <a:p>
            <a:pPr>
              <a:defRPr/>
            </a:pPr>
            <a:r>
              <a:rPr lang="en-US" b="1" dirty="0"/>
              <a:t>iv)For set { q0, q3 } :</a:t>
            </a:r>
          </a:p>
          <a:p>
            <a:pPr>
              <a:defRPr/>
            </a:pPr>
            <a:r>
              <a:rPr lang="en-US" dirty="0"/>
              <a:t/>
            </a:r>
            <a:br>
              <a:rPr lang="en-US" dirty="0"/>
            </a:br>
            <a:r>
              <a:rPr lang="en-US" dirty="0"/>
              <a:t>δ ( q0, 0 ) = q3 and δ ( q3, 0 ) = q0</a:t>
            </a:r>
            <a:br>
              <a:rPr lang="en-US" dirty="0"/>
            </a:br>
            <a:r>
              <a:rPr lang="en-US" dirty="0"/>
              <a:t>δ ( q0, 1 ) = q1 and δ ( q3, 1 ) = q4</a:t>
            </a:r>
            <a:br>
              <a:rPr lang="en-US" dirty="0"/>
            </a:br>
            <a:r>
              <a:rPr lang="en-US" dirty="0"/>
              <a:t>Moves of q0 and q3 on input symbol 0 are q3 and q0 respectively which are in same set in partition P1. Similarly, Moves of q0 and q3 on input symbol 1 are q3 and q0 which are in same set in partition P1. </a:t>
            </a:r>
          </a:p>
          <a:p>
            <a:pPr>
              <a:defRPr/>
            </a:pPr>
            <a:r>
              <a:rPr lang="en-US" dirty="0" smtClean="0"/>
              <a:t>So</a:t>
            </a:r>
            <a:r>
              <a:rPr lang="en-US" dirty="0"/>
              <a:t>, q0 and q3 are not distinguishable.</a:t>
            </a:r>
          </a:p>
          <a:p>
            <a:endParaRPr lang="en-US" dirty="0"/>
          </a:p>
        </p:txBody>
      </p:sp>
      <p:sp>
        <p:nvSpPr>
          <p:cNvPr id="45059" name="Slide Number Placeholder 1"/>
          <p:cNvSpPr>
            <a:spLocks noGrp="1"/>
          </p:cNvSpPr>
          <p:nvPr>
            <p:ph type="sldNum" sz="quarter" idx="4294967295"/>
          </p:nvPr>
        </p:nvSpPr>
        <p:spPr>
          <a:xfrm>
            <a:off x="7239000" y="6553200"/>
            <a:ext cx="1905000" cy="304800"/>
          </a:xfrm>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885FEB7-1161-401C-BB4B-ECCB0DEF3AF4}" type="slidenum">
              <a:rPr lang="en-US" altLang="en-US" sz="1400" smtClean="0">
                <a:solidFill>
                  <a:schemeClr val="tx1"/>
                </a:solidFill>
                <a:latin typeface="Times New Roman" panose="02020603050405020304" pitchFamily="18" charset="0"/>
              </a:rPr>
              <a:pPr>
                <a:spcBef>
                  <a:spcPct val="0"/>
                </a:spcBef>
              </a:pPr>
              <a:t>35</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Minimal DFA :  Example #1 </a:t>
            </a:r>
            <a:r>
              <a:rPr lang="en-US" altLang="en-US" sz="2800" dirty="0" smtClean="0"/>
              <a:t>(final steps)</a:t>
            </a:r>
            <a:endParaRPr lang="en-US" sz="2800" dirty="0"/>
          </a:p>
        </p:txBody>
      </p:sp>
      <p:sp>
        <p:nvSpPr>
          <p:cNvPr id="4" name="Content Placeholder 3"/>
          <p:cNvSpPr>
            <a:spLocks noGrp="1"/>
          </p:cNvSpPr>
          <p:nvPr>
            <p:ph idx="1"/>
          </p:nvPr>
        </p:nvSpPr>
        <p:spPr/>
        <p:txBody>
          <a:bodyPr/>
          <a:lstStyle/>
          <a:p>
            <a:pPr>
              <a:defRPr/>
            </a:pPr>
            <a:r>
              <a:rPr lang="en-US" sz="2800" dirty="0"/>
              <a:t>v) For set { q5 }:</a:t>
            </a:r>
            <a:br>
              <a:rPr lang="en-US" sz="2800" dirty="0"/>
            </a:br>
            <a:r>
              <a:rPr lang="en-US" sz="2800" dirty="0"/>
              <a:t>Since we have only one state in this set, it can’t be further partitioned.</a:t>
            </a:r>
          </a:p>
          <a:p>
            <a:pPr>
              <a:defRPr/>
            </a:pPr>
            <a:endParaRPr lang="en-US" sz="2800" dirty="0" smtClean="0"/>
          </a:p>
          <a:p>
            <a:pPr>
              <a:defRPr/>
            </a:pPr>
            <a:r>
              <a:rPr lang="en-US" sz="2800" b="1" dirty="0" smtClean="0"/>
              <a:t>Step 4:</a:t>
            </a:r>
            <a:endParaRPr lang="en-US" sz="2800" b="1" dirty="0"/>
          </a:p>
          <a:p>
            <a:pPr>
              <a:defRPr/>
            </a:pPr>
            <a:r>
              <a:rPr lang="en-US" sz="2800" dirty="0"/>
              <a:t> So, the next partition is</a:t>
            </a:r>
            <a:br>
              <a:rPr lang="en-US" sz="2800" dirty="0"/>
            </a:br>
            <a:r>
              <a:rPr lang="en-US" sz="2800" dirty="0"/>
              <a:t>P</a:t>
            </a:r>
            <a:r>
              <a:rPr lang="en-US" sz="2800" baseline="-25000" dirty="0"/>
              <a:t>2</a:t>
            </a:r>
            <a:r>
              <a:rPr lang="en-US" sz="2800" dirty="0"/>
              <a:t> = { { q1, q2, q4 }, { q0, q3 }, { q5 } }</a:t>
            </a:r>
          </a:p>
          <a:p>
            <a:pPr>
              <a:defRPr/>
            </a:pPr>
            <a:r>
              <a:rPr lang="en-US" sz="2800" dirty="0" smtClean="0"/>
              <a:t>Since</a:t>
            </a:r>
            <a:r>
              <a:rPr lang="en-US" sz="2800" dirty="0"/>
              <a:t>, P</a:t>
            </a:r>
            <a:r>
              <a:rPr lang="en-US" sz="2800" baseline="-25000" dirty="0"/>
              <a:t>1</a:t>
            </a:r>
            <a:r>
              <a:rPr lang="en-US" sz="2800" dirty="0"/>
              <a:t>=P</a:t>
            </a:r>
            <a:r>
              <a:rPr lang="en-US" sz="2800" baseline="-25000" dirty="0"/>
              <a:t>2</a:t>
            </a:r>
            <a:r>
              <a:rPr lang="en-US" sz="2800" dirty="0"/>
              <a:t>, this is the final partition. </a:t>
            </a:r>
          </a:p>
          <a:p>
            <a:pPr>
              <a:defRPr/>
            </a:pPr>
            <a:endParaRPr lang="en-US" sz="2800" dirty="0"/>
          </a:p>
          <a:p>
            <a:pPr>
              <a:defRPr/>
            </a:pPr>
            <a:r>
              <a:rPr lang="en-US" sz="2800" dirty="0"/>
              <a:t>Partition P</a:t>
            </a:r>
            <a:r>
              <a:rPr lang="en-US" sz="2800" baseline="-25000" dirty="0"/>
              <a:t>2</a:t>
            </a:r>
            <a:r>
              <a:rPr lang="en-US" sz="2800" dirty="0"/>
              <a:t> means that q1, q2 and q4 states are equivalent and can be merged into one. Similarly, q0 and q3 are merged into one. </a:t>
            </a:r>
          </a:p>
          <a:p>
            <a:pPr>
              <a:defRPr/>
            </a:pPr>
            <a:endParaRPr lang="en-US" sz="2800" dirty="0"/>
          </a:p>
          <a:p>
            <a:pPr>
              <a:defRPr/>
            </a:pPr>
            <a:r>
              <a:rPr lang="en-US" sz="2800" dirty="0"/>
              <a:t>The initial state is the merged state </a:t>
            </a:r>
            <a:r>
              <a:rPr lang="en-US" sz="2800" dirty="0"/>
              <a:t>{ q0, q3 } </a:t>
            </a:r>
          </a:p>
          <a:p>
            <a:pPr>
              <a:defRPr/>
            </a:pPr>
            <a:r>
              <a:rPr lang="en-US" sz="2800" dirty="0"/>
              <a:t>The final state is the merged state{ q1, q2, q4 }</a:t>
            </a:r>
            <a:endParaRPr lang="en-US" sz="2800" dirty="0"/>
          </a:p>
          <a:p>
            <a:endParaRPr lang="en-US" dirty="0"/>
          </a:p>
        </p:txBody>
      </p:sp>
      <p:sp>
        <p:nvSpPr>
          <p:cNvPr id="46083" name="Slide Number Placeholder 1"/>
          <p:cNvSpPr>
            <a:spLocks noGrp="1"/>
          </p:cNvSpPr>
          <p:nvPr>
            <p:ph type="sldNum" sz="quarter" idx="4294967295"/>
          </p:nvPr>
        </p:nvSpPr>
        <p:spPr>
          <a:xfrm>
            <a:off x="7239000" y="6553200"/>
            <a:ext cx="1905000" cy="304800"/>
          </a:xfrm>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17914189-4240-4228-AC40-C1F88A148A0C}" type="slidenum">
              <a:rPr lang="en-US" altLang="en-US" sz="1400" smtClean="0">
                <a:solidFill>
                  <a:schemeClr val="tx1"/>
                </a:solidFill>
                <a:latin typeface="Times New Roman" panose="02020603050405020304" pitchFamily="18" charset="0"/>
              </a:rPr>
              <a:pPr>
                <a:spcBef>
                  <a:spcPct val="0"/>
                </a:spcBef>
              </a:pPr>
              <a:t>36</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DFA: Example #1 (solved)</a:t>
            </a:r>
            <a:endParaRPr lang="en-US" dirty="0"/>
          </a:p>
        </p:txBody>
      </p:sp>
      <p:sp>
        <p:nvSpPr>
          <p:cNvPr id="3" name="Content Placeholder 2"/>
          <p:cNvSpPr>
            <a:spLocks noGrp="1"/>
          </p:cNvSpPr>
          <p:nvPr>
            <p:ph idx="1"/>
          </p:nvPr>
        </p:nvSpPr>
        <p:spPr>
          <a:xfrm>
            <a:off x="152400" y="782198"/>
            <a:ext cx="8839200" cy="5486400"/>
          </a:xfrm>
        </p:spPr>
        <p:txBody>
          <a:bodyPr/>
          <a:lstStyle/>
          <a:p>
            <a:r>
              <a:rPr lang="en-US" altLang="en-US" dirty="0"/>
              <a:t>Minimized DFA for this example is given </a:t>
            </a:r>
            <a:r>
              <a:rPr lang="en-US" altLang="en-US" dirty="0" smtClean="0"/>
              <a:t>below</a:t>
            </a:r>
          </a:p>
          <a:p>
            <a:endParaRPr lang="en-US" dirty="0"/>
          </a:p>
        </p:txBody>
      </p:sp>
      <p:sp>
        <p:nvSpPr>
          <p:cNvPr id="47108"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8725866-07F7-446A-ADEB-84AE03A1F5AE}" type="slidenum">
              <a:rPr lang="en-US" altLang="en-US" sz="1400" smtClean="0">
                <a:solidFill>
                  <a:schemeClr val="tx1"/>
                </a:solidFill>
                <a:latin typeface="Times New Roman" panose="02020603050405020304" pitchFamily="18" charset="0"/>
              </a:rPr>
              <a:pPr>
                <a:spcBef>
                  <a:spcPct val="0"/>
                </a:spcBef>
              </a:pPr>
              <a:t>37</a:t>
            </a:fld>
            <a:endParaRPr lang="en-US" altLang="en-US" sz="1400" smtClean="0">
              <a:solidFill>
                <a:schemeClr val="tx1"/>
              </a:solidFill>
              <a:latin typeface="Times New Roman" panose="02020603050405020304" pitchFamily="18" charset="0"/>
            </a:endParaRPr>
          </a:p>
        </p:txBody>
      </p:sp>
      <p:pic>
        <p:nvPicPr>
          <p:cNvPr id="7" name="Picture 2" title="Minimal D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95600"/>
            <a:ext cx="54864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Homework </a:t>
            </a:r>
            <a:r>
              <a:rPr lang="en-US" altLang="en-US" dirty="0" smtClean="0"/>
              <a:t>2.4</a:t>
            </a:r>
            <a:endParaRPr lang="en-US" dirty="0"/>
          </a:p>
        </p:txBody>
      </p:sp>
      <p:sp>
        <p:nvSpPr>
          <p:cNvPr id="4" name="Content Placeholder 3"/>
          <p:cNvSpPr>
            <a:spLocks noGrp="1"/>
          </p:cNvSpPr>
          <p:nvPr>
            <p:ph idx="1"/>
          </p:nvPr>
        </p:nvSpPr>
        <p:spPr/>
        <p:txBody>
          <a:bodyPr/>
          <a:lstStyle/>
          <a:p>
            <a:pPr marL="0" indent="0"/>
            <a:r>
              <a:rPr lang="en-US" altLang="en-US" sz="2400" dirty="0" smtClean="0"/>
              <a:t>I) Do </a:t>
            </a:r>
            <a:r>
              <a:rPr lang="en-US" altLang="en-US" sz="2400" dirty="0"/>
              <a:t>exercises : #1, #2</a:t>
            </a:r>
            <a:br>
              <a:rPr lang="en-US" altLang="en-US" sz="2400" dirty="0"/>
            </a:br>
            <a:r>
              <a:rPr lang="en-US" altLang="en-US" sz="2400" dirty="0"/>
              <a:t/>
            </a:r>
            <a:br>
              <a:rPr lang="en-US" altLang="en-US" sz="2400" dirty="0"/>
            </a:br>
            <a:r>
              <a:rPr lang="en-US" altLang="en-US" sz="2400" dirty="0"/>
              <a:t>II) Convert the following DFAs to minimal </a:t>
            </a:r>
            <a:r>
              <a:rPr lang="en-US" altLang="en-US" sz="2400" dirty="0" smtClean="0"/>
              <a:t>DFAs</a:t>
            </a:r>
          </a:p>
          <a:p>
            <a:pPr marL="571500" indent="-571500">
              <a:buAutoNum type="romanUcParenR"/>
            </a:pPr>
            <a:endParaRPr lang="en-US" dirty="0"/>
          </a:p>
        </p:txBody>
      </p:sp>
      <p:sp>
        <p:nvSpPr>
          <p:cNvPr id="4813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BF2F0F6-42B4-4782-838D-6EFD5455B7AE}" type="slidenum">
              <a:rPr lang="en-US" altLang="en-US" sz="1400" smtClean="0">
                <a:solidFill>
                  <a:schemeClr val="tx1"/>
                </a:solidFill>
                <a:latin typeface="Times New Roman" panose="02020603050405020304" pitchFamily="18" charset="0"/>
              </a:rPr>
              <a:pPr>
                <a:spcBef>
                  <a:spcPct val="0"/>
                </a:spcBef>
              </a:pPr>
              <a:t>38</a:t>
            </a:fld>
            <a:endParaRPr lang="en-US" altLang="en-US" sz="1400" smtClean="0">
              <a:solidFill>
                <a:schemeClr val="tx1"/>
              </a:solidFill>
              <a:latin typeface="Times New Roman" panose="02020603050405020304" pitchFamily="18" charset="0"/>
            </a:endParaRPr>
          </a:p>
        </p:txBody>
      </p:sp>
      <p:pic>
        <p:nvPicPr>
          <p:cNvPr id="5" name="Picture 4" title="DFA examples"/>
          <p:cNvPicPr>
            <a:picLocks noChangeAspect="1"/>
          </p:cNvPicPr>
          <p:nvPr/>
        </p:nvPicPr>
        <p:blipFill>
          <a:blip r:embed="rId3"/>
          <a:stretch>
            <a:fillRect/>
          </a:stretch>
        </p:blipFill>
        <p:spPr>
          <a:xfrm>
            <a:off x="660542" y="2514601"/>
            <a:ext cx="7068996" cy="39243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Homework </a:t>
            </a:r>
            <a:r>
              <a:rPr lang="en-US" altLang="en-US" dirty="0" smtClean="0"/>
              <a:t>2.4 (more problems)</a:t>
            </a:r>
            <a:endParaRPr lang="en-US" dirty="0"/>
          </a:p>
        </p:txBody>
      </p:sp>
      <p:sp>
        <p:nvSpPr>
          <p:cNvPr id="4" name="Content Placeholder 3"/>
          <p:cNvSpPr>
            <a:spLocks noGrp="1"/>
          </p:cNvSpPr>
          <p:nvPr>
            <p:ph idx="1"/>
          </p:nvPr>
        </p:nvSpPr>
        <p:spPr/>
        <p:txBody>
          <a:bodyPr/>
          <a:lstStyle/>
          <a:p>
            <a:pPr marL="0" indent="0"/>
            <a:r>
              <a:rPr lang="en-US" altLang="en-US" sz="2400" dirty="0" smtClean="0"/>
              <a:t>III</a:t>
            </a:r>
            <a:r>
              <a:rPr lang="en-US" altLang="en-US" sz="2400" dirty="0"/>
              <a:t>) Convert the following DFAs to minimal </a:t>
            </a:r>
            <a:r>
              <a:rPr lang="en-US" altLang="en-US" sz="2400" dirty="0" smtClean="0"/>
              <a:t>DFAs</a:t>
            </a:r>
          </a:p>
          <a:p>
            <a:pPr marL="0" indent="0"/>
            <a:endParaRPr lang="en-US" dirty="0"/>
          </a:p>
        </p:txBody>
      </p:sp>
      <p:sp>
        <p:nvSpPr>
          <p:cNvPr id="4813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BF2F0F6-42B4-4782-838D-6EFD5455B7AE}" type="slidenum">
              <a:rPr lang="en-US" altLang="en-US" sz="1400" smtClean="0">
                <a:solidFill>
                  <a:schemeClr val="tx1"/>
                </a:solidFill>
                <a:latin typeface="Times New Roman" panose="02020603050405020304" pitchFamily="18" charset="0"/>
              </a:rPr>
              <a:pPr>
                <a:spcBef>
                  <a:spcPct val="0"/>
                </a:spcBef>
              </a:pPr>
              <a:t>39</a:t>
            </a:fld>
            <a:endParaRPr lang="en-US" altLang="en-US" sz="1400" smtClean="0">
              <a:solidFill>
                <a:schemeClr val="tx1"/>
              </a:solidFill>
              <a:latin typeface="Times New Roman" panose="02020603050405020304" pitchFamily="18" charset="0"/>
            </a:endParaRPr>
          </a:p>
        </p:txBody>
      </p:sp>
      <p:pic>
        <p:nvPicPr>
          <p:cNvPr id="6" name="Picture 1" title="DFA Exampl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399" y="1371600"/>
            <a:ext cx="5867401" cy="514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578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of NFA and DFA</a:t>
            </a:r>
            <a:endParaRPr lang="en-US" dirty="0"/>
          </a:p>
        </p:txBody>
      </p:sp>
      <p:sp>
        <p:nvSpPr>
          <p:cNvPr id="3" name="Content Placeholder 2"/>
          <p:cNvSpPr>
            <a:spLocks noGrp="1"/>
          </p:cNvSpPr>
          <p:nvPr>
            <p:ph idx="1"/>
          </p:nvPr>
        </p:nvSpPr>
        <p:spPr/>
        <p:txBody>
          <a:bodyPr/>
          <a:lstStyle/>
          <a:p>
            <a:r>
              <a:rPr lang="en-US" dirty="0" smtClean="0"/>
              <a:t>We will prove:</a:t>
            </a:r>
            <a:endParaRPr lang="en-US" dirty="0"/>
          </a:p>
          <a:p>
            <a:endParaRPr lang="en-US" dirty="0" smtClean="0"/>
          </a:p>
          <a:p>
            <a:r>
              <a:rPr lang="en-US" dirty="0" smtClean="0"/>
              <a:t>  {Language accepted by NFAs}</a:t>
            </a:r>
          </a:p>
          <a:p>
            <a:r>
              <a:rPr lang="en-US" dirty="0" smtClean="0"/>
              <a:t>= {Regular Languages}</a:t>
            </a:r>
          </a:p>
          <a:p>
            <a:r>
              <a:rPr lang="en-US" dirty="0" smtClean="0"/>
              <a:t>= {Language accepted by DFAs}</a:t>
            </a:r>
          </a:p>
          <a:p>
            <a:endParaRPr lang="en-US" dirty="0"/>
          </a:p>
          <a:p>
            <a:endParaRPr lang="en-US" dirty="0" smtClean="0"/>
          </a:p>
          <a:p>
            <a:r>
              <a:rPr lang="en-US" altLang="en-US" dirty="0" smtClean="0"/>
              <a:t>i.e., NFAs and DFAs have the </a:t>
            </a:r>
          </a:p>
          <a:p>
            <a:r>
              <a:rPr lang="en-US" altLang="en-US" dirty="0" smtClean="0"/>
              <a:t>same computation power</a:t>
            </a:r>
          </a:p>
          <a:p>
            <a:endParaRPr lang="en-US" dirty="0"/>
          </a:p>
        </p:txBody>
      </p:sp>
      <p:sp>
        <p:nvSpPr>
          <p:cNvPr id="8204"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BA8A1AC-BDBB-48E5-BBF2-FCC3174C6CAF}" type="slidenum">
              <a:rPr lang="en-US" altLang="en-US" sz="1400" smtClean="0">
                <a:solidFill>
                  <a:schemeClr val="tx1"/>
                </a:solidFill>
                <a:latin typeface="Times New Roman" panose="02020603050405020304" pitchFamily="18" charset="0"/>
              </a:rPr>
              <a:pPr>
                <a:spcBef>
                  <a:spcPct val="0"/>
                </a:spcBef>
              </a:pPr>
              <a:t>4</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10758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NFA to DFA: Remarks</a:t>
            </a:r>
          </a:p>
        </p:txBody>
      </p:sp>
      <p:sp>
        <p:nvSpPr>
          <p:cNvPr id="9219" name="Rectangle 3"/>
          <p:cNvSpPr>
            <a:spLocks noGrp="1" noChangeArrowheads="1"/>
          </p:cNvSpPr>
          <p:nvPr>
            <p:ph idx="1"/>
          </p:nvPr>
        </p:nvSpPr>
        <p:spPr/>
        <p:txBody>
          <a:bodyPr/>
          <a:lstStyle/>
          <a:p>
            <a:endParaRPr lang="en-US" altLang="en-US" dirty="0" smtClean="0"/>
          </a:p>
          <a:p>
            <a:r>
              <a:rPr lang="en-US" altLang="en-US" dirty="0" smtClean="0"/>
              <a:t>We are given an </a:t>
            </a:r>
            <a:r>
              <a:rPr lang="en-US" altLang="en-US" dirty="0" smtClean="0"/>
              <a:t>NFA, M </a:t>
            </a:r>
            <a:endParaRPr lang="en-US" altLang="en-US" dirty="0" smtClean="0"/>
          </a:p>
          <a:p>
            <a:endParaRPr lang="en-US" altLang="en-US" dirty="0" smtClean="0"/>
          </a:p>
          <a:p>
            <a:r>
              <a:rPr lang="en-US" altLang="en-US" dirty="0" smtClean="0"/>
              <a:t>We </a:t>
            </a:r>
            <a:r>
              <a:rPr lang="en-US" altLang="en-US" dirty="0" smtClean="0"/>
              <a:t>want to convert it </a:t>
            </a:r>
          </a:p>
          <a:p>
            <a:r>
              <a:rPr lang="en-US" altLang="en-US" dirty="0" smtClean="0"/>
              <a:t>to an equivalent </a:t>
            </a:r>
            <a:r>
              <a:rPr lang="en-US" altLang="en-US" dirty="0" smtClean="0"/>
              <a:t>DFA M’</a:t>
            </a:r>
            <a:endParaRPr lang="en-US" altLang="en-US" dirty="0" smtClean="0"/>
          </a:p>
          <a:p>
            <a:endParaRPr lang="en-US" altLang="en-US" dirty="0" smtClean="0"/>
          </a:p>
          <a:p>
            <a:endParaRPr lang="en-US" altLang="en-US" dirty="0" smtClean="0"/>
          </a:p>
          <a:p>
            <a:r>
              <a:rPr lang="en-US" altLang="en-US" dirty="0" smtClean="0"/>
              <a:t>With L(M) = L(M’)</a:t>
            </a:r>
            <a:endParaRPr lang="en-US" altLang="en-US" dirty="0" smtClean="0"/>
          </a:p>
        </p:txBody>
      </p:sp>
      <p:sp>
        <p:nvSpPr>
          <p:cNvPr id="922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9FB59BE-B897-49FF-ABA8-C4400A2B95D7}" type="slidenum">
              <a:rPr lang="en-US" altLang="en-US" sz="1400" smtClean="0">
                <a:solidFill>
                  <a:schemeClr val="tx1"/>
                </a:solidFill>
                <a:latin typeface="Times New Roman" panose="02020603050405020304" pitchFamily="18" charset="0"/>
              </a:rPr>
              <a:pPr>
                <a:spcBef>
                  <a:spcPct val="0"/>
                </a:spcBef>
              </a:pPr>
              <a:t>5</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 : </a:t>
            </a:r>
            <a:r>
              <a:rPr lang="en-US" altLang="en-US" dirty="0" smtClean="0">
                <a:solidFill>
                  <a:srgbClr val="FF0000"/>
                </a:solidFill>
              </a:rPr>
              <a:t>Step 1</a:t>
            </a:r>
            <a:endParaRPr lang="en-US" dirty="0"/>
          </a:p>
        </p:txBody>
      </p:sp>
      <p:sp>
        <p:nvSpPr>
          <p:cNvPr id="4" name="Content Placeholder 3"/>
          <p:cNvSpPr>
            <a:spLocks noGrp="1"/>
          </p:cNvSpPr>
          <p:nvPr>
            <p:ph idx="1"/>
          </p:nvPr>
        </p:nvSpPr>
        <p:spPr>
          <a:xfrm>
            <a:off x="152400" y="912564"/>
            <a:ext cx="8839200" cy="5486400"/>
          </a:xfrm>
        </p:spPr>
        <p:txBody>
          <a:bodyPr/>
          <a:lstStyle/>
          <a:p>
            <a:r>
              <a:rPr lang="en-US" dirty="0" smtClean="0"/>
              <a:t>{Languages                </a:t>
            </a:r>
            <a:r>
              <a:rPr lang="en-US" sz="5400" dirty="0" smtClean="0">
                <a:sym typeface="Symbol" panose="05050102010706020507" pitchFamily="18" charset="2"/>
              </a:rPr>
              <a:t> </a:t>
            </a:r>
            <a:r>
              <a:rPr lang="en-US" dirty="0" smtClean="0">
                <a:sym typeface="Symbol" panose="05050102010706020507" pitchFamily="18" charset="2"/>
              </a:rPr>
              <a:t>          {Regular</a:t>
            </a:r>
          </a:p>
          <a:p>
            <a:r>
              <a:rPr lang="en-US" dirty="0" smtClean="0"/>
              <a:t>accepted by NFAs}                    Languages}</a:t>
            </a:r>
          </a:p>
          <a:p>
            <a:endParaRPr lang="en-US" dirty="0"/>
          </a:p>
          <a:p>
            <a:r>
              <a:rPr lang="en-US" dirty="0" smtClean="0"/>
              <a:t>Proof: Every DFA is trivially an NFA</a:t>
            </a:r>
          </a:p>
          <a:p>
            <a:endParaRPr lang="en-US" dirty="0" smtClean="0"/>
          </a:p>
          <a:p>
            <a:pPr marL="1884363" indent="-738188"/>
            <a:r>
              <a:rPr lang="en-US" dirty="0" smtClean="0"/>
              <a:t> </a:t>
            </a:r>
            <a:r>
              <a:rPr lang="en-US" dirty="0" smtClean="0">
                <a:sym typeface="Symbol" panose="05050102010706020507" pitchFamily="18" charset="2"/>
              </a:rPr>
              <a:t> Any language L accepted by a DFA is also accepted by an NFA</a:t>
            </a:r>
            <a:endParaRPr lang="en-US" dirty="0"/>
          </a:p>
        </p:txBody>
      </p:sp>
      <p:sp>
        <p:nvSpPr>
          <p:cNvPr id="1025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AAFF22B-6A92-405D-823E-7839B827E5D4}" type="slidenum">
              <a:rPr lang="en-US" altLang="en-US" sz="1400" smtClean="0">
                <a:solidFill>
                  <a:schemeClr val="tx1"/>
                </a:solidFill>
                <a:latin typeface="Times New Roman" panose="02020603050405020304" pitchFamily="18" charset="0"/>
              </a:rPr>
              <a:pPr>
                <a:spcBef>
                  <a:spcPct val="0"/>
                </a:spcBef>
              </a:pPr>
              <a:t>6</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 : </a:t>
            </a:r>
            <a:r>
              <a:rPr lang="en-US" altLang="en-US" dirty="0" smtClean="0">
                <a:solidFill>
                  <a:srgbClr val="FF0000"/>
                </a:solidFill>
              </a:rPr>
              <a:t>Step 2</a:t>
            </a:r>
            <a:endParaRPr lang="en-US" dirty="0"/>
          </a:p>
        </p:txBody>
      </p:sp>
      <p:sp>
        <p:nvSpPr>
          <p:cNvPr id="4" name="Content Placeholder 3"/>
          <p:cNvSpPr>
            <a:spLocks noGrp="1"/>
          </p:cNvSpPr>
          <p:nvPr>
            <p:ph idx="1"/>
          </p:nvPr>
        </p:nvSpPr>
        <p:spPr>
          <a:xfrm>
            <a:off x="152400" y="912564"/>
            <a:ext cx="8839200" cy="5486400"/>
          </a:xfrm>
        </p:spPr>
        <p:txBody>
          <a:bodyPr/>
          <a:lstStyle/>
          <a:p>
            <a:r>
              <a:rPr lang="en-US" dirty="0" smtClean="0"/>
              <a:t>{Languages                </a:t>
            </a:r>
            <a:r>
              <a:rPr lang="en-US" sz="5400" dirty="0">
                <a:sym typeface="Symbol" panose="05050102010706020507" pitchFamily="18" charset="2"/>
              </a:rPr>
              <a:t></a:t>
            </a:r>
            <a:r>
              <a:rPr lang="en-US" sz="5400" dirty="0" smtClean="0">
                <a:sym typeface="Symbol" panose="05050102010706020507" pitchFamily="18" charset="2"/>
              </a:rPr>
              <a:t> </a:t>
            </a:r>
            <a:r>
              <a:rPr lang="en-US" dirty="0" smtClean="0">
                <a:sym typeface="Symbol" panose="05050102010706020507" pitchFamily="18" charset="2"/>
              </a:rPr>
              <a:t>          {Regular</a:t>
            </a:r>
          </a:p>
          <a:p>
            <a:r>
              <a:rPr lang="en-US" dirty="0" smtClean="0"/>
              <a:t>accepted by NFAs}                    Languages}</a:t>
            </a:r>
          </a:p>
          <a:p>
            <a:endParaRPr lang="en-US" dirty="0"/>
          </a:p>
          <a:p>
            <a:r>
              <a:rPr lang="en-US" dirty="0" smtClean="0"/>
              <a:t>Proof: Any NFA can be converted to an equivalent DFA</a:t>
            </a:r>
          </a:p>
          <a:p>
            <a:endParaRPr lang="en-US" dirty="0" smtClean="0"/>
          </a:p>
          <a:p>
            <a:pPr marL="1884363" indent="-738188"/>
            <a:r>
              <a:rPr lang="en-US" dirty="0" smtClean="0"/>
              <a:t> </a:t>
            </a:r>
            <a:r>
              <a:rPr lang="en-US" dirty="0" smtClean="0">
                <a:sym typeface="Symbol" panose="05050102010706020507" pitchFamily="18" charset="2"/>
              </a:rPr>
              <a:t> Any language L accepted by an NFA is also accepted by a DFA</a:t>
            </a:r>
            <a:endParaRPr lang="en-US" dirty="0"/>
          </a:p>
        </p:txBody>
      </p:sp>
      <p:sp>
        <p:nvSpPr>
          <p:cNvPr id="1025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AAFF22B-6A92-405D-823E-7839B827E5D4}" type="slidenum">
              <a:rPr lang="en-US" altLang="en-US" sz="1400" smtClean="0">
                <a:solidFill>
                  <a:schemeClr val="tx1"/>
                </a:solidFill>
                <a:latin typeface="Times New Roman" panose="02020603050405020304" pitchFamily="18" charset="0"/>
              </a:rPr>
              <a:pPr>
                <a:spcBef>
                  <a:spcPct val="0"/>
                </a:spcBef>
              </a:pPr>
              <a:t>7</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93896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solidFill>
                  <a:srgbClr val="FF0000"/>
                </a:solidFill>
              </a:rPr>
              <a:t>Proof by construction:  </a:t>
            </a:r>
            <a:r>
              <a:rPr lang="en-US" altLang="en-US" sz="2800" smtClean="0">
                <a:solidFill>
                  <a:srgbClr val="FF0000"/>
                </a:solidFill>
              </a:rPr>
              <a:t>Convert NFA to DFA</a:t>
            </a:r>
          </a:p>
        </p:txBody>
      </p:sp>
      <p:sp>
        <p:nvSpPr>
          <p:cNvPr id="12291" name="Rectangle 3"/>
          <p:cNvSpPr>
            <a:spLocks noGrp="1" noChangeArrowheads="1"/>
          </p:cNvSpPr>
          <p:nvPr>
            <p:ph idx="1"/>
          </p:nvPr>
        </p:nvSpPr>
        <p:spPr/>
        <p:txBody>
          <a:bodyPr/>
          <a:lstStyle/>
          <a:p>
            <a:r>
              <a:rPr lang="en-US" altLang="en-US" dirty="0" smtClean="0"/>
              <a:t> </a:t>
            </a:r>
            <a:r>
              <a:rPr lang="en-US" altLang="en-US" dirty="0" smtClean="0"/>
              <a:t>NFA M (given)</a:t>
            </a:r>
          </a:p>
          <a:p>
            <a:endParaRPr lang="en-US" altLang="en-US" dirty="0"/>
          </a:p>
          <a:p>
            <a:endParaRPr lang="en-US" altLang="en-US" dirty="0" smtClean="0"/>
          </a:p>
          <a:p>
            <a:endParaRPr lang="en-US" altLang="en-US" dirty="0"/>
          </a:p>
          <a:p>
            <a:endParaRPr lang="en-US" altLang="en-US" dirty="0" smtClean="0"/>
          </a:p>
          <a:p>
            <a:r>
              <a:rPr lang="en-US" altLang="en-US" dirty="0" smtClean="0"/>
              <a:t>Construct a DFA  M’   such that the   language accepted by this DFA is the same language as accepted by the given         NFA M  . i.e., L(M) = L(M’)</a:t>
            </a:r>
            <a:endParaRPr lang="en-US" altLang="en-US" dirty="0" smtClean="0"/>
          </a:p>
          <a:p>
            <a:endParaRPr lang="en-US" altLang="en-US" dirty="0"/>
          </a:p>
          <a:p>
            <a:endParaRPr lang="en-US" altLang="en-US" dirty="0" smtClean="0"/>
          </a:p>
        </p:txBody>
      </p:sp>
      <p:sp>
        <p:nvSpPr>
          <p:cNvPr id="1231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06FB51D-C242-4843-A5DA-E21BEC339417}" type="slidenum">
              <a:rPr lang="en-US" altLang="en-US" sz="1400" smtClean="0">
                <a:solidFill>
                  <a:schemeClr val="tx1"/>
                </a:solidFill>
                <a:latin typeface="Times New Roman" panose="02020603050405020304" pitchFamily="18" charset="0"/>
              </a:rPr>
              <a:pPr>
                <a:spcBef>
                  <a:spcPct val="0"/>
                </a:spcBef>
              </a:pPr>
              <a:t>8</a:t>
            </a:fld>
            <a:endParaRPr lang="en-US" altLang="en-US" sz="1400" smtClean="0">
              <a:solidFill>
                <a:schemeClr val="tx1"/>
              </a:solidFill>
              <a:latin typeface="Times New Roman" panose="02020603050405020304" pitchFamily="18" charset="0"/>
            </a:endParaRPr>
          </a:p>
        </p:txBody>
      </p:sp>
      <p:pic>
        <p:nvPicPr>
          <p:cNvPr id="2" name="Picture 1" title="NFA"/>
          <p:cNvPicPr>
            <a:picLocks noChangeAspect="1"/>
          </p:cNvPicPr>
          <p:nvPr/>
        </p:nvPicPr>
        <p:blipFill>
          <a:blip r:embed="rId2"/>
          <a:stretch>
            <a:fillRect/>
          </a:stretch>
        </p:blipFill>
        <p:spPr>
          <a:xfrm>
            <a:off x="1524000" y="1524000"/>
            <a:ext cx="5162550" cy="22002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3200" dirty="0" smtClean="0"/>
              <a:t>Procedure to convert NFA to </a:t>
            </a:r>
            <a:r>
              <a:rPr lang="en-US" altLang="en-US" sz="3200" dirty="0" smtClean="0"/>
              <a:t>DFA – Step 1</a:t>
            </a:r>
            <a:endParaRPr lang="en-US" altLang="en-US" sz="3200" dirty="0" smtClean="0"/>
          </a:p>
        </p:txBody>
      </p:sp>
      <p:sp>
        <p:nvSpPr>
          <p:cNvPr id="13315" name="Rectangle 3"/>
          <p:cNvSpPr>
            <a:spLocks noGrp="1" noChangeArrowheads="1"/>
          </p:cNvSpPr>
          <p:nvPr>
            <p:ph idx="1"/>
          </p:nvPr>
        </p:nvSpPr>
        <p:spPr/>
        <p:txBody>
          <a:bodyPr/>
          <a:lstStyle/>
          <a:p>
            <a:r>
              <a:rPr lang="en-US" altLang="en-US" dirty="0" smtClean="0"/>
              <a:t> </a:t>
            </a:r>
            <a:r>
              <a:rPr lang="en-US" altLang="en-US" b="1" dirty="0" smtClean="0">
                <a:solidFill>
                  <a:srgbClr val="FF0000"/>
                </a:solidFill>
              </a:rPr>
              <a:t>Step </a:t>
            </a:r>
            <a:r>
              <a:rPr lang="en-US" altLang="en-US" b="1" dirty="0" smtClean="0">
                <a:solidFill>
                  <a:srgbClr val="FF0000"/>
                </a:solidFill>
              </a:rPr>
              <a:t>1.</a:t>
            </a:r>
            <a:r>
              <a:rPr lang="en-US" altLang="en-US" dirty="0" smtClean="0"/>
              <a:t>  </a:t>
            </a:r>
          </a:p>
          <a:p>
            <a:r>
              <a:rPr lang="en-US" altLang="en-US" dirty="0" smtClean="0"/>
              <a:t>Initial state of NFA</a:t>
            </a:r>
            <a:r>
              <a:rPr lang="en-US" altLang="en-US" dirty="0" smtClean="0"/>
              <a:t>: q</a:t>
            </a:r>
            <a:r>
              <a:rPr lang="en-US" altLang="en-US" baseline="-25000" dirty="0" smtClean="0"/>
              <a:t>0</a:t>
            </a:r>
            <a:endParaRPr lang="en-US" altLang="en-US" baseline="-25000" dirty="0" smtClean="0"/>
          </a:p>
          <a:p>
            <a:r>
              <a:rPr lang="en-US" sz="4800" dirty="0" smtClean="0">
                <a:sym typeface="Symbol" panose="05050102010706020507" pitchFamily="18" charset="2"/>
              </a:rPr>
              <a:t>				</a:t>
            </a:r>
            <a:endParaRPr lang="en-US" sz="4800" dirty="0"/>
          </a:p>
          <a:p>
            <a:r>
              <a:rPr lang="en-US" altLang="en-US" dirty="0" smtClean="0"/>
              <a:t>Initial </a:t>
            </a:r>
            <a:r>
              <a:rPr lang="en-US" altLang="en-US" dirty="0" smtClean="0"/>
              <a:t>state of </a:t>
            </a:r>
            <a:r>
              <a:rPr lang="en-US" altLang="en-US" dirty="0" smtClean="0"/>
              <a:t>DFA {</a:t>
            </a:r>
            <a:r>
              <a:rPr lang="en-US" altLang="en-US" dirty="0" smtClean="0"/>
              <a:t>q</a:t>
            </a:r>
            <a:r>
              <a:rPr lang="en-US" altLang="en-US" baseline="-25000" dirty="0" smtClean="0"/>
              <a:t>0</a:t>
            </a:r>
            <a:r>
              <a:rPr lang="en-US" altLang="en-US" dirty="0" smtClean="0"/>
              <a:t>}</a:t>
            </a:r>
            <a:endParaRPr lang="en-US" altLang="en-US" dirty="0" smtClean="0"/>
          </a:p>
          <a:p>
            <a:endParaRPr lang="en-US" altLang="en-US" sz="2800" dirty="0" smtClean="0">
              <a:solidFill>
                <a:srgbClr val="92D050"/>
              </a:solidFill>
            </a:endParaRPr>
          </a:p>
          <a:p>
            <a:r>
              <a:rPr lang="en-US" altLang="en-US" sz="2800" dirty="0" smtClean="0">
                <a:solidFill>
                  <a:schemeClr val="tx1"/>
                </a:solidFill>
              </a:rPr>
              <a:t>(</a:t>
            </a:r>
            <a:r>
              <a:rPr lang="en-US" altLang="en-US" sz="2800" dirty="0" smtClean="0">
                <a:solidFill>
                  <a:schemeClr val="tx1"/>
                </a:solidFill>
              </a:rPr>
              <a:t>A state in the constructed DFA is a subset of the states Q in the given NFA)     </a:t>
            </a:r>
          </a:p>
        </p:txBody>
      </p:sp>
      <p:sp>
        <p:nvSpPr>
          <p:cNvPr id="13319"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EEA755F-BFA0-4FF1-9734-D7CF8A429CC2}" type="slidenum">
              <a:rPr lang="en-US" altLang="en-US" sz="1400" smtClean="0">
                <a:solidFill>
                  <a:schemeClr val="tx1"/>
                </a:solidFill>
                <a:latin typeface="Times New Roman" panose="02020603050405020304" pitchFamily="18" charset="0"/>
              </a:rPr>
              <a:pPr>
                <a:spcBef>
                  <a:spcPct val="0"/>
                </a:spcBef>
              </a:pPr>
              <a:t>9</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ass">
  <a:themeElements>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accent2"/>
            </a:solidFill>
            <a:effectLst/>
            <a:latin typeface="Comic Sans MS" panose="030F0702030302020204"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accent2"/>
            </a:solidFill>
            <a:effectLst/>
            <a:latin typeface="Comic Sans MS" panose="030F0702030302020204" pitchFamily="66" charset="0"/>
          </a:defRPr>
        </a:defPPr>
      </a:lstStyle>
    </a:lnDef>
  </a:objectDefaults>
  <a:extraClrSchemeLst>
    <a:extraClrScheme>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Office\Templates\class.pot</Template>
  <TotalTime>5791</TotalTime>
  <Words>1173</Words>
  <Application>Microsoft Office PowerPoint</Application>
  <PresentationFormat>On-screen Show (4:3)</PresentationFormat>
  <Paragraphs>274</Paragraphs>
  <Slides>39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Comic Sans MS</vt:lpstr>
      <vt:lpstr>Arial</vt:lpstr>
      <vt:lpstr>Times New Roman</vt:lpstr>
      <vt:lpstr>굴림</vt:lpstr>
      <vt:lpstr>Symbol</vt:lpstr>
      <vt:lpstr>class</vt:lpstr>
      <vt:lpstr>CS 3186 Equivalence of NFA &amp; DFA Section 2.3</vt:lpstr>
      <vt:lpstr>Equivalence of Machines</vt:lpstr>
      <vt:lpstr>Example of equivalent machines</vt:lpstr>
      <vt:lpstr>Equivalence of NFA and DFA</vt:lpstr>
      <vt:lpstr>NFA to DFA: Remarks</vt:lpstr>
      <vt:lpstr>NFA to DFA : Step 1</vt:lpstr>
      <vt:lpstr>NFA to DFA : Step 2</vt:lpstr>
      <vt:lpstr>Proof by construction:  Convert NFA to DFA</vt:lpstr>
      <vt:lpstr>Procedure to convert NFA to DFA – Step 1</vt:lpstr>
      <vt:lpstr>Procedure to convert NFA to DFA – Step 2</vt:lpstr>
      <vt:lpstr>NFA to DFA – Step 2 (repetition)</vt:lpstr>
      <vt:lpstr>Procedure to convert NFA to DFA – Step 3</vt:lpstr>
      <vt:lpstr>Procedure to convert NFA to DFA</vt:lpstr>
      <vt:lpstr>NFA to DFA:  Example#1 (Step 1)</vt:lpstr>
      <vt:lpstr>NFA to DFA:  Example#1 (Step 2)</vt:lpstr>
      <vt:lpstr>NFA to DFA:  Example#1 (Step 2 repeat)</vt:lpstr>
      <vt:lpstr>NFA to DFA:  Example#1 (Step 3)</vt:lpstr>
      <vt:lpstr>NFA to DFA</vt:lpstr>
      <vt:lpstr>NFA to DFA: Theorem</vt:lpstr>
      <vt:lpstr>Another Example #2</vt:lpstr>
      <vt:lpstr>Another Example #2 (Continued)</vt:lpstr>
      <vt:lpstr> </vt:lpstr>
      <vt:lpstr>Homework 2.3</vt:lpstr>
      <vt:lpstr>CS3186 Reduction in number of states of a DFA Section 2.4</vt:lpstr>
      <vt:lpstr>Equivalent or Indistinguishable States</vt:lpstr>
      <vt:lpstr>Minimization Technique for DFA</vt:lpstr>
      <vt:lpstr>DFA-&gt; Minimum DFA</vt:lpstr>
      <vt:lpstr>DFA-&gt; Minimum DFA (Continued)</vt:lpstr>
      <vt:lpstr>Minimal DFA : Example #1</vt:lpstr>
      <vt:lpstr>Minimal DFA :  Example #1</vt:lpstr>
      <vt:lpstr>Minimal DFA :  Example #1 (Step 3)</vt:lpstr>
      <vt:lpstr>Minimal DFA :  Example #1 (Step 3 continued.)</vt:lpstr>
      <vt:lpstr>Minimal DFA :  Example #1 (Step 3 continued..)</vt:lpstr>
      <vt:lpstr>Minimal DFA :  Example #1 (Step 3 continued...)</vt:lpstr>
      <vt:lpstr>Minimal DFA :  Example #1 (Step 3 continued....)</vt:lpstr>
      <vt:lpstr>Minimal DFA :  Example #1 (final steps)</vt:lpstr>
      <vt:lpstr>Minimal DFA: Example #1 (solved)</vt:lpstr>
      <vt:lpstr>Homework 2.4</vt:lpstr>
      <vt:lpstr>Homework 2.4 (more problems)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and Finite Automata</dc:title>
  <dc:creator>Costas Busch</dc:creator>
  <cp:lastModifiedBy>Pamula, Raj</cp:lastModifiedBy>
  <cp:revision>591</cp:revision>
  <cp:lastPrinted>2000-09-11T14:23:11Z</cp:lastPrinted>
  <dcterms:created xsi:type="dcterms:W3CDTF">2000-08-31T01:12:33Z</dcterms:created>
  <dcterms:modified xsi:type="dcterms:W3CDTF">2020-11-14T02:02:43Z</dcterms:modified>
</cp:coreProperties>
</file>