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72" r:id="rId4"/>
    <p:sldId id="276" r:id="rId5"/>
    <p:sldId id="275" r:id="rId6"/>
    <p:sldId id="261" r:id="rId7"/>
    <p:sldId id="264" r:id="rId8"/>
    <p:sldId id="265" r:id="rId9"/>
    <p:sldId id="266" r:id="rId10"/>
    <p:sldId id="269" r:id="rId11"/>
    <p:sldId id="267" r:id="rId12"/>
    <p:sldId id="268" r:id="rId13"/>
    <p:sldId id="263" r:id="rId14"/>
    <p:sldId id="27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Customer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Thomas Nguyen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1582-0391-42A0-B431-8E672E7F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Exploratory Data Analysis</a:t>
            </a:r>
            <a:br>
              <a:rPr lang="en-AU" dirty="0"/>
            </a:br>
            <a:r>
              <a:rPr lang="en-AU" sz="4000" dirty="0"/>
              <a:t>Bank related information and Churn</a:t>
            </a:r>
            <a:endParaRPr lang="en-AU" dirty="0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04223F37-F34B-4405-9FAE-B6F9064D7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7" y="1987420"/>
            <a:ext cx="5686143" cy="4413379"/>
          </a:xfr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D0D14E-139F-4785-8B4A-9D21E3A8F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109" y="1987419"/>
            <a:ext cx="6097924" cy="441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2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78D0794-F586-D9A4-D7F8-4B322AD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Exploratory Data Analysis</a:t>
            </a:r>
            <a:br>
              <a:rPr lang="en-AU" dirty="0"/>
            </a:br>
            <a:endParaRPr lang="en-US" dirty="0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33CC77B-DB3E-4FDE-8086-D656B7DCF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18" y="2026262"/>
            <a:ext cx="5702311" cy="4276734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1FB57EC-C3D0-FC82-E530-56496604BE4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097280" y="1070950"/>
            <a:ext cx="7595118" cy="1332819"/>
          </a:xfrm>
        </p:spPr>
        <p:txBody>
          <a:bodyPr>
            <a:normAutofit/>
          </a:bodyPr>
          <a:lstStyle/>
          <a:p>
            <a:r>
              <a:rPr lang="en-AU" sz="2800" dirty="0"/>
              <a:t>Transactional Information and Churn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CCFDD-407A-4219-A070-3BDECDA6612D}"/>
              </a:ext>
            </a:extLst>
          </p:cNvPr>
          <p:cNvSpPr txBox="1"/>
          <p:nvPr/>
        </p:nvSpPr>
        <p:spPr>
          <a:xfrm>
            <a:off x="9116921" y="2108200"/>
            <a:ext cx="2038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Transactional Information data is highly right-skewed. </a:t>
            </a:r>
          </a:p>
        </p:txBody>
      </p:sp>
    </p:spTree>
    <p:extLst>
      <p:ext uri="{BB962C8B-B14F-4D97-AF65-F5344CB8AC3E}">
        <p14:creationId xmlns:p14="http://schemas.microsoft.com/office/powerpoint/2010/main" val="160487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78D0794-F586-D9A4-D7F8-4B322AD0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b="1" dirty="0"/>
              <a:t>Exploratory Data Analysis</a:t>
            </a:r>
            <a:br>
              <a:rPr lang="en-AU" dirty="0"/>
            </a:br>
            <a:endParaRPr lang="en-US" dirty="0"/>
          </a:p>
        </p:txBody>
      </p:sp>
      <p:pic>
        <p:nvPicPr>
          <p:cNvPr id="13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18A6335D-0FFB-4930-9A3B-6F1114FC6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2187" y="1737360"/>
            <a:ext cx="6820678" cy="5115510"/>
          </a:xfr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931BCB-A2A7-4C32-8D09-A1BBDAA3084F}"/>
              </a:ext>
            </a:extLst>
          </p:cNvPr>
          <p:cNvSpPr txBox="1"/>
          <p:nvPr/>
        </p:nvSpPr>
        <p:spPr>
          <a:xfrm>
            <a:off x="7473820" y="2310953"/>
            <a:ext cx="3813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Balance as of today, Average Balance of current month. Total Debit Amount in the current month and previous month </a:t>
            </a:r>
            <a:r>
              <a:rPr lang="en-AU" dirty="0"/>
              <a:t>seems to have some relationship with churn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6154ABA-5822-44BF-973B-61EC7B00DB52}"/>
              </a:ext>
            </a:extLst>
          </p:cNvPr>
          <p:cNvSpPr txBox="1">
            <a:spLocks/>
          </p:cNvSpPr>
          <p:nvPr/>
        </p:nvSpPr>
        <p:spPr>
          <a:xfrm>
            <a:off x="1097280" y="1070950"/>
            <a:ext cx="7595118" cy="13328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Transactional Information and Churn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024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1582-0391-42A0-B431-8E672E7F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Exploratory Data Analysis</a:t>
            </a:r>
            <a:br>
              <a:rPr lang="en-AU" dirty="0"/>
            </a:br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4EF7CD-B713-4844-8F3D-FCB49451F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Conclusion: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u="none" strike="noStrike" baseline="0" dirty="0">
                <a:latin typeface="LMRoman10-Regular"/>
              </a:rPr>
              <a:t>The number of observations in each class in Churn is imbalanced.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There is no sign of relationships between demographic variables and Churn.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Distribution of variables is not normal.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Small number of missing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Highly skewed data.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3635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9BC7-3501-4F99-9EA8-AB5479A8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 and Predicting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39551-751D-4301-A403-D829F012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800" b="1" dirty="0"/>
              <a:t>Modelling:</a:t>
            </a:r>
          </a:p>
          <a:p>
            <a:r>
              <a:rPr lang="en-AU" dirty="0"/>
              <a:t>Random Forest is used. </a:t>
            </a:r>
          </a:p>
          <a:p>
            <a:r>
              <a:rPr lang="en-AU" sz="2800" b="1" dirty="0"/>
              <a:t>Data transformation</a:t>
            </a:r>
            <a:r>
              <a:rPr lang="en-AU" sz="2400" b="1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800" b="0" i="0" u="none" strike="noStrike" baseline="0" dirty="0">
                <a:latin typeface="LMRoman10-Regular"/>
              </a:rPr>
              <a:t>  </a:t>
            </a:r>
            <a:r>
              <a:rPr lang="en-AU" dirty="0"/>
              <a:t>The data is </a:t>
            </a:r>
            <a:r>
              <a:rPr lang="en-AU" dirty="0" err="1"/>
              <a:t>upsampled</a:t>
            </a:r>
            <a:r>
              <a:rPr lang="en-AU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Log transformation is done on skewed variables.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Character variables changed to factors.</a:t>
            </a:r>
          </a:p>
          <a:p>
            <a:endParaRPr lang="en-AU" dirty="0"/>
          </a:p>
          <a:p>
            <a:pPr algn="l"/>
            <a:r>
              <a:rPr lang="en-US" dirty="0"/>
              <a:t>The choice of variables in the model is done by taking into account the variable importance. Variables are chosen based on </a:t>
            </a:r>
            <a:r>
              <a:rPr lang="en-US" dirty="0" err="1"/>
              <a:t>MeanDecreaseGini</a:t>
            </a:r>
            <a:r>
              <a:rPr lang="en-US" dirty="0"/>
              <a:t>.</a:t>
            </a:r>
          </a:p>
          <a:p>
            <a:r>
              <a:rPr lang="en-AU" dirty="0"/>
              <a:t>Public score: 0.71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27CAABF-9DD1-4E48-9BFF-051E768C1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3977643"/>
            <a:ext cx="2946234" cy="28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0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1250" y="639097"/>
            <a:ext cx="6681822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Conclusion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0230AC-76F3-4BDA-9CE0-D2E2423192BC}"/>
              </a:ext>
            </a:extLst>
          </p:cNvPr>
          <p:cNvSpPr txBox="1"/>
          <p:nvPr/>
        </p:nvSpPr>
        <p:spPr>
          <a:xfrm>
            <a:off x="5047861" y="4637314"/>
            <a:ext cx="478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Question and Answer</a:t>
            </a:r>
          </a:p>
        </p:txBody>
      </p:sp>
    </p:spTree>
    <p:extLst>
      <p:ext uri="{BB962C8B-B14F-4D97-AF65-F5344CB8AC3E}">
        <p14:creationId xmlns:p14="http://schemas.microsoft.com/office/powerpoint/2010/main" val="164200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0EAA-3186-4CA0-9936-A2E7BF36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02" y="2382012"/>
            <a:ext cx="3517567" cy="2093975"/>
          </a:xfrm>
        </p:spPr>
        <p:txBody>
          <a:bodyPr>
            <a:normAutofit/>
          </a:bodyPr>
          <a:lstStyle/>
          <a:p>
            <a:pPr algn="ctr"/>
            <a:r>
              <a:rPr lang="en-AU" sz="6600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1280A-EEBF-46C9-8CCA-34D365292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734" y="1977050"/>
            <a:ext cx="6810772" cy="3537342"/>
          </a:xfrm>
        </p:spPr>
        <p:txBody>
          <a:bodyPr>
            <a:normAutofit/>
          </a:bodyPr>
          <a:lstStyle/>
          <a:p>
            <a:r>
              <a:rPr lang="en-AU" sz="2800" dirty="0"/>
              <a:t>1. Introduction</a:t>
            </a:r>
          </a:p>
          <a:p>
            <a:r>
              <a:rPr lang="en-AU" sz="2800" dirty="0"/>
              <a:t>2. Exploratory Data Analysis</a:t>
            </a:r>
          </a:p>
          <a:p>
            <a:r>
              <a:rPr lang="en-AU" sz="2800" dirty="0"/>
              <a:t>3. Prediction of Customer Churn</a:t>
            </a:r>
          </a:p>
          <a:p>
            <a:r>
              <a:rPr lang="en-AU" sz="2800" dirty="0"/>
              <a:t>4. Conclusion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71676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1250" y="639097"/>
            <a:ext cx="6681822" cy="3686015"/>
          </a:xfrm>
        </p:spPr>
        <p:txBody>
          <a:bodyPr>
            <a:normAutofit/>
          </a:bodyPr>
          <a:lstStyle/>
          <a:p>
            <a:r>
              <a:rPr lang="en-US" sz="8000"/>
              <a:t>Introduction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0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1D44018-814B-5794-38EF-C763554C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2F1B09-38EC-8FC7-00E7-479E27A4D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1"/>
            <a:ext cx="3517567" cy="455930"/>
          </a:xfrm>
        </p:spPr>
        <p:txBody>
          <a:bodyPr/>
          <a:lstStyle/>
          <a:p>
            <a:r>
              <a:rPr lang="en-US" dirty="0"/>
              <a:t>Data Wrangling and Cleaning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5C0FAF-83C9-4F65-B241-C27FCF8E1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337" y="0"/>
            <a:ext cx="7166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0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1D44018-814B-5794-38EF-C763554C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2F1B09-38EC-8FC7-00E7-479E27A4D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1"/>
            <a:ext cx="3517567" cy="455930"/>
          </a:xfrm>
        </p:spPr>
        <p:txBody>
          <a:bodyPr/>
          <a:lstStyle/>
          <a:p>
            <a:r>
              <a:rPr lang="en-US" dirty="0"/>
              <a:t>Data overview</a:t>
            </a:r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6BF79BBB-28AB-4D25-B4F9-04AD959A9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344" y="0"/>
            <a:ext cx="5676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8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C08F-8280-4DD1-921D-389A9BAF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AU" b="1"/>
              <a:t>Exploratory Data Analysis</a:t>
            </a:r>
            <a:br>
              <a:rPr lang="en-AU"/>
            </a:br>
            <a:r>
              <a:rPr lang="en-AU"/>
              <a:t>Demographic and Churn</a:t>
            </a:r>
          </a:p>
        </p:txBody>
      </p:sp>
      <p:pic>
        <p:nvPicPr>
          <p:cNvPr id="17" name="Picture 16" descr="Chart, pie chart&#10;&#10;Description automatically generated">
            <a:extLst>
              <a:ext uri="{FF2B5EF4-FFF2-40B4-BE49-F238E27FC236}">
                <a16:creationId xmlns:a16="http://schemas.microsoft.com/office/drawing/2014/main" id="{33BCF1E7-D202-450F-9F42-1D84BCBB0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33" y="1984375"/>
            <a:ext cx="6173469" cy="4397763"/>
          </a:xfrm>
          <a:prstGeom prst="rect">
            <a:avLst/>
          </a:prstGeom>
          <a:noFill/>
        </p:spPr>
      </p:pic>
      <p:pic>
        <p:nvPicPr>
          <p:cNvPr id="21" name="Picture 20" descr="Chart, pie chart&#10;&#10;Description automatically generated">
            <a:extLst>
              <a:ext uri="{FF2B5EF4-FFF2-40B4-BE49-F238E27FC236}">
                <a16:creationId xmlns:a16="http://schemas.microsoft.com/office/drawing/2014/main" id="{CA77C029-39C4-473F-BB7F-D6E31907F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69" y="1984375"/>
            <a:ext cx="6090698" cy="43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C08F-8280-4DD1-921D-389A9BAF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AU" b="1" dirty="0"/>
              <a:t>Exploratory Data Analysis</a:t>
            </a:r>
            <a:br>
              <a:rPr lang="en-AU" dirty="0"/>
            </a:br>
            <a:r>
              <a:rPr lang="en-AU" dirty="0"/>
              <a:t>Demographic and Churn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D0D383E-AC4E-4EEE-A0EB-46D372E8F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88363"/>
            <a:ext cx="6316825" cy="4393407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869C6F7D-43C3-4E15-9199-1788ED186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30" y="1988362"/>
            <a:ext cx="6316824" cy="439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57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C08F-8280-4DD1-921D-389A9BAF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AU" b="1" dirty="0"/>
              <a:t>Exploratory Data Analysis</a:t>
            </a:r>
            <a:br>
              <a:rPr lang="en-AU" dirty="0"/>
            </a:br>
            <a:r>
              <a:rPr lang="en-AU" dirty="0"/>
              <a:t>Demographic and Churn</a:t>
            </a:r>
          </a:p>
        </p:txBody>
      </p:sp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6892CE34-DD4C-428E-92FC-3B5E09A54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1989827"/>
            <a:ext cx="5857875" cy="43934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748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C08F-8280-4DD1-921D-389A9BAF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AU" b="1" dirty="0"/>
              <a:t>Exploratory Data Analysis</a:t>
            </a:r>
            <a:br>
              <a:rPr lang="en-AU" dirty="0"/>
            </a:br>
            <a:r>
              <a:rPr lang="en-AU" dirty="0"/>
              <a:t>Demographic and Churn</a:t>
            </a:r>
          </a:p>
        </p:txBody>
      </p:sp>
      <p:pic>
        <p:nvPicPr>
          <p:cNvPr id="4" name="Picture 3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7F984647-FF1C-4356-9D1A-A5AA83BA7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" y="2000250"/>
            <a:ext cx="5727079" cy="4352944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196461C-ECE7-4E5F-84B1-2E9DCD043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60" y="2000250"/>
            <a:ext cx="6636332" cy="435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5334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{9E99F3B4-216D-4BB2-B6EA-BB237B6E3614}tf56160789_win32</Template>
  <TotalTime>169</TotalTime>
  <Words>236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Bookman Old Style</vt:lpstr>
      <vt:lpstr>Calibri</vt:lpstr>
      <vt:lpstr>Franklin Gothic Book</vt:lpstr>
      <vt:lpstr>LMRoman10-Regular</vt:lpstr>
      <vt:lpstr>1_RetrospectVTI</vt:lpstr>
      <vt:lpstr>Customer Churn Analysis</vt:lpstr>
      <vt:lpstr>Table of Content</vt:lpstr>
      <vt:lpstr>Introduction</vt:lpstr>
      <vt:lpstr>Introduction </vt:lpstr>
      <vt:lpstr>Introduction </vt:lpstr>
      <vt:lpstr>Exploratory Data Analysis Demographic and Churn</vt:lpstr>
      <vt:lpstr>Exploratory Data Analysis Demographic and Churn</vt:lpstr>
      <vt:lpstr>Exploratory Data Analysis Demographic and Churn</vt:lpstr>
      <vt:lpstr>Exploratory Data Analysis Demographic and Churn</vt:lpstr>
      <vt:lpstr>Exploratory Data Analysis Bank related information and Churn</vt:lpstr>
      <vt:lpstr>Exploratory Data Analysis </vt:lpstr>
      <vt:lpstr>Exploratory Data Analysis </vt:lpstr>
      <vt:lpstr>Exploratory Data Analysis </vt:lpstr>
      <vt:lpstr>Modelling and Predicting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Analysis</dc:title>
  <dc:creator>thanhneuk57@gmail.com</dc:creator>
  <cp:lastModifiedBy>thanhneuk57@gmail.com</cp:lastModifiedBy>
  <cp:revision>3</cp:revision>
  <dcterms:created xsi:type="dcterms:W3CDTF">2022-03-27T04:03:12Z</dcterms:created>
  <dcterms:modified xsi:type="dcterms:W3CDTF">2022-03-27T06:52:38Z</dcterms:modified>
</cp:coreProperties>
</file>