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69" r:id="rId2"/>
    <p:sldId id="267" r:id="rId3"/>
    <p:sldId id="276" r:id="rId4"/>
    <p:sldId id="277" r:id="rId5"/>
    <p:sldId id="278" r:id="rId6"/>
    <p:sldId id="259" r:id="rId7"/>
    <p:sldId id="271" r:id="rId8"/>
    <p:sldId id="260" r:id="rId9"/>
    <p:sldId id="270" r:id="rId10"/>
    <p:sldId id="261" r:id="rId11"/>
    <p:sldId id="262" r:id="rId12"/>
    <p:sldId id="263" r:id="rId13"/>
    <p:sldId id="272" r:id="rId14"/>
    <p:sldId id="273" r:id="rId15"/>
    <p:sldId id="265" r:id="rId16"/>
    <p:sldId id="274" r:id="rId17"/>
    <p:sldId id="266"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11/10/2021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11/10/2021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BA59DE-E3D4-42DA-BAF6-7559DE173B46}"/>
              </a:ext>
            </a:extLst>
          </p:cNvPr>
          <p:cNvSpPr>
            <a:spLocks noGrp="1"/>
          </p:cNvSpPr>
          <p:nvPr>
            <p:ph type="ctrTitle"/>
          </p:nvPr>
        </p:nvSpPr>
        <p:spPr>
          <a:xfrm>
            <a:off x="1097280" y="758952"/>
            <a:ext cx="8286418" cy="3566160"/>
          </a:xfrm>
        </p:spPr>
        <p:txBody>
          <a:bodyPr>
            <a:noAutofit/>
          </a:bodyPr>
          <a:lstStyle/>
          <a:p>
            <a:r>
              <a:rPr lang="en-US" sz="4800" dirty="0">
                <a:solidFill>
                  <a:schemeClr val="tx1">
                    <a:lumMod val="75000"/>
                    <a:lumOff val="25000"/>
                  </a:schemeClr>
                </a:solidFill>
                <a:ea typeface="+mn-ea"/>
                <a:cs typeface="+mn-cs"/>
              </a:rPr>
              <a:t>Creating Enhancements to improve learner’s studying experience for Monash’s micro-credential course</a:t>
            </a:r>
            <a:endParaRPr lang="en-AU" sz="4800" dirty="0">
              <a:solidFill>
                <a:schemeClr val="tx1">
                  <a:lumMod val="75000"/>
                  <a:lumOff val="25000"/>
                </a:schemeClr>
              </a:solidFill>
              <a:ea typeface="+mn-ea"/>
              <a:cs typeface="+mn-cs"/>
            </a:endParaRPr>
          </a:p>
        </p:txBody>
      </p:sp>
      <p:sp>
        <p:nvSpPr>
          <p:cNvPr id="5" name="Subtitle 4">
            <a:extLst>
              <a:ext uri="{FF2B5EF4-FFF2-40B4-BE49-F238E27FC236}">
                <a16:creationId xmlns:a16="http://schemas.microsoft.com/office/drawing/2014/main" id="{F4BA67EB-900A-4BCC-A507-4663ABCAEFE2}"/>
              </a:ext>
            </a:extLst>
          </p:cNvPr>
          <p:cNvSpPr>
            <a:spLocks noGrp="1"/>
          </p:cNvSpPr>
          <p:nvPr>
            <p:ph type="subTitle" idx="1"/>
          </p:nvPr>
        </p:nvSpPr>
        <p:spPr/>
        <p:txBody>
          <a:bodyPr/>
          <a:lstStyle/>
          <a:p>
            <a:r>
              <a:rPr lang="en-US" dirty="0"/>
              <a:t>ETC5543 Internship presentation</a:t>
            </a:r>
          </a:p>
          <a:p>
            <a:r>
              <a:rPr lang="en-US" dirty="0"/>
              <a:t>Dang Thanh Nguyen - 31278213</a:t>
            </a:r>
            <a:endParaRPr lang="en-AU" dirty="0"/>
          </a:p>
        </p:txBody>
      </p:sp>
      <p:pic>
        <p:nvPicPr>
          <p:cNvPr id="1028" name="Picture 4">
            <a:extLst>
              <a:ext uri="{FF2B5EF4-FFF2-40B4-BE49-F238E27FC236}">
                <a16:creationId xmlns:a16="http://schemas.microsoft.com/office/drawing/2014/main" id="{819E8F9D-3B85-40FD-883B-2E48FBC20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84" y="319358"/>
            <a:ext cx="2885539" cy="87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478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AC61-99F0-4116-B53B-FF14E38F3319}"/>
              </a:ext>
            </a:extLst>
          </p:cNvPr>
          <p:cNvSpPr>
            <a:spLocks noGrp="1"/>
          </p:cNvSpPr>
          <p:nvPr>
            <p:ph type="title"/>
          </p:nvPr>
        </p:nvSpPr>
        <p:spPr/>
        <p:txBody>
          <a:bodyPr/>
          <a:lstStyle/>
          <a:p>
            <a:r>
              <a:rPr lang="en-US" dirty="0"/>
              <a:t>Asset 3: Git and GitHub functionality </a:t>
            </a:r>
            <a:endParaRPr lang="en-AU" dirty="0"/>
          </a:p>
        </p:txBody>
      </p:sp>
      <p:sp>
        <p:nvSpPr>
          <p:cNvPr id="4" name="Content Placeholder 2">
            <a:extLst>
              <a:ext uri="{FF2B5EF4-FFF2-40B4-BE49-F238E27FC236}">
                <a16:creationId xmlns:a16="http://schemas.microsoft.com/office/drawing/2014/main" id="{A3542BCE-71C5-400B-AE6C-4150B1C06861}"/>
              </a:ext>
            </a:extLst>
          </p:cNvPr>
          <p:cNvSpPr>
            <a:spLocks noGrp="1"/>
          </p:cNvSpPr>
          <p:nvPr>
            <p:ph idx="1"/>
          </p:nvPr>
        </p:nvSpPr>
        <p:spPr>
          <a:xfrm>
            <a:off x="1097280" y="2019424"/>
            <a:ext cx="4850759" cy="3973003"/>
          </a:xfrm>
        </p:spPr>
        <p:txBody>
          <a:bodyPr>
            <a:noAutofit/>
          </a:bodyPr>
          <a:lstStyle/>
          <a:p>
            <a:pPr marL="0" indent="0">
              <a:buNone/>
            </a:pPr>
            <a:r>
              <a:rPr lang="en-US" sz="1800" i="1" u="sng" dirty="0"/>
              <a:t>Existing Material</a:t>
            </a:r>
            <a:r>
              <a:rPr lang="en-US" sz="1800" dirty="0"/>
              <a:t>:</a:t>
            </a:r>
          </a:p>
          <a:p>
            <a:pPr marL="0" indent="0">
              <a:buNone/>
            </a:pPr>
            <a:r>
              <a:rPr lang="en-US" sz="1800" dirty="0"/>
              <a:t>Mention of setting up Git and </a:t>
            </a:r>
            <a:r>
              <a:rPr lang="en-US" sz="1800" dirty="0" err="1"/>
              <a:t>Github</a:t>
            </a:r>
            <a:r>
              <a:rPr lang="en-US" sz="1800" dirty="0"/>
              <a:t>. </a:t>
            </a:r>
          </a:p>
          <a:p>
            <a:pPr marL="0" indent="0">
              <a:buNone/>
            </a:pPr>
            <a:r>
              <a:rPr lang="en-US" sz="1800" dirty="0"/>
              <a:t>No information on </a:t>
            </a:r>
            <a:r>
              <a:rPr lang="en-US" sz="1600" b="0" i="0" dirty="0">
                <a:solidFill>
                  <a:srgbClr val="555555"/>
                </a:solidFill>
                <a:effectLst/>
                <a:latin typeface="Helvetica Neue"/>
              </a:rPr>
              <a:t>how to use Git and </a:t>
            </a:r>
            <a:r>
              <a:rPr lang="en-US" sz="1600" b="0" i="0" dirty="0" err="1">
                <a:solidFill>
                  <a:srgbClr val="555555"/>
                </a:solidFill>
                <a:effectLst/>
                <a:latin typeface="Helvetica Neue"/>
              </a:rPr>
              <a:t>Github</a:t>
            </a:r>
            <a:r>
              <a:rPr lang="en-US" sz="1600" b="0" i="0" dirty="0">
                <a:solidFill>
                  <a:srgbClr val="555555"/>
                </a:solidFill>
                <a:effectLst/>
                <a:latin typeface="Helvetica Neue"/>
              </a:rPr>
              <a:t> studio terminal in R.</a:t>
            </a:r>
          </a:p>
          <a:p>
            <a:pPr marL="0" indent="0">
              <a:buNone/>
            </a:pPr>
            <a:r>
              <a:rPr lang="en-US" sz="1600" b="0" i="0" dirty="0">
                <a:solidFill>
                  <a:srgbClr val="555555"/>
                </a:solidFill>
                <a:effectLst/>
                <a:latin typeface="Helvetica Neue"/>
              </a:rPr>
              <a:t> </a:t>
            </a:r>
            <a:r>
              <a:rPr lang="en-US" sz="1800" i="1" u="sng" dirty="0"/>
              <a:t>Enhancements</a:t>
            </a:r>
            <a:r>
              <a:rPr lang="en-US" sz="1800" dirty="0"/>
              <a:t>:</a:t>
            </a:r>
          </a:p>
          <a:p>
            <a:pPr>
              <a:buFontTx/>
              <a:buChar char="-"/>
            </a:pPr>
            <a:r>
              <a:rPr lang="en-US" sz="1600" dirty="0">
                <a:solidFill>
                  <a:srgbClr val="555555"/>
                </a:solidFill>
                <a:latin typeface="Helvetica Neue"/>
              </a:rPr>
              <a:t>Introduce learners to Git and </a:t>
            </a:r>
            <a:r>
              <a:rPr lang="en-US" sz="1600" dirty="0" err="1">
                <a:solidFill>
                  <a:srgbClr val="555555"/>
                </a:solidFill>
                <a:latin typeface="Helvetica Neue"/>
              </a:rPr>
              <a:t>Github</a:t>
            </a:r>
            <a:r>
              <a:rPr lang="en-US" sz="1600" dirty="0">
                <a:solidFill>
                  <a:srgbClr val="555555"/>
                </a:solidFill>
                <a:latin typeface="Helvetica Neue"/>
              </a:rPr>
              <a:t> workflow</a:t>
            </a:r>
          </a:p>
          <a:p>
            <a:pPr>
              <a:buFontTx/>
              <a:buChar char="-"/>
            </a:pPr>
            <a:r>
              <a:rPr lang="en-US" sz="1600" dirty="0">
                <a:solidFill>
                  <a:srgbClr val="555555"/>
                </a:solidFill>
                <a:latin typeface="Helvetica Neue"/>
              </a:rPr>
              <a:t>Introduce learners to git commands to interact with GitHub using the Terminal.</a:t>
            </a:r>
          </a:p>
          <a:p>
            <a:pPr>
              <a:buFontTx/>
              <a:buChar char="-"/>
            </a:pPr>
            <a:endParaRPr lang="en-US" sz="1600" dirty="0">
              <a:solidFill>
                <a:srgbClr val="555555"/>
              </a:solidFill>
              <a:latin typeface="Helvetica Neue"/>
            </a:endParaRPr>
          </a:p>
          <a:p>
            <a:pPr marL="0" indent="0">
              <a:buNone/>
            </a:pPr>
            <a:endParaRPr lang="en-US" sz="1800" dirty="0"/>
          </a:p>
          <a:p>
            <a:pPr marL="0" indent="0">
              <a:buNone/>
            </a:pPr>
            <a:br>
              <a:rPr lang="en-US" sz="1800" dirty="0">
                <a:effectLst/>
              </a:rPr>
            </a:br>
            <a:endParaRPr lang="en-US" sz="1800" dirty="0"/>
          </a:p>
          <a:p>
            <a:pPr marL="0" indent="0">
              <a:buNone/>
            </a:pPr>
            <a:r>
              <a:rPr lang="en-US" sz="1800" dirty="0"/>
              <a:t>  </a:t>
            </a:r>
          </a:p>
          <a:p>
            <a:pPr marL="0" indent="0">
              <a:buNone/>
            </a:pPr>
            <a:endParaRPr lang="en-US" sz="1800" dirty="0"/>
          </a:p>
          <a:p>
            <a:pPr marL="0" indent="0">
              <a:buNone/>
            </a:pPr>
            <a:endParaRPr lang="en-US" sz="1800" dirty="0"/>
          </a:p>
          <a:p>
            <a:pPr marL="0" indent="0">
              <a:buNone/>
            </a:pPr>
            <a:br>
              <a:rPr lang="en-US" sz="1800" dirty="0"/>
            </a:br>
            <a:endParaRPr lang="en-AU" sz="1800" dirty="0"/>
          </a:p>
        </p:txBody>
      </p:sp>
      <p:pic>
        <p:nvPicPr>
          <p:cNvPr id="9" name="Picture 8" descr="Graphical user interface, application&#10;&#10;Description automatically generated">
            <a:extLst>
              <a:ext uri="{FF2B5EF4-FFF2-40B4-BE49-F238E27FC236}">
                <a16:creationId xmlns:a16="http://schemas.microsoft.com/office/drawing/2014/main" id="{1299C455-36ED-4CED-8018-EA27CE833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039" y="2019424"/>
            <a:ext cx="5959356" cy="3973002"/>
          </a:xfrm>
          <a:prstGeom prst="rect">
            <a:avLst/>
          </a:prstGeom>
        </p:spPr>
      </p:pic>
    </p:spTree>
    <p:extLst>
      <p:ext uri="{BB962C8B-B14F-4D97-AF65-F5344CB8AC3E}">
        <p14:creationId xmlns:p14="http://schemas.microsoft.com/office/powerpoint/2010/main" val="3618444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DC8-F64F-47DC-86BF-A25C52B2ADAD}"/>
              </a:ext>
            </a:extLst>
          </p:cNvPr>
          <p:cNvSpPr>
            <a:spLocks noGrp="1"/>
          </p:cNvSpPr>
          <p:nvPr>
            <p:ph type="title"/>
          </p:nvPr>
        </p:nvSpPr>
        <p:spPr/>
        <p:txBody>
          <a:bodyPr/>
          <a:lstStyle/>
          <a:p>
            <a:r>
              <a:rPr lang="en-US" dirty="0"/>
              <a:t>Asset 4: Sample Assignment</a:t>
            </a:r>
            <a:endParaRPr lang="en-AU" dirty="0"/>
          </a:p>
        </p:txBody>
      </p:sp>
      <p:sp>
        <p:nvSpPr>
          <p:cNvPr id="4" name="Content Placeholder 2">
            <a:extLst>
              <a:ext uri="{FF2B5EF4-FFF2-40B4-BE49-F238E27FC236}">
                <a16:creationId xmlns:a16="http://schemas.microsoft.com/office/drawing/2014/main" id="{CEE7C492-51A5-43B1-B4A0-075F30A6CF99}"/>
              </a:ext>
            </a:extLst>
          </p:cNvPr>
          <p:cNvSpPr>
            <a:spLocks noGrp="1"/>
          </p:cNvSpPr>
          <p:nvPr>
            <p:ph idx="1"/>
          </p:nvPr>
        </p:nvSpPr>
        <p:spPr>
          <a:xfrm>
            <a:off x="1097280" y="2019424"/>
            <a:ext cx="4850759" cy="3973003"/>
          </a:xfrm>
        </p:spPr>
        <p:txBody>
          <a:bodyPr>
            <a:noAutofit/>
          </a:bodyPr>
          <a:lstStyle/>
          <a:p>
            <a:pPr marL="0" indent="0">
              <a:buNone/>
            </a:pPr>
            <a:r>
              <a:rPr lang="en-US" sz="1800" i="1" u="sng" dirty="0"/>
              <a:t>Existing Material</a:t>
            </a:r>
            <a:r>
              <a:rPr lang="en-US" sz="1800" dirty="0"/>
              <a:t>:</a:t>
            </a:r>
          </a:p>
          <a:p>
            <a:pPr marL="0" indent="0">
              <a:buNone/>
            </a:pPr>
            <a:r>
              <a:rPr lang="en-US" sz="1800" dirty="0"/>
              <a:t>No existing material. There need to be an example that helps learners .</a:t>
            </a:r>
            <a:endParaRPr lang="en-US" sz="1600" b="0" i="0" dirty="0">
              <a:solidFill>
                <a:srgbClr val="555555"/>
              </a:solidFill>
              <a:effectLst/>
              <a:latin typeface="Helvetica Neue"/>
            </a:endParaRPr>
          </a:p>
          <a:p>
            <a:pPr marL="0" indent="0">
              <a:buNone/>
            </a:pPr>
            <a:r>
              <a:rPr lang="en-US" sz="1600" b="0" i="0" dirty="0">
                <a:solidFill>
                  <a:srgbClr val="555555"/>
                </a:solidFill>
                <a:effectLst/>
                <a:latin typeface="Helvetica Neue"/>
              </a:rPr>
              <a:t> </a:t>
            </a:r>
            <a:r>
              <a:rPr lang="en-US" sz="1800" i="1" u="sng" dirty="0"/>
              <a:t>Enhancements</a:t>
            </a:r>
            <a:r>
              <a:rPr lang="en-US" sz="1800" dirty="0"/>
              <a:t>:</a:t>
            </a:r>
          </a:p>
          <a:p>
            <a:pPr>
              <a:buFontTx/>
              <a:buChar char="-"/>
            </a:pPr>
            <a:r>
              <a:rPr lang="en-US" sz="1600" dirty="0">
                <a:solidFill>
                  <a:srgbClr val="555555"/>
                </a:solidFill>
                <a:latin typeface="Helvetica Neue"/>
              </a:rPr>
              <a:t>Provide assignment examples with a nice flow and well-structured sections.</a:t>
            </a:r>
          </a:p>
          <a:p>
            <a:pPr>
              <a:buFontTx/>
              <a:buChar char="-"/>
            </a:pPr>
            <a:r>
              <a:rPr lang="en-US" sz="1600" dirty="0">
                <a:solidFill>
                  <a:srgbClr val="555555"/>
                </a:solidFill>
                <a:latin typeface="Helvetica Neue"/>
              </a:rPr>
              <a:t>Provide code chunks that only use functions and knowledge covered by the first course.</a:t>
            </a:r>
          </a:p>
          <a:p>
            <a:pPr>
              <a:buFontTx/>
              <a:buChar char="-"/>
            </a:pPr>
            <a:r>
              <a:rPr lang="en-US" sz="1600" dirty="0">
                <a:solidFill>
                  <a:srgbClr val="555555"/>
                </a:solidFill>
                <a:latin typeface="Helvetica Neue"/>
              </a:rPr>
              <a:t>Provide well-documented code which and have high production values. </a:t>
            </a:r>
          </a:p>
          <a:p>
            <a:pPr marL="0" indent="0">
              <a:buNone/>
            </a:pPr>
            <a:endParaRPr lang="en-US" sz="1800" dirty="0"/>
          </a:p>
          <a:p>
            <a:pPr marL="0" indent="0">
              <a:buNone/>
            </a:pPr>
            <a:br>
              <a:rPr lang="en-US" sz="1800" dirty="0">
                <a:effectLst/>
              </a:rPr>
            </a:br>
            <a:endParaRPr lang="en-US" sz="1800" dirty="0"/>
          </a:p>
          <a:p>
            <a:pPr marL="0" indent="0">
              <a:buNone/>
            </a:pPr>
            <a:r>
              <a:rPr lang="en-US" sz="1800" dirty="0"/>
              <a:t>  </a:t>
            </a:r>
          </a:p>
          <a:p>
            <a:pPr marL="0" indent="0">
              <a:buNone/>
            </a:pPr>
            <a:endParaRPr lang="en-US" sz="1800" dirty="0"/>
          </a:p>
          <a:p>
            <a:pPr marL="0" indent="0">
              <a:buNone/>
            </a:pPr>
            <a:endParaRPr lang="en-US" sz="1800" dirty="0"/>
          </a:p>
          <a:p>
            <a:pPr marL="0" indent="0">
              <a:buNone/>
            </a:pPr>
            <a:br>
              <a:rPr lang="en-US" sz="1800" dirty="0"/>
            </a:br>
            <a:endParaRPr lang="en-AU" sz="1800" dirty="0"/>
          </a:p>
        </p:txBody>
      </p:sp>
      <p:pic>
        <p:nvPicPr>
          <p:cNvPr id="6" name="Picture 5" descr="Chart, scatter chart&#10;&#10;Description automatically generated">
            <a:extLst>
              <a:ext uri="{FF2B5EF4-FFF2-40B4-BE49-F238E27FC236}">
                <a16:creationId xmlns:a16="http://schemas.microsoft.com/office/drawing/2014/main" id="{CE4495E7-F6B8-43C7-8588-598066B8E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19424"/>
            <a:ext cx="6096000" cy="4354285"/>
          </a:xfrm>
          <a:prstGeom prst="rect">
            <a:avLst/>
          </a:prstGeom>
        </p:spPr>
      </p:pic>
    </p:spTree>
    <p:extLst>
      <p:ext uri="{BB962C8B-B14F-4D97-AF65-F5344CB8AC3E}">
        <p14:creationId xmlns:p14="http://schemas.microsoft.com/office/powerpoint/2010/main" val="139937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4C73-37CF-4BD3-90DF-7D3D72F25849}"/>
              </a:ext>
            </a:extLst>
          </p:cNvPr>
          <p:cNvSpPr>
            <a:spLocks noGrp="1"/>
          </p:cNvSpPr>
          <p:nvPr>
            <p:ph type="title"/>
          </p:nvPr>
        </p:nvSpPr>
        <p:spPr/>
        <p:txBody>
          <a:bodyPr/>
          <a:lstStyle/>
          <a:p>
            <a:r>
              <a:rPr lang="en-US" dirty="0"/>
              <a:t>Asset 5: KNN-imputation </a:t>
            </a:r>
            <a:endParaRPr lang="en-AU" dirty="0"/>
          </a:p>
        </p:txBody>
      </p:sp>
      <p:sp>
        <p:nvSpPr>
          <p:cNvPr id="3" name="Content Placeholder 2">
            <a:extLst>
              <a:ext uri="{FF2B5EF4-FFF2-40B4-BE49-F238E27FC236}">
                <a16:creationId xmlns:a16="http://schemas.microsoft.com/office/drawing/2014/main" id="{D1BACD6B-5DFE-4F5A-BDF2-D178C1502FE8}"/>
              </a:ext>
            </a:extLst>
          </p:cNvPr>
          <p:cNvSpPr>
            <a:spLocks noGrp="1"/>
          </p:cNvSpPr>
          <p:nvPr>
            <p:ph idx="1"/>
          </p:nvPr>
        </p:nvSpPr>
        <p:spPr>
          <a:xfrm>
            <a:off x="1097280" y="2179222"/>
            <a:ext cx="10058400" cy="3760891"/>
          </a:xfrm>
        </p:spPr>
        <p:txBody>
          <a:bodyPr>
            <a:normAutofit lnSpcReduction="10000"/>
          </a:bodyPr>
          <a:lstStyle/>
          <a:p>
            <a:r>
              <a:rPr lang="en-US" sz="2000" i="1" u="sng" dirty="0"/>
              <a:t>Existing Material</a:t>
            </a:r>
            <a:r>
              <a:rPr lang="en-US" sz="2000" dirty="0"/>
              <a:t>:</a:t>
            </a:r>
          </a:p>
          <a:p>
            <a:r>
              <a:rPr lang="en-US" dirty="0"/>
              <a:t>- Package in use (Bioconductor) is outdated and hard to install.</a:t>
            </a:r>
          </a:p>
          <a:p>
            <a:r>
              <a:rPr lang="en-US" dirty="0"/>
              <a:t>- Code is poorly-documented and hard to follow. </a:t>
            </a:r>
          </a:p>
          <a:p>
            <a:r>
              <a:rPr lang="en-US" sz="1800" b="0" i="0" dirty="0">
                <a:solidFill>
                  <a:srgbClr val="555555"/>
                </a:solidFill>
                <a:effectLst/>
                <a:latin typeface="Helvetica Neue"/>
              </a:rPr>
              <a:t> </a:t>
            </a:r>
            <a:r>
              <a:rPr lang="en-US" sz="2000" i="1" u="sng" dirty="0"/>
              <a:t>Enhancements</a:t>
            </a:r>
            <a:r>
              <a:rPr lang="en-US" sz="2000" dirty="0"/>
              <a:t>:</a:t>
            </a:r>
            <a:endParaRPr lang="en-US" dirty="0"/>
          </a:p>
          <a:p>
            <a:r>
              <a:rPr lang="en-US" dirty="0"/>
              <a:t>- Highlight the problems of missing values in real life.</a:t>
            </a:r>
          </a:p>
          <a:p>
            <a:r>
              <a:rPr lang="en-US" dirty="0"/>
              <a:t>- Replace the old </a:t>
            </a:r>
            <a:r>
              <a:rPr lang="en-US" dirty="0" err="1"/>
              <a:t>knn</a:t>
            </a:r>
            <a:r>
              <a:rPr lang="en-US" dirty="0"/>
              <a:t> imputation method with a more advanced </a:t>
            </a:r>
            <a:r>
              <a:rPr lang="en-US" dirty="0" err="1"/>
              <a:t>tidymodels</a:t>
            </a:r>
            <a:r>
              <a:rPr lang="en-US" dirty="0"/>
              <a:t> approach.</a:t>
            </a:r>
          </a:p>
          <a:p>
            <a:r>
              <a:rPr lang="en-US" dirty="0"/>
              <a:t>- Provide a better explanation and more documents for code chunks,</a:t>
            </a:r>
          </a:p>
          <a:p>
            <a:r>
              <a:rPr lang="en-US" dirty="0"/>
              <a:t>- Provide discussion for KNN- imputation result.</a:t>
            </a:r>
          </a:p>
          <a:p>
            <a:endParaRPr lang="en-AU" dirty="0"/>
          </a:p>
        </p:txBody>
      </p:sp>
    </p:spTree>
    <p:extLst>
      <p:ext uri="{BB962C8B-B14F-4D97-AF65-F5344CB8AC3E}">
        <p14:creationId xmlns:p14="http://schemas.microsoft.com/office/powerpoint/2010/main" val="3878629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AA438242-3212-4984-9813-F784DD26D899}"/>
              </a:ext>
            </a:extLst>
          </p:cNvPr>
          <p:cNvSpPr txBox="1">
            <a:spLocks/>
          </p:cNvSpPr>
          <p:nvPr/>
        </p:nvSpPr>
        <p:spPr>
          <a:xfrm>
            <a:off x="-1" y="0"/>
            <a:ext cx="2047462" cy="501834"/>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solidFill>
                  <a:srgbClr val="002060"/>
                </a:solidFill>
              </a:rPr>
              <a:t>Old</a:t>
            </a:r>
            <a:r>
              <a:rPr lang="en-US" dirty="0">
                <a:solidFill>
                  <a:srgbClr val="002060"/>
                </a:solidFill>
              </a:rPr>
              <a:t> </a:t>
            </a:r>
            <a:r>
              <a:rPr lang="en-US" sz="2400" dirty="0">
                <a:solidFill>
                  <a:srgbClr val="002060"/>
                </a:solidFill>
              </a:rPr>
              <a:t>Code</a:t>
            </a:r>
            <a:endParaRPr lang="en-AU" dirty="0">
              <a:solidFill>
                <a:srgbClr val="002060"/>
              </a:solidFill>
            </a:endParaRPr>
          </a:p>
        </p:txBody>
      </p:sp>
      <p:sp>
        <p:nvSpPr>
          <p:cNvPr id="10" name="Content Placeholder 2">
            <a:extLst>
              <a:ext uri="{FF2B5EF4-FFF2-40B4-BE49-F238E27FC236}">
                <a16:creationId xmlns:a16="http://schemas.microsoft.com/office/drawing/2014/main" id="{D768FD7C-9C27-482B-86C6-B604165789DB}"/>
              </a:ext>
            </a:extLst>
          </p:cNvPr>
          <p:cNvSpPr txBox="1">
            <a:spLocks/>
          </p:cNvSpPr>
          <p:nvPr/>
        </p:nvSpPr>
        <p:spPr>
          <a:xfrm>
            <a:off x="5731144" y="0"/>
            <a:ext cx="3134560" cy="501834"/>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solidFill>
                  <a:srgbClr val="002060"/>
                </a:solidFill>
              </a:rPr>
              <a:t>Replacement Code</a:t>
            </a:r>
            <a:endParaRPr lang="en-AU" sz="2400" dirty="0">
              <a:solidFill>
                <a:srgbClr val="002060"/>
              </a:solidFill>
            </a:endParaRPr>
          </a:p>
        </p:txBody>
      </p:sp>
      <p:pic>
        <p:nvPicPr>
          <p:cNvPr id="12" name="Picture 11" descr="Text&#10;&#10;Description automatically generated">
            <a:extLst>
              <a:ext uri="{FF2B5EF4-FFF2-40B4-BE49-F238E27FC236}">
                <a16:creationId xmlns:a16="http://schemas.microsoft.com/office/drawing/2014/main" id="{5E97290B-8495-4EDF-91F8-5480CA179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1834"/>
            <a:ext cx="5138530" cy="5853994"/>
          </a:xfrm>
          <a:prstGeom prst="rect">
            <a:avLst/>
          </a:prstGeom>
        </p:spPr>
      </p:pic>
      <p:pic>
        <p:nvPicPr>
          <p:cNvPr id="16" name="Picture 15" descr="Text&#10;&#10;Description automatically generated">
            <a:extLst>
              <a:ext uri="{FF2B5EF4-FFF2-40B4-BE49-F238E27FC236}">
                <a16:creationId xmlns:a16="http://schemas.microsoft.com/office/drawing/2014/main" id="{7B8AB1BB-1D31-47B6-A842-9451DED67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1144" y="501834"/>
            <a:ext cx="5440439" cy="5899584"/>
          </a:xfrm>
          <a:prstGeom prst="rect">
            <a:avLst/>
          </a:prstGeom>
        </p:spPr>
      </p:pic>
    </p:spTree>
    <p:extLst>
      <p:ext uri="{BB962C8B-B14F-4D97-AF65-F5344CB8AC3E}">
        <p14:creationId xmlns:p14="http://schemas.microsoft.com/office/powerpoint/2010/main" val="334742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scatter chart&#10;&#10;Description automatically generated">
            <a:extLst>
              <a:ext uri="{FF2B5EF4-FFF2-40B4-BE49-F238E27FC236}">
                <a16:creationId xmlns:a16="http://schemas.microsoft.com/office/drawing/2014/main" id="{88012C98-A884-4003-B26B-FF37B6172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56357"/>
            <a:ext cx="5669771" cy="5145286"/>
          </a:xfrm>
          <a:prstGeom prst="rect">
            <a:avLst/>
          </a:prstGeom>
        </p:spPr>
      </p:pic>
      <p:sp>
        <p:nvSpPr>
          <p:cNvPr id="8" name="TextBox 7">
            <a:extLst>
              <a:ext uri="{FF2B5EF4-FFF2-40B4-BE49-F238E27FC236}">
                <a16:creationId xmlns:a16="http://schemas.microsoft.com/office/drawing/2014/main" id="{6B6814CF-8788-4D2E-BC4B-EAC90B986366}"/>
              </a:ext>
            </a:extLst>
          </p:cNvPr>
          <p:cNvSpPr txBox="1"/>
          <p:nvPr/>
        </p:nvSpPr>
        <p:spPr>
          <a:xfrm>
            <a:off x="316894" y="856357"/>
            <a:ext cx="5968496" cy="5869812"/>
          </a:xfrm>
          <a:prstGeom prst="rect">
            <a:avLst/>
          </a:prstGeom>
          <a:noFill/>
        </p:spPr>
        <p:txBody>
          <a:bodyPr wrap="square" rtlCol="0">
            <a:spAutoFit/>
          </a:bodyPr>
          <a:lstStyle/>
          <a:p>
            <a:pPr>
              <a:lnSpc>
                <a:spcPct val="150000"/>
              </a:lnSpc>
            </a:pPr>
            <a:r>
              <a:rPr lang="en-US" sz="1400" dirty="0">
                <a:effectLst/>
              </a:rPr>
              <a:t>The imputed values are </a:t>
            </a:r>
            <a:r>
              <a:rPr lang="en-US" sz="1400" b="1" dirty="0">
                <a:effectLst/>
              </a:rPr>
              <a:t>closer</a:t>
            </a:r>
            <a:r>
              <a:rPr lang="en-US" sz="1400" dirty="0">
                <a:effectLst/>
              </a:rPr>
              <a:t> to the complete case values in both methods. However, for the mean imputation method, the data points form a rigid line, mismatching the variation. They also extend outside the range of complete values. For the KNN method, the values blended well with the complete values. There is still a rigid line that extends outside of the range of complete values in KNN imputation. This can happen if all of the points missing on air temp (ones with high values on sea temp) have the exact same nearest </a:t>
            </a:r>
            <a:r>
              <a:rPr lang="en-US" sz="1400" dirty="0" err="1">
                <a:effectLst/>
              </a:rPr>
              <a:t>neighbours</a:t>
            </a:r>
            <a:r>
              <a:rPr lang="en-US" sz="1400" dirty="0">
                <a:effectLst/>
              </a:rPr>
              <a:t>. If we increase k, to add more nearest </a:t>
            </a:r>
            <a:r>
              <a:rPr lang="en-US" sz="1400" dirty="0" err="1">
                <a:effectLst/>
              </a:rPr>
              <a:t>neighbours</a:t>
            </a:r>
            <a:r>
              <a:rPr lang="en-US" sz="1400" dirty="0">
                <a:effectLst/>
              </a:rPr>
              <a:t>, eventually the line should break. However, there are multiple missing at extremes of sea temp so the line is probably as good as can be done by nearest </a:t>
            </a:r>
            <a:r>
              <a:rPr lang="en-US" sz="1400" dirty="0" err="1">
                <a:effectLst/>
              </a:rPr>
              <a:t>neighbours</a:t>
            </a:r>
            <a:r>
              <a:rPr lang="en-US" sz="1400" dirty="0">
                <a:effectLst/>
              </a:rPr>
              <a:t>.</a:t>
            </a:r>
          </a:p>
          <a:p>
            <a:pPr>
              <a:lnSpc>
                <a:spcPct val="150000"/>
              </a:lnSpc>
            </a:pPr>
            <a:endParaRPr lang="en-US" sz="1400" dirty="0">
              <a:effectLst/>
            </a:endParaRPr>
          </a:p>
          <a:p>
            <a:pPr>
              <a:lnSpc>
                <a:spcPct val="150000"/>
              </a:lnSpc>
            </a:pPr>
            <a:r>
              <a:rPr lang="en-US" sz="1400" dirty="0">
                <a:effectLst/>
              </a:rPr>
              <a:t>There is a problem: the imputed air temperature value for these high sea temperature cases is </a:t>
            </a:r>
            <a:r>
              <a:rPr lang="en-US" sz="1400" b="1" dirty="0">
                <a:effectLst/>
              </a:rPr>
              <a:t>lower</a:t>
            </a:r>
            <a:r>
              <a:rPr lang="en-US" sz="1400" dirty="0">
                <a:effectLst/>
              </a:rPr>
              <a:t> than expected for both mean imputation and KNN imputation. There is also an outlier in 1993 for KNN imputation. It is suspected that this point should be a 1997 record and there has to be an error in the data. These findings may possibly impede good model fitting.</a:t>
            </a:r>
          </a:p>
          <a:p>
            <a:pPr>
              <a:lnSpc>
                <a:spcPct val="150000"/>
              </a:lnSpc>
            </a:pPr>
            <a:br>
              <a:rPr lang="en-US" sz="1400" dirty="0">
                <a:effectLst/>
              </a:rPr>
            </a:br>
            <a:endParaRPr lang="en-AU" sz="1400" dirty="0"/>
          </a:p>
        </p:txBody>
      </p:sp>
      <p:sp>
        <p:nvSpPr>
          <p:cNvPr id="9" name="TextBox 8">
            <a:extLst>
              <a:ext uri="{FF2B5EF4-FFF2-40B4-BE49-F238E27FC236}">
                <a16:creationId xmlns:a16="http://schemas.microsoft.com/office/drawing/2014/main" id="{8BAEC589-605E-4E3C-9B12-BD877E92394A}"/>
              </a:ext>
            </a:extLst>
          </p:cNvPr>
          <p:cNvSpPr txBox="1"/>
          <p:nvPr/>
        </p:nvSpPr>
        <p:spPr>
          <a:xfrm>
            <a:off x="316894" y="213064"/>
            <a:ext cx="5379868" cy="461665"/>
          </a:xfrm>
          <a:prstGeom prst="rect">
            <a:avLst/>
          </a:prstGeom>
          <a:noFill/>
        </p:spPr>
        <p:txBody>
          <a:bodyPr wrap="square" rtlCol="0">
            <a:spAutoFit/>
          </a:bodyPr>
          <a:lstStyle/>
          <a:p>
            <a:r>
              <a:rPr lang="en-US" sz="2400" dirty="0">
                <a:solidFill>
                  <a:srgbClr val="002060"/>
                </a:solidFill>
              </a:rPr>
              <a:t>Discussion of KNN-imputation result</a:t>
            </a:r>
            <a:endParaRPr lang="en-AU" sz="2400" dirty="0">
              <a:solidFill>
                <a:srgbClr val="002060"/>
              </a:solidFill>
            </a:endParaRPr>
          </a:p>
        </p:txBody>
      </p:sp>
    </p:spTree>
    <p:extLst>
      <p:ext uri="{BB962C8B-B14F-4D97-AF65-F5344CB8AC3E}">
        <p14:creationId xmlns:p14="http://schemas.microsoft.com/office/powerpoint/2010/main" val="1059518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C240-62D8-4083-A065-9E391EE0FE00}"/>
              </a:ext>
            </a:extLst>
          </p:cNvPr>
          <p:cNvSpPr>
            <a:spLocks noGrp="1"/>
          </p:cNvSpPr>
          <p:nvPr>
            <p:ph type="title"/>
          </p:nvPr>
        </p:nvSpPr>
        <p:spPr/>
        <p:txBody>
          <a:bodyPr/>
          <a:lstStyle/>
          <a:p>
            <a:r>
              <a:rPr lang="en-US" dirty="0"/>
              <a:t>Asset 6: Word cloud</a:t>
            </a:r>
            <a:endParaRPr lang="en-AU" dirty="0"/>
          </a:p>
        </p:txBody>
      </p:sp>
      <p:sp>
        <p:nvSpPr>
          <p:cNvPr id="5" name="Content Placeholder 2">
            <a:extLst>
              <a:ext uri="{FF2B5EF4-FFF2-40B4-BE49-F238E27FC236}">
                <a16:creationId xmlns:a16="http://schemas.microsoft.com/office/drawing/2014/main" id="{D918B653-47C5-4DA5-A0C0-2BA003AB334E}"/>
              </a:ext>
            </a:extLst>
          </p:cNvPr>
          <p:cNvSpPr>
            <a:spLocks noGrp="1"/>
          </p:cNvSpPr>
          <p:nvPr>
            <p:ph idx="1"/>
          </p:nvPr>
        </p:nvSpPr>
        <p:spPr>
          <a:xfrm>
            <a:off x="1097280" y="2019424"/>
            <a:ext cx="4850759" cy="3973003"/>
          </a:xfrm>
        </p:spPr>
        <p:txBody>
          <a:bodyPr>
            <a:noAutofit/>
          </a:bodyPr>
          <a:lstStyle/>
          <a:p>
            <a:pPr marL="0" indent="0">
              <a:buNone/>
            </a:pPr>
            <a:r>
              <a:rPr lang="en-US" sz="1800" i="1" u="sng" dirty="0"/>
              <a:t>Existing Material</a:t>
            </a:r>
            <a:r>
              <a:rPr lang="en-US" sz="1800" dirty="0"/>
              <a:t>:</a:t>
            </a:r>
          </a:p>
          <a:p>
            <a:pPr marL="0" indent="0">
              <a:buNone/>
            </a:pPr>
            <a:r>
              <a:rPr lang="en-US" sz="1800" dirty="0"/>
              <a:t>No existing material. Although word cloud is simple and popular type of visualization.</a:t>
            </a:r>
          </a:p>
          <a:p>
            <a:pPr marL="0" indent="0">
              <a:buNone/>
            </a:pPr>
            <a:r>
              <a:rPr lang="en-US" sz="1800" i="1" u="sng" dirty="0"/>
              <a:t>Enhancements</a:t>
            </a:r>
            <a:r>
              <a:rPr lang="en-US" sz="1800" dirty="0"/>
              <a:t>:</a:t>
            </a:r>
          </a:p>
          <a:p>
            <a:pPr>
              <a:buFontTx/>
              <a:buChar char="-"/>
            </a:pPr>
            <a:r>
              <a:rPr lang="en-US" sz="1600" dirty="0">
                <a:solidFill>
                  <a:srgbClr val="555555"/>
                </a:solidFill>
                <a:latin typeface="Helvetica Neue"/>
              </a:rPr>
              <a:t> Introduce learners to 2 ways of drawing word cloud in R.</a:t>
            </a:r>
          </a:p>
          <a:p>
            <a:pPr>
              <a:buFontTx/>
              <a:buChar char="-"/>
            </a:pPr>
            <a:r>
              <a:rPr lang="en-US" sz="1600" dirty="0">
                <a:solidFill>
                  <a:srgbClr val="555555"/>
                </a:solidFill>
                <a:latin typeface="Helvetica Neue"/>
              </a:rPr>
              <a:t> Provide codes, comments and discussion for graphs created</a:t>
            </a:r>
            <a:endParaRPr lang="en-US" sz="1800" dirty="0"/>
          </a:p>
          <a:p>
            <a:pPr marL="0" indent="0">
              <a:buNone/>
            </a:pPr>
            <a:br>
              <a:rPr lang="en-US" sz="1800" dirty="0">
                <a:effectLst/>
              </a:rPr>
            </a:br>
            <a:endParaRPr lang="en-US" sz="1800" dirty="0"/>
          </a:p>
          <a:p>
            <a:pPr marL="0" indent="0">
              <a:buNone/>
            </a:pPr>
            <a:r>
              <a:rPr lang="en-US" sz="1800" dirty="0"/>
              <a:t>  </a:t>
            </a:r>
          </a:p>
          <a:p>
            <a:pPr marL="0" indent="0">
              <a:buNone/>
            </a:pPr>
            <a:endParaRPr lang="en-US" sz="1800" dirty="0"/>
          </a:p>
          <a:p>
            <a:pPr marL="0" indent="0">
              <a:buNone/>
            </a:pPr>
            <a:endParaRPr lang="en-US" sz="1800" dirty="0"/>
          </a:p>
          <a:p>
            <a:pPr marL="0" indent="0">
              <a:buNone/>
            </a:pPr>
            <a:br>
              <a:rPr lang="en-US" sz="1800" dirty="0"/>
            </a:br>
            <a:endParaRPr lang="en-AU" sz="1800" dirty="0"/>
          </a:p>
        </p:txBody>
      </p:sp>
      <p:pic>
        <p:nvPicPr>
          <p:cNvPr id="9" name="Picture 8" descr="Timeline&#10;&#10;Description automatically generated with medium confidence">
            <a:extLst>
              <a:ext uri="{FF2B5EF4-FFF2-40B4-BE49-F238E27FC236}">
                <a16:creationId xmlns:a16="http://schemas.microsoft.com/office/drawing/2014/main" id="{1F766C78-22E3-4113-8A68-E4CF2ACD4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2502" y="1925484"/>
            <a:ext cx="4910176" cy="4262252"/>
          </a:xfrm>
          <a:prstGeom prst="rect">
            <a:avLst/>
          </a:prstGeom>
        </p:spPr>
      </p:pic>
    </p:spTree>
    <p:extLst>
      <p:ext uri="{BB962C8B-B14F-4D97-AF65-F5344CB8AC3E}">
        <p14:creationId xmlns:p14="http://schemas.microsoft.com/office/powerpoint/2010/main" val="2885333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2AEE6-20F2-45A3-A3D1-711664DE83C1}"/>
              </a:ext>
            </a:extLst>
          </p:cNvPr>
          <p:cNvSpPr>
            <a:spLocks noGrp="1"/>
          </p:cNvSpPr>
          <p:nvPr>
            <p:ph type="title"/>
          </p:nvPr>
        </p:nvSpPr>
        <p:spPr/>
        <p:txBody>
          <a:bodyPr/>
          <a:lstStyle/>
          <a:p>
            <a:r>
              <a:rPr lang="en-US" dirty="0"/>
              <a:t>Asset 6: Word cloud</a:t>
            </a:r>
            <a:endParaRPr lang="en-AU" dirty="0"/>
          </a:p>
        </p:txBody>
      </p:sp>
      <p:pic>
        <p:nvPicPr>
          <p:cNvPr id="7" name="Picture 6" descr="Graphical user interface, text, application&#10;&#10;Description automatically generated">
            <a:extLst>
              <a:ext uri="{FF2B5EF4-FFF2-40B4-BE49-F238E27FC236}">
                <a16:creationId xmlns:a16="http://schemas.microsoft.com/office/drawing/2014/main" id="{4F0BDB6F-A122-4DC5-B999-1BBE7503A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15928"/>
            <a:ext cx="6716155" cy="2278577"/>
          </a:xfrm>
          <a:prstGeom prst="rect">
            <a:avLst/>
          </a:prstGeom>
        </p:spPr>
      </p:pic>
      <p:pic>
        <p:nvPicPr>
          <p:cNvPr id="11" name="Content Placeholder 10" descr="Timeline&#10;&#10;Description automatically generated with low confidence">
            <a:extLst>
              <a:ext uri="{FF2B5EF4-FFF2-40B4-BE49-F238E27FC236}">
                <a16:creationId xmlns:a16="http://schemas.microsoft.com/office/drawing/2014/main" id="{D3671334-FCED-4D2D-8167-01F1A9DCC4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16154" y="1929050"/>
            <a:ext cx="4580017" cy="3284505"/>
          </a:xfrm>
        </p:spPr>
      </p:pic>
      <p:sp>
        <p:nvSpPr>
          <p:cNvPr id="12" name="TextBox 11">
            <a:extLst>
              <a:ext uri="{FF2B5EF4-FFF2-40B4-BE49-F238E27FC236}">
                <a16:creationId xmlns:a16="http://schemas.microsoft.com/office/drawing/2014/main" id="{5B739A05-C23B-41B9-AD92-968CCB8663FE}"/>
              </a:ext>
            </a:extLst>
          </p:cNvPr>
          <p:cNvSpPr txBox="1"/>
          <p:nvPr/>
        </p:nvSpPr>
        <p:spPr>
          <a:xfrm>
            <a:off x="-1" y="4351948"/>
            <a:ext cx="6716155" cy="2246769"/>
          </a:xfrm>
          <a:prstGeom prst="rect">
            <a:avLst/>
          </a:prstGeom>
          <a:noFill/>
        </p:spPr>
        <p:txBody>
          <a:bodyPr wrap="square" rtlCol="0">
            <a:spAutoFit/>
          </a:bodyPr>
          <a:lstStyle/>
          <a:p>
            <a:r>
              <a:rPr lang="en-US" sz="1400" dirty="0">
                <a:effectLst/>
              </a:rPr>
              <a:t>From both word clouds, we can see that “species” appeared the most frequently. It was used far more often than other common words, such as varieties, selection, forms, … It seems like the book focus mostly on the natural world and the variation and selection of species. There seems to be a large focus on plants, and a smaller focus on animals such as birds and insects. It is interesting to note that the words related to geology, such as “land,” “water” and “sea” did not appear much. Besides, it is a surprise that “genetic,” a very important field of evolution theory, did not even appear on the word cloud.</a:t>
            </a:r>
          </a:p>
          <a:p>
            <a:br>
              <a:rPr lang="en-US" sz="1400" dirty="0">
                <a:effectLst/>
              </a:rPr>
            </a:br>
            <a:endParaRPr lang="en-AU" sz="1400" dirty="0"/>
          </a:p>
        </p:txBody>
      </p:sp>
    </p:spTree>
    <p:extLst>
      <p:ext uri="{BB962C8B-B14F-4D97-AF65-F5344CB8AC3E}">
        <p14:creationId xmlns:p14="http://schemas.microsoft.com/office/powerpoint/2010/main" val="368353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723AD-C510-4A8C-BA21-D68DD318E2B3}"/>
              </a:ext>
            </a:extLst>
          </p:cNvPr>
          <p:cNvSpPr>
            <a:spLocks noGrp="1"/>
          </p:cNvSpPr>
          <p:nvPr>
            <p:ph type="title"/>
          </p:nvPr>
        </p:nvSpPr>
        <p:spPr/>
        <p:txBody>
          <a:bodyPr/>
          <a:lstStyle/>
          <a:p>
            <a:r>
              <a:rPr lang="en-US" dirty="0"/>
              <a:t>Conclusion </a:t>
            </a:r>
            <a:endParaRPr lang="en-AU" dirty="0"/>
          </a:p>
        </p:txBody>
      </p:sp>
      <p:sp>
        <p:nvSpPr>
          <p:cNvPr id="3" name="Content Placeholder 2">
            <a:extLst>
              <a:ext uri="{FF2B5EF4-FFF2-40B4-BE49-F238E27FC236}">
                <a16:creationId xmlns:a16="http://schemas.microsoft.com/office/drawing/2014/main" id="{5F1A3E5F-CEA1-4C9E-ADB1-50879158E79A}"/>
              </a:ext>
            </a:extLst>
          </p:cNvPr>
          <p:cNvSpPr>
            <a:spLocks noGrp="1"/>
          </p:cNvSpPr>
          <p:nvPr>
            <p:ph idx="1"/>
          </p:nvPr>
        </p:nvSpPr>
        <p:spPr/>
        <p:txBody>
          <a:bodyPr/>
          <a:lstStyle/>
          <a:p>
            <a:r>
              <a:rPr lang="en-US" dirty="0">
                <a:effectLst/>
              </a:rPr>
              <a:t>In conclusion, all of the assets created by the author satisfied the pre-identified common objectives and specific objectives. The material follows strictly the goals of micro-credential: To assist learners in gaining the skills that they need to apply for roles as a data scientist or use the knowledge gained to enhance their current </a:t>
            </a:r>
            <a:r>
              <a:rPr lang="en-US" dirty="0" err="1">
                <a:effectLst/>
              </a:rPr>
              <a:t>organisation</a:t>
            </a:r>
            <a:r>
              <a:rPr lang="en-US" dirty="0">
                <a:effectLst/>
              </a:rPr>
              <a:t>. The author combines his own experience in learning R and a focus on learners’ studying experience to deliver unique written and media materials. These materials are valuable properties for the course that will improve the quality of teaching and the learner’s studying experience.</a:t>
            </a:r>
          </a:p>
          <a:p>
            <a:br>
              <a:rPr lang="en-US" dirty="0">
                <a:effectLst/>
              </a:rPr>
            </a:br>
            <a:endParaRPr lang="en-AU" dirty="0"/>
          </a:p>
        </p:txBody>
      </p:sp>
    </p:spTree>
    <p:extLst>
      <p:ext uri="{BB962C8B-B14F-4D97-AF65-F5344CB8AC3E}">
        <p14:creationId xmlns:p14="http://schemas.microsoft.com/office/powerpoint/2010/main" val="3978576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A258DB-7168-4D10-AC18-DE0183A8D89C}"/>
              </a:ext>
            </a:extLst>
          </p:cNvPr>
          <p:cNvSpPr>
            <a:spLocks noGrp="1"/>
          </p:cNvSpPr>
          <p:nvPr>
            <p:ph type="ctrTitle"/>
          </p:nvPr>
        </p:nvSpPr>
        <p:spPr>
          <a:xfrm>
            <a:off x="1097280" y="758952"/>
            <a:ext cx="10058400" cy="3566160"/>
          </a:xfrm>
        </p:spPr>
        <p:txBody>
          <a:bodyPr/>
          <a:lstStyle/>
          <a:p>
            <a:pPr algn="ctr"/>
            <a:r>
              <a:rPr lang="en-US" dirty="0"/>
              <a:t>Thank you for listening</a:t>
            </a:r>
            <a:endParaRPr lang="en-AU" dirty="0"/>
          </a:p>
        </p:txBody>
      </p:sp>
      <p:sp>
        <p:nvSpPr>
          <p:cNvPr id="5" name="Subtitle 4">
            <a:extLst>
              <a:ext uri="{FF2B5EF4-FFF2-40B4-BE49-F238E27FC236}">
                <a16:creationId xmlns:a16="http://schemas.microsoft.com/office/drawing/2014/main" id="{3CDCD9BA-7617-4A2B-B39C-52FF581000D1}"/>
              </a:ext>
            </a:extLst>
          </p:cNvPr>
          <p:cNvSpPr>
            <a:spLocks noGrp="1"/>
          </p:cNvSpPr>
          <p:nvPr>
            <p:ph type="subTitle" idx="1"/>
          </p:nvPr>
        </p:nvSpPr>
        <p:spPr/>
        <p:txBody>
          <a:bodyPr/>
          <a:lstStyle/>
          <a:p>
            <a:pPr algn="ctr"/>
            <a:endParaRPr lang="en-AU" dirty="0"/>
          </a:p>
        </p:txBody>
      </p:sp>
    </p:spTree>
    <p:extLst>
      <p:ext uri="{BB962C8B-B14F-4D97-AF65-F5344CB8AC3E}">
        <p14:creationId xmlns:p14="http://schemas.microsoft.com/office/powerpoint/2010/main" val="178287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F9A307-71A3-411D-B53B-C2B476A5791D}"/>
              </a:ext>
            </a:extLst>
          </p:cNvPr>
          <p:cNvSpPr>
            <a:spLocks noGrp="1"/>
          </p:cNvSpPr>
          <p:nvPr>
            <p:ph type="title"/>
          </p:nvPr>
        </p:nvSpPr>
        <p:spPr>
          <a:xfrm>
            <a:off x="573892" y="812799"/>
            <a:ext cx="3517567" cy="2093975"/>
          </a:xfrm>
        </p:spPr>
        <p:txBody>
          <a:bodyPr>
            <a:normAutofit/>
          </a:bodyPr>
          <a:lstStyle/>
          <a:p>
            <a:pPr algn="ctr"/>
            <a:r>
              <a:rPr lang="en-US" sz="5400" dirty="0"/>
              <a:t>Table of Content</a:t>
            </a:r>
            <a:endParaRPr lang="en-AU" sz="5400" dirty="0"/>
          </a:p>
        </p:txBody>
      </p:sp>
      <p:sp>
        <p:nvSpPr>
          <p:cNvPr id="5" name="Content Placeholder 4">
            <a:extLst>
              <a:ext uri="{FF2B5EF4-FFF2-40B4-BE49-F238E27FC236}">
                <a16:creationId xmlns:a16="http://schemas.microsoft.com/office/drawing/2014/main" id="{A1EB3384-36C8-4EAF-A6E2-E9B42C5FBABF}"/>
              </a:ext>
            </a:extLst>
          </p:cNvPr>
          <p:cNvSpPr>
            <a:spLocks noGrp="1"/>
          </p:cNvSpPr>
          <p:nvPr>
            <p:ph idx="1"/>
          </p:nvPr>
        </p:nvSpPr>
        <p:spPr>
          <a:xfrm>
            <a:off x="5291092" y="417250"/>
            <a:ext cx="6460221" cy="5814593"/>
          </a:xfrm>
        </p:spPr>
        <p:txBody>
          <a:bodyPr>
            <a:normAutofit/>
          </a:bodyPr>
          <a:lstStyle/>
          <a:p>
            <a:pPr marL="457200" indent="-457200">
              <a:buFont typeface="+mj-lt"/>
              <a:buAutoNum type="arabicPeriod"/>
            </a:pPr>
            <a:r>
              <a:rPr lang="en-US" sz="2400" dirty="0"/>
              <a:t>Introduction</a:t>
            </a:r>
          </a:p>
          <a:p>
            <a:pPr marL="749808" lvl="1" indent="-457200">
              <a:buFont typeface="Wingdings" panose="05000000000000000000" pitchFamily="2" charset="2"/>
              <a:buChar char="Ø"/>
            </a:pPr>
            <a:r>
              <a:rPr lang="en-US" dirty="0"/>
              <a:t>Background</a:t>
            </a:r>
          </a:p>
          <a:p>
            <a:pPr marL="749808" lvl="1" indent="-457200">
              <a:buFont typeface="Wingdings" panose="05000000000000000000" pitchFamily="2" charset="2"/>
              <a:buChar char="Ø"/>
            </a:pPr>
            <a:r>
              <a:rPr lang="en-US" sz="1700" dirty="0"/>
              <a:t>Motivation</a:t>
            </a:r>
          </a:p>
          <a:p>
            <a:pPr marL="749808" lvl="1" indent="-457200">
              <a:buFont typeface="Wingdings" panose="05000000000000000000" pitchFamily="2" charset="2"/>
              <a:buChar char="Ø"/>
            </a:pPr>
            <a:r>
              <a:rPr lang="en-US" sz="1700" dirty="0"/>
              <a:t>Objectives</a:t>
            </a:r>
          </a:p>
          <a:p>
            <a:pPr marL="749808" lvl="1" indent="-457200">
              <a:buFont typeface="Wingdings" panose="05000000000000000000" pitchFamily="2" charset="2"/>
              <a:buChar char="Ø"/>
            </a:pPr>
            <a:r>
              <a:rPr lang="en-US" sz="1700" dirty="0"/>
              <a:t>Contributions</a:t>
            </a:r>
          </a:p>
          <a:p>
            <a:pPr marL="749808" lvl="1" indent="-457200">
              <a:buFont typeface="Wingdings" panose="05000000000000000000" pitchFamily="2" charset="2"/>
              <a:buChar char="Ø"/>
            </a:pPr>
            <a:r>
              <a:rPr lang="en-US" sz="1700" dirty="0"/>
              <a:t>Limitations</a:t>
            </a:r>
          </a:p>
          <a:p>
            <a:pPr marL="457200" indent="-457200">
              <a:buFont typeface="+mj-lt"/>
              <a:buAutoNum type="arabicPeriod"/>
            </a:pPr>
            <a:r>
              <a:rPr lang="en-US" sz="2400" dirty="0"/>
              <a:t>Assets Developed</a:t>
            </a:r>
          </a:p>
          <a:p>
            <a:pPr marL="749808" lvl="1" indent="-457200">
              <a:buFont typeface="Wingdings" panose="05000000000000000000" pitchFamily="2" charset="2"/>
              <a:buChar char="Ø"/>
            </a:pPr>
            <a:r>
              <a:rPr lang="en-US" dirty="0"/>
              <a:t>Asset 1: Functions</a:t>
            </a:r>
          </a:p>
          <a:p>
            <a:pPr marL="749808" lvl="1" indent="-457200">
              <a:buFont typeface="Wingdings" panose="05000000000000000000" pitchFamily="2" charset="2"/>
              <a:buChar char="Ø"/>
            </a:pPr>
            <a:r>
              <a:rPr lang="en-US" dirty="0"/>
              <a:t>Asset 2: R Operators, Syntax, Shortcuts</a:t>
            </a:r>
          </a:p>
          <a:p>
            <a:pPr marL="749808" lvl="1" indent="-457200">
              <a:buFont typeface="Wingdings" panose="05000000000000000000" pitchFamily="2" charset="2"/>
              <a:buChar char="Ø"/>
            </a:pPr>
            <a:r>
              <a:rPr lang="en-US" dirty="0"/>
              <a:t>Asset 3: Git and GitHub functionality</a:t>
            </a:r>
          </a:p>
          <a:p>
            <a:pPr marL="749808" lvl="1" indent="-457200">
              <a:buFont typeface="Wingdings" panose="05000000000000000000" pitchFamily="2" charset="2"/>
              <a:buChar char="Ø"/>
            </a:pPr>
            <a:r>
              <a:rPr lang="en-US" dirty="0"/>
              <a:t>Asset 4: Sample assignment</a:t>
            </a:r>
          </a:p>
          <a:p>
            <a:pPr marL="749808" lvl="1" indent="-457200">
              <a:buFont typeface="Wingdings" panose="05000000000000000000" pitchFamily="2" charset="2"/>
              <a:buChar char="Ø"/>
            </a:pPr>
            <a:r>
              <a:rPr lang="en-US" dirty="0"/>
              <a:t>Asset 5: KNN imputation and survivorship bias</a:t>
            </a:r>
          </a:p>
          <a:p>
            <a:pPr marL="749808" lvl="1" indent="-457200">
              <a:buFont typeface="Wingdings" panose="05000000000000000000" pitchFamily="2" charset="2"/>
              <a:buChar char="Ø"/>
            </a:pPr>
            <a:r>
              <a:rPr lang="en-US" dirty="0"/>
              <a:t>Asset 6: Word Cloud</a:t>
            </a:r>
          </a:p>
          <a:p>
            <a:pPr marL="749808" lvl="1" indent="-457200">
              <a:buFont typeface="Wingdings" panose="05000000000000000000" pitchFamily="2" charset="2"/>
              <a:buChar char="Ø"/>
            </a:pPr>
            <a:endParaRPr lang="en-US" dirty="0"/>
          </a:p>
          <a:p>
            <a:pPr marL="457200" indent="-457200">
              <a:buFont typeface="+mj-lt"/>
              <a:buAutoNum type="arabicPeriod"/>
            </a:pPr>
            <a:r>
              <a:rPr lang="en-US" sz="2400" dirty="0"/>
              <a:t>Conclusion</a:t>
            </a:r>
            <a:endParaRPr lang="en-AU" sz="2400" dirty="0"/>
          </a:p>
        </p:txBody>
      </p:sp>
      <p:pic>
        <p:nvPicPr>
          <p:cNvPr id="7" name="Picture 4">
            <a:extLst>
              <a:ext uri="{FF2B5EF4-FFF2-40B4-BE49-F238E27FC236}">
                <a16:creationId xmlns:a16="http://schemas.microsoft.com/office/drawing/2014/main" id="{0A37635F-32F5-4D32-A4AE-899815E40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0687" cy="46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288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640304-4F81-4633-B9CB-13BB7324632D}"/>
              </a:ext>
            </a:extLst>
          </p:cNvPr>
          <p:cNvSpPr>
            <a:spLocks noGrp="1"/>
          </p:cNvSpPr>
          <p:nvPr>
            <p:ph type="title"/>
          </p:nvPr>
        </p:nvSpPr>
        <p:spPr>
          <a:xfrm>
            <a:off x="1097280" y="286603"/>
            <a:ext cx="10058400" cy="1450757"/>
          </a:xfrm>
        </p:spPr>
        <p:txBody>
          <a:bodyPr anchor="b">
            <a:normAutofit/>
          </a:bodyPr>
          <a:lstStyle/>
          <a:p>
            <a:r>
              <a:rPr lang="en-US" dirty="0"/>
              <a:t>Introduction </a:t>
            </a:r>
            <a:endParaRPr lang="en-AU"/>
          </a:p>
        </p:txBody>
      </p:sp>
      <p:pic>
        <p:nvPicPr>
          <p:cNvPr id="2054" name="Picture 6" descr="U-M Expands Online Course Portfolio with FutureLearn Partnership – Center  for Academic Innovation">
            <a:extLst>
              <a:ext uri="{FF2B5EF4-FFF2-40B4-BE49-F238E27FC236}">
                <a16:creationId xmlns:a16="http://schemas.microsoft.com/office/drawing/2014/main" id="{96BBF418-F885-42DB-AEE1-761283FF87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1986461"/>
            <a:ext cx="5569889" cy="3219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3C2E0CC-201B-4A3A-806F-DE0D909B1CB2}"/>
              </a:ext>
            </a:extLst>
          </p:cNvPr>
          <p:cNvPicPr>
            <a:picLocks noChangeAspect="1"/>
          </p:cNvPicPr>
          <p:nvPr/>
        </p:nvPicPr>
        <p:blipFill>
          <a:blip r:embed="rId3"/>
          <a:stretch>
            <a:fillRect/>
          </a:stretch>
        </p:blipFill>
        <p:spPr>
          <a:xfrm>
            <a:off x="6954078" y="1924317"/>
            <a:ext cx="4201602" cy="4432095"/>
          </a:xfrm>
          <a:prstGeom prst="rect">
            <a:avLst/>
          </a:prstGeom>
        </p:spPr>
      </p:pic>
    </p:spTree>
    <p:extLst>
      <p:ext uri="{BB962C8B-B14F-4D97-AF65-F5344CB8AC3E}">
        <p14:creationId xmlns:p14="http://schemas.microsoft.com/office/powerpoint/2010/main" val="2813001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9E23-4B85-4886-9FF8-618994D1D217}"/>
              </a:ext>
            </a:extLst>
          </p:cNvPr>
          <p:cNvSpPr>
            <a:spLocks noGrp="1"/>
          </p:cNvSpPr>
          <p:nvPr>
            <p:ph type="title"/>
          </p:nvPr>
        </p:nvSpPr>
        <p:spPr/>
        <p:txBody>
          <a:bodyPr/>
          <a:lstStyle/>
          <a:p>
            <a:r>
              <a:rPr lang="en-US" dirty="0"/>
              <a:t>Introduction</a:t>
            </a:r>
            <a:endParaRPr lang="en-AU" dirty="0"/>
          </a:p>
        </p:txBody>
      </p:sp>
      <p:sp>
        <p:nvSpPr>
          <p:cNvPr id="5" name="Content Placeholder 4">
            <a:extLst>
              <a:ext uri="{FF2B5EF4-FFF2-40B4-BE49-F238E27FC236}">
                <a16:creationId xmlns:a16="http://schemas.microsoft.com/office/drawing/2014/main" id="{C3940BB0-6C63-448D-AF5F-E2425B93E97E}"/>
              </a:ext>
            </a:extLst>
          </p:cNvPr>
          <p:cNvSpPr>
            <a:spLocks noGrp="1"/>
          </p:cNvSpPr>
          <p:nvPr>
            <p:ph idx="1"/>
          </p:nvPr>
        </p:nvSpPr>
        <p:spPr>
          <a:xfrm>
            <a:off x="1097280" y="1935333"/>
            <a:ext cx="10058400" cy="3818350"/>
          </a:xfrm>
        </p:spPr>
        <p:txBody>
          <a:bodyPr>
            <a:normAutofit/>
          </a:bodyPr>
          <a:lstStyle/>
          <a:p>
            <a:pPr marL="0" indent="0">
              <a:spcBef>
                <a:spcPts val="200"/>
              </a:spcBef>
              <a:buNone/>
            </a:pPr>
            <a:r>
              <a:rPr lang="en-US" sz="2400" dirty="0">
                <a:solidFill>
                  <a:srgbClr val="002060"/>
                </a:solidFill>
              </a:rPr>
              <a:t> Objectives: </a:t>
            </a:r>
          </a:p>
          <a:p>
            <a:pPr marL="0" indent="0">
              <a:lnSpc>
                <a:spcPct val="140000"/>
              </a:lnSpc>
              <a:spcBef>
                <a:spcPts val="200"/>
              </a:spcBef>
              <a:buNone/>
            </a:pPr>
            <a:r>
              <a:rPr lang="en-US" sz="1800" i="1" u="sng" dirty="0"/>
              <a:t>1 . Common Objective: </a:t>
            </a:r>
          </a:p>
          <a:p>
            <a:pPr>
              <a:lnSpc>
                <a:spcPct val="140000"/>
              </a:lnSpc>
              <a:spcBef>
                <a:spcPts val="200"/>
              </a:spcBef>
            </a:pPr>
            <a:r>
              <a:rPr lang="en-US" sz="1400" dirty="0"/>
              <a:t>The </a:t>
            </a:r>
            <a:r>
              <a:rPr lang="en-US" sz="1400" b="1" dirty="0"/>
              <a:t>assets</a:t>
            </a:r>
            <a:r>
              <a:rPr lang="en-US" sz="1400" dirty="0"/>
              <a:t> were crafted with the nature of micro-credential in mind. All the assets are related to the concepts and learning outcomes of their respective course. Furthermore, The assets need to </a:t>
            </a:r>
            <a:r>
              <a:rPr lang="en-US" sz="1400" dirty="0" err="1"/>
              <a:t>maximise</a:t>
            </a:r>
            <a:r>
              <a:rPr lang="en-US" sz="1400" dirty="0"/>
              <a:t> user experiences. combine graphs).</a:t>
            </a:r>
          </a:p>
          <a:p>
            <a:pPr>
              <a:lnSpc>
                <a:spcPct val="140000"/>
              </a:lnSpc>
              <a:spcBef>
                <a:spcPts val="200"/>
              </a:spcBef>
            </a:pPr>
            <a:endParaRPr lang="en-US" sz="1400" dirty="0"/>
          </a:p>
          <a:p>
            <a:pPr marL="0" indent="0">
              <a:lnSpc>
                <a:spcPct val="140000"/>
              </a:lnSpc>
              <a:spcBef>
                <a:spcPts val="200"/>
              </a:spcBef>
              <a:buNone/>
            </a:pPr>
            <a:r>
              <a:rPr lang="en-US" sz="1800" i="1" u="sng" dirty="0"/>
              <a:t>2. Specific objectives:</a:t>
            </a:r>
          </a:p>
          <a:p>
            <a:pPr>
              <a:lnSpc>
                <a:spcPct val="140000"/>
              </a:lnSpc>
              <a:spcBef>
                <a:spcPts val="200"/>
              </a:spcBef>
              <a:buFont typeface="Wingdings" panose="05000000000000000000" pitchFamily="2" charset="2"/>
              <a:buChar char="Ø"/>
            </a:pPr>
            <a:r>
              <a:rPr lang="en-US" sz="1400" dirty="0"/>
              <a:t> Creating well-documented and well-explained assets that support new learners with no background in statistics and R-coding.</a:t>
            </a:r>
          </a:p>
          <a:p>
            <a:pPr>
              <a:lnSpc>
                <a:spcPct val="140000"/>
              </a:lnSpc>
              <a:spcBef>
                <a:spcPts val="200"/>
              </a:spcBef>
              <a:buFont typeface="Wingdings" panose="05000000000000000000" pitchFamily="2" charset="2"/>
              <a:buChar char="Ø"/>
            </a:pPr>
            <a:r>
              <a:rPr lang="en-US" sz="1400" dirty="0"/>
              <a:t> Delivering cutting edges techniques that learners can apply in solving problems.</a:t>
            </a:r>
          </a:p>
          <a:p>
            <a:pPr>
              <a:lnSpc>
                <a:spcPct val="140000"/>
              </a:lnSpc>
              <a:spcBef>
                <a:spcPts val="200"/>
              </a:spcBef>
              <a:buFont typeface="Wingdings" panose="05000000000000000000" pitchFamily="2" charset="2"/>
              <a:buChar char="Ø"/>
            </a:pPr>
            <a:r>
              <a:rPr lang="en-US" sz="1400" dirty="0"/>
              <a:t> Providing detailed examples and code that learners can duplicate in their work.</a:t>
            </a:r>
          </a:p>
          <a:p>
            <a:pPr>
              <a:lnSpc>
                <a:spcPct val="140000"/>
              </a:lnSpc>
              <a:spcBef>
                <a:spcPts val="200"/>
              </a:spcBef>
              <a:buFont typeface="Wingdings" panose="05000000000000000000" pitchFamily="2" charset="2"/>
              <a:buChar char="Ø"/>
            </a:pPr>
            <a:r>
              <a:rPr lang="en-US" sz="1400" dirty="0"/>
              <a:t> Supplying functional practices that can improve learners’ productivity.</a:t>
            </a:r>
          </a:p>
          <a:p>
            <a:endParaRPr lang="en-AU" sz="1400" dirty="0"/>
          </a:p>
        </p:txBody>
      </p:sp>
    </p:spTree>
    <p:extLst>
      <p:ext uri="{BB962C8B-B14F-4D97-AF65-F5344CB8AC3E}">
        <p14:creationId xmlns:p14="http://schemas.microsoft.com/office/powerpoint/2010/main" val="1391933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A06A7-8F11-46D9-A88D-25059A208625}"/>
              </a:ext>
            </a:extLst>
          </p:cNvPr>
          <p:cNvSpPr>
            <a:spLocks noGrp="1"/>
          </p:cNvSpPr>
          <p:nvPr>
            <p:ph type="title"/>
          </p:nvPr>
        </p:nvSpPr>
        <p:spPr/>
        <p:txBody>
          <a:bodyPr/>
          <a:lstStyle/>
          <a:p>
            <a:r>
              <a:rPr lang="en-US" dirty="0"/>
              <a:t>Introduction</a:t>
            </a:r>
            <a:endParaRPr lang="en-AU" dirty="0"/>
          </a:p>
        </p:txBody>
      </p:sp>
      <p:sp>
        <p:nvSpPr>
          <p:cNvPr id="3" name="Content Placeholder 2">
            <a:extLst>
              <a:ext uri="{FF2B5EF4-FFF2-40B4-BE49-F238E27FC236}">
                <a16:creationId xmlns:a16="http://schemas.microsoft.com/office/drawing/2014/main" id="{3A1A016E-A118-4566-8F46-28F7B7A06F91}"/>
              </a:ext>
            </a:extLst>
          </p:cNvPr>
          <p:cNvSpPr>
            <a:spLocks noGrp="1"/>
          </p:cNvSpPr>
          <p:nvPr>
            <p:ph idx="1"/>
          </p:nvPr>
        </p:nvSpPr>
        <p:spPr>
          <a:xfrm>
            <a:off x="1066800" y="2099324"/>
            <a:ext cx="10058400" cy="3760891"/>
          </a:xfrm>
        </p:spPr>
        <p:txBody>
          <a:bodyPr>
            <a:noAutofit/>
          </a:bodyPr>
          <a:lstStyle/>
          <a:p>
            <a:pPr>
              <a:spcBef>
                <a:spcPts val="200"/>
              </a:spcBef>
            </a:pPr>
            <a:r>
              <a:rPr lang="en-AU" sz="2400" dirty="0">
                <a:solidFill>
                  <a:srgbClr val="002060"/>
                </a:solidFill>
              </a:rPr>
              <a:t>Contribution</a:t>
            </a:r>
            <a:r>
              <a:rPr lang="en-AU" sz="1400" b="1" i="0" dirty="0">
                <a:solidFill>
                  <a:srgbClr val="512D6D"/>
                </a:solidFill>
                <a:effectLst/>
                <a:latin typeface="Helvetica Neue"/>
              </a:rPr>
              <a:t> </a:t>
            </a:r>
          </a:p>
          <a:p>
            <a:pPr>
              <a:spcBef>
                <a:spcPts val="200"/>
              </a:spcBef>
              <a:buFont typeface="Wingdings" panose="05000000000000000000" pitchFamily="2" charset="2"/>
              <a:buChar char="Ø"/>
            </a:pPr>
            <a:r>
              <a:rPr lang="en-US" sz="1400" dirty="0">
                <a:solidFill>
                  <a:srgbClr val="555555"/>
                </a:solidFill>
                <a:latin typeface="Helvetica Neue"/>
              </a:rPr>
              <a:t> T</a:t>
            </a:r>
            <a:r>
              <a:rPr lang="en-US" sz="1400" b="0" i="0" dirty="0">
                <a:solidFill>
                  <a:srgbClr val="555555"/>
                </a:solidFill>
                <a:effectLst/>
                <a:latin typeface="Helvetica Neue"/>
              </a:rPr>
              <a:t>he author crafted enhancements that fill the gap in pre-existing material, thus improving the value of the micro-credential. </a:t>
            </a:r>
          </a:p>
          <a:p>
            <a:pPr>
              <a:spcBef>
                <a:spcPts val="200"/>
              </a:spcBef>
              <a:buFont typeface="Wingdings" panose="05000000000000000000" pitchFamily="2" charset="2"/>
              <a:buChar char="Ø"/>
            </a:pPr>
            <a:r>
              <a:rPr lang="en-US" sz="1400" dirty="0">
                <a:solidFill>
                  <a:srgbClr val="555555"/>
                </a:solidFill>
                <a:latin typeface="Helvetica Neue"/>
              </a:rPr>
              <a:t> The</a:t>
            </a:r>
            <a:r>
              <a:rPr lang="en-US" sz="1400" b="0" i="0" dirty="0">
                <a:solidFill>
                  <a:srgbClr val="555555"/>
                </a:solidFill>
                <a:effectLst/>
                <a:latin typeface="Helvetica Neue"/>
              </a:rPr>
              <a:t> author combine learner’s feedback with his own personal experience in learning R to deliver unique written and media materials. These are valuable properties for the course that will assist learners in gaining the skills that they need to apply for their roles. </a:t>
            </a:r>
            <a:endParaRPr lang="en-AU" sz="1400" b="1" i="0" dirty="0">
              <a:solidFill>
                <a:srgbClr val="512D6D"/>
              </a:solidFill>
              <a:effectLst/>
              <a:latin typeface="Helvetica Neue"/>
            </a:endParaRPr>
          </a:p>
          <a:p>
            <a:pPr algn="l">
              <a:spcBef>
                <a:spcPts val="200"/>
              </a:spcBef>
            </a:pPr>
            <a:r>
              <a:rPr lang="en-US" sz="2400" dirty="0">
                <a:solidFill>
                  <a:srgbClr val="002060"/>
                </a:solidFill>
              </a:rPr>
              <a:t>Limitations</a:t>
            </a:r>
          </a:p>
          <a:p>
            <a:pPr algn="l">
              <a:spcBef>
                <a:spcPts val="200"/>
              </a:spcBef>
            </a:pPr>
            <a:r>
              <a:rPr lang="en-US" sz="1400" b="0" i="0" dirty="0">
                <a:solidFill>
                  <a:srgbClr val="555555"/>
                </a:solidFill>
                <a:effectLst/>
                <a:latin typeface="Helvetica Neue"/>
              </a:rPr>
              <a:t>The assets and enhancements created in this have a number of limitations:</a:t>
            </a:r>
          </a:p>
          <a:p>
            <a:pPr algn="l">
              <a:spcBef>
                <a:spcPts val="200"/>
              </a:spcBef>
              <a:buFont typeface="+mj-lt"/>
              <a:buAutoNum type="arabicPeriod"/>
            </a:pPr>
            <a:r>
              <a:rPr lang="en-US" sz="1400" b="0" i="0" dirty="0">
                <a:solidFill>
                  <a:srgbClr val="555555"/>
                </a:solidFill>
                <a:effectLst/>
                <a:latin typeface="Helvetica Neue"/>
              </a:rPr>
              <a:t>  The material can not be applied immediately. This may prove troublesome, as the author may not be available in the time period when the changes occur and helps are needed.</a:t>
            </a:r>
          </a:p>
          <a:p>
            <a:pPr algn="l">
              <a:spcBef>
                <a:spcPts val="200"/>
              </a:spcBef>
              <a:buFont typeface="+mj-lt"/>
              <a:buAutoNum type="arabicPeriod"/>
            </a:pPr>
            <a:r>
              <a:rPr lang="en-US" sz="1400" b="0" i="0" dirty="0">
                <a:solidFill>
                  <a:srgbClr val="555555"/>
                </a:solidFill>
                <a:effectLst/>
                <a:latin typeface="Helvetica Neue"/>
              </a:rPr>
              <a:t>  Given the nature of micro-credential online course, feedback on the material will not come until June, 2022. This make improving the assets any further can be a problem as the author is not employed to work in that time period.</a:t>
            </a:r>
          </a:p>
          <a:p>
            <a:pPr>
              <a:spcBef>
                <a:spcPts val="200"/>
              </a:spcBef>
            </a:pPr>
            <a:endParaRPr lang="en-AU" sz="1400" dirty="0"/>
          </a:p>
        </p:txBody>
      </p:sp>
    </p:spTree>
    <p:extLst>
      <p:ext uri="{BB962C8B-B14F-4D97-AF65-F5344CB8AC3E}">
        <p14:creationId xmlns:p14="http://schemas.microsoft.com/office/powerpoint/2010/main" val="188624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5872-1EC8-4087-A20F-3490389E2932}"/>
              </a:ext>
            </a:extLst>
          </p:cNvPr>
          <p:cNvSpPr>
            <a:spLocks noGrp="1"/>
          </p:cNvSpPr>
          <p:nvPr>
            <p:ph type="title"/>
          </p:nvPr>
        </p:nvSpPr>
        <p:spPr/>
        <p:txBody>
          <a:bodyPr/>
          <a:lstStyle/>
          <a:p>
            <a:r>
              <a:rPr lang="en-US" dirty="0"/>
              <a:t>Asset 1: Function</a:t>
            </a:r>
            <a:endParaRPr lang="en-AU" dirty="0"/>
          </a:p>
        </p:txBody>
      </p:sp>
      <p:sp>
        <p:nvSpPr>
          <p:cNvPr id="3" name="Content Placeholder 2">
            <a:extLst>
              <a:ext uri="{FF2B5EF4-FFF2-40B4-BE49-F238E27FC236}">
                <a16:creationId xmlns:a16="http://schemas.microsoft.com/office/drawing/2014/main" id="{21A2CE71-6DDA-49EC-8FD2-88EAF0198CE9}"/>
              </a:ext>
            </a:extLst>
          </p:cNvPr>
          <p:cNvSpPr>
            <a:spLocks noGrp="1"/>
          </p:cNvSpPr>
          <p:nvPr>
            <p:ph idx="1"/>
          </p:nvPr>
        </p:nvSpPr>
        <p:spPr>
          <a:xfrm>
            <a:off x="1097280" y="2019424"/>
            <a:ext cx="4850759" cy="3760891"/>
          </a:xfrm>
        </p:spPr>
        <p:txBody>
          <a:bodyPr>
            <a:noAutofit/>
          </a:bodyPr>
          <a:lstStyle/>
          <a:p>
            <a:pPr marL="0" indent="0">
              <a:buNone/>
            </a:pPr>
            <a:r>
              <a:rPr lang="en-US" sz="1800" i="1" u="sng" dirty="0"/>
              <a:t>Existing Material</a:t>
            </a:r>
            <a:r>
              <a:rPr lang="en-US" sz="1800" dirty="0"/>
              <a:t>:</a:t>
            </a:r>
          </a:p>
          <a:p>
            <a:pPr marL="0" indent="0">
              <a:buNone/>
            </a:pPr>
            <a:r>
              <a:rPr lang="en-US" sz="1800" dirty="0"/>
              <a:t>Function is introduced to learners as a tool for to solve statistics problem. However, there are gaps:</a:t>
            </a:r>
          </a:p>
          <a:p>
            <a:pPr>
              <a:buFontTx/>
              <a:buChar char="-"/>
            </a:pPr>
            <a:r>
              <a:rPr lang="en-US" sz="1800" dirty="0"/>
              <a:t>Learners’ studying experience.</a:t>
            </a:r>
          </a:p>
          <a:p>
            <a:pPr marL="0" indent="0">
              <a:buNone/>
            </a:pPr>
            <a:r>
              <a:rPr lang="en-US" sz="1800" dirty="0"/>
              <a:t>- Inefficient content.</a:t>
            </a:r>
          </a:p>
          <a:p>
            <a:pPr marL="0" indent="0">
              <a:buNone/>
            </a:pPr>
            <a:r>
              <a:rPr lang="en-US" sz="1800" i="1" u="sng" dirty="0"/>
              <a:t>Enhancements</a:t>
            </a:r>
            <a:r>
              <a:rPr lang="en-US" sz="1800" dirty="0"/>
              <a:t>:</a:t>
            </a:r>
          </a:p>
          <a:p>
            <a:pPr marL="0" indent="0">
              <a:buNone/>
            </a:pPr>
            <a:r>
              <a:rPr lang="en-US" sz="1800" dirty="0"/>
              <a:t>- Introduce function </a:t>
            </a:r>
            <a:r>
              <a:rPr lang="en-US" sz="1600" b="0" i="0" dirty="0">
                <a:solidFill>
                  <a:srgbClr val="555555"/>
                </a:solidFill>
                <a:effectLst/>
                <a:latin typeface="Helvetica Neue"/>
              </a:rPr>
              <a:t>as tools to avoid repetition.</a:t>
            </a:r>
          </a:p>
          <a:p>
            <a:pPr marL="0" indent="0">
              <a:buNone/>
            </a:pPr>
            <a:r>
              <a:rPr lang="en-US" sz="1600" dirty="0">
                <a:solidFill>
                  <a:srgbClr val="555555"/>
                </a:solidFill>
                <a:latin typeface="Helvetica Neue"/>
              </a:rPr>
              <a:t>- Improve User’s Experience.</a:t>
            </a:r>
            <a:endParaRPr lang="en-US" sz="1800" dirty="0"/>
          </a:p>
          <a:p>
            <a:pPr marL="0" indent="0">
              <a:buNone/>
            </a:pPr>
            <a:endParaRPr lang="en-US" sz="1800" dirty="0"/>
          </a:p>
          <a:p>
            <a:pPr marL="0" indent="0">
              <a:buNone/>
            </a:pPr>
            <a:br>
              <a:rPr lang="en-US" sz="1800" dirty="0">
                <a:effectLst/>
              </a:rPr>
            </a:br>
            <a:endParaRPr lang="en-US" sz="1800" dirty="0"/>
          </a:p>
          <a:p>
            <a:pPr marL="0" indent="0">
              <a:buNone/>
            </a:pPr>
            <a:r>
              <a:rPr lang="en-US" sz="1800" dirty="0"/>
              <a:t>  </a:t>
            </a:r>
          </a:p>
          <a:p>
            <a:pPr marL="0" indent="0">
              <a:buNone/>
            </a:pPr>
            <a:endParaRPr lang="en-US" sz="1800" dirty="0"/>
          </a:p>
          <a:p>
            <a:pPr marL="0" indent="0">
              <a:buNone/>
            </a:pPr>
            <a:endParaRPr lang="en-US" sz="1800" dirty="0"/>
          </a:p>
          <a:p>
            <a:pPr marL="0" indent="0">
              <a:buNone/>
            </a:pPr>
            <a:br>
              <a:rPr lang="en-US" sz="1800" dirty="0"/>
            </a:br>
            <a:endParaRPr lang="en-AU" sz="1800" dirty="0"/>
          </a:p>
        </p:txBody>
      </p:sp>
      <p:pic>
        <p:nvPicPr>
          <p:cNvPr id="8" name="Picture 7" descr="Example bar chart&#10;&#10;">
            <a:extLst>
              <a:ext uri="{FF2B5EF4-FFF2-40B4-BE49-F238E27FC236}">
                <a16:creationId xmlns:a16="http://schemas.microsoft.com/office/drawing/2014/main" id="{A44D8869-35EB-4BE1-AAC5-E1770283B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039" y="2019424"/>
            <a:ext cx="5881924" cy="4328110"/>
          </a:xfrm>
          <a:prstGeom prst="rect">
            <a:avLst/>
          </a:prstGeom>
        </p:spPr>
      </p:pic>
    </p:spTree>
    <p:extLst>
      <p:ext uri="{BB962C8B-B14F-4D97-AF65-F5344CB8AC3E}">
        <p14:creationId xmlns:p14="http://schemas.microsoft.com/office/powerpoint/2010/main" val="1473904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0A05-1E85-42D8-B758-B2FF5345D4FF}"/>
              </a:ext>
            </a:extLst>
          </p:cNvPr>
          <p:cNvSpPr>
            <a:spLocks noGrp="1"/>
          </p:cNvSpPr>
          <p:nvPr>
            <p:ph type="title"/>
          </p:nvPr>
        </p:nvSpPr>
        <p:spPr/>
        <p:txBody>
          <a:bodyPr/>
          <a:lstStyle/>
          <a:p>
            <a:r>
              <a:rPr lang="en-US" dirty="0"/>
              <a:t>Asset 1: Function</a:t>
            </a:r>
            <a:endParaRPr lang="en-AU" dirty="0"/>
          </a:p>
        </p:txBody>
      </p:sp>
      <p:pic>
        <p:nvPicPr>
          <p:cNvPr id="5" name="Content Placeholder 4">
            <a:extLst>
              <a:ext uri="{FF2B5EF4-FFF2-40B4-BE49-F238E27FC236}">
                <a16:creationId xmlns:a16="http://schemas.microsoft.com/office/drawing/2014/main" id="{34AEDD24-A1D7-4C84-A0E6-CAF64AF4F6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83912"/>
            <a:ext cx="9010816" cy="4399846"/>
          </a:xfrm>
        </p:spPr>
      </p:pic>
    </p:spTree>
    <p:extLst>
      <p:ext uri="{BB962C8B-B14F-4D97-AF65-F5344CB8AC3E}">
        <p14:creationId xmlns:p14="http://schemas.microsoft.com/office/powerpoint/2010/main" val="384197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36E0-FAFD-4A81-968F-431BBDCBE035}"/>
              </a:ext>
            </a:extLst>
          </p:cNvPr>
          <p:cNvSpPr>
            <a:spLocks noGrp="1"/>
          </p:cNvSpPr>
          <p:nvPr>
            <p:ph type="title"/>
          </p:nvPr>
        </p:nvSpPr>
        <p:spPr/>
        <p:txBody>
          <a:bodyPr/>
          <a:lstStyle/>
          <a:p>
            <a:r>
              <a:rPr lang="en-US" dirty="0"/>
              <a:t>Asset 2: Reading on base R, R </a:t>
            </a:r>
            <a:r>
              <a:rPr lang="en-US" dirty="0" err="1"/>
              <a:t>synxtax</a:t>
            </a:r>
            <a:r>
              <a:rPr lang="en-US" dirty="0"/>
              <a:t>, and </a:t>
            </a:r>
            <a:r>
              <a:rPr lang="en-US" dirty="0" err="1"/>
              <a:t>Knitr</a:t>
            </a:r>
            <a:endParaRPr lang="en-AU" dirty="0"/>
          </a:p>
        </p:txBody>
      </p:sp>
      <p:sp>
        <p:nvSpPr>
          <p:cNvPr id="6" name="Content Placeholder 2">
            <a:extLst>
              <a:ext uri="{FF2B5EF4-FFF2-40B4-BE49-F238E27FC236}">
                <a16:creationId xmlns:a16="http://schemas.microsoft.com/office/drawing/2014/main" id="{E926E26A-3C0F-4214-A9E6-524480D1ECEB}"/>
              </a:ext>
            </a:extLst>
          </p:cNvPr>
          <p:cNvSpPr>
            <a:spLocks noGrp="1"/>
          </p:cNvSpPr>
          <p:nvPr>
            <p:ph idx="1"/>
          </p:nvPr>
        </p:nvSpPr>
        <p:spPr>
          <a:xfrm>
            <a:off x="1097280" y="2019424"/>
            <a:ext cx="4850759" cy="3973003"/>
          </a:xfrm>
        </p:spPr>
        <p:txBody>
          <a:bodyPr>
            <a:noAutofit/>
          </a:bodyPr>
          <a:lstStyle/>
          <a:p>
            <a:pPr marL="0" indent="0">
              <a:buNone/>
            </a:pPr>
            <a:r>
              <a:rPr lang="en-US" sz="1800" i="1" u="sng" dirty="0"/>
              <a:t>Existing Material</a:t>
            </a:r>
            <a:r>
              <a:rPr lang="en-US" sz="1800" dirty="0"/>
              <a:t>:</a:t>
            </a:r>
          </a:p>
          <a:p>
            <a:pPr marL="0" indent="0">
              <a:buNone/>
            </a:pPr>
            <a:r>
              <a:rPr lang="en-US" sz="1800" dirty="0"/>
              <a:t>Mention of base R, R syntax, operator are scattered everywhere.</a:t>
            </a:r>
          </a:p>
          <a:p>
            <a:pPr marL="0" indent="0">
              <a:buNone/>
            </a:pPr>
            <a:r>
              <a:rPr lang="en-US" sz="1800" dirty="0"/>
              <a:t>No information on R shortcut and </a:t>
            </a:r>
            <a:r>
              <a:rPr lang="en-US" sz="1800" dirty="0" err="1"/>
              <a:t>Knitr</a:t>
            </a:r>
            <a:r>
              <a:rPr lang="en-US" sz="1800" dirty="0"/>
              <a:t> code chunks option. </a:t>
            </a:r>
          </a:p>
          <a:p>
            <a:pPr marL="0" indent="0">
              <a:buNone/>
            </a:pPr>
            <a:r>
              <a:rPr lang="en-US" sz="1800" i="1" u="sng" dirty="0"/>
              <a:t>Enhancements</a:t>
            </a:r>
            <a:r>
              <a:rPr lang="en-US" sz="1800" dirty="0"/>
              <a:t>:</a:t>
            </a:r>
          </a:p>
          <a:p>
            <a:pPr marL="0" indent="0">
              <a:buNone/>
            </a:pPr>
            <a:r>
              <a:rPr lang="en-US" sz="1800" dirty="0"/>
              <a:t>- </a:t>
            </a:r>
            <a:r>
              <a:rPr lang="en-US" sz="1600" b="0" i="0" dirty="0">
                <a:solidFill>
                  <a:srgbClr val="555555"/>
                </a:solidFill>
                <a:effectLst/>
                <a:latin typeface="Helvetica Neue"/>
              </a:rPr>
              <a:t>Provide tables for operators, syntax and shortcuts.</a:t>
            </a:r>
          </a:p>
          <a:p>
            <a:pPr>
              <a:buFontTx/>
              <a:buChar char="-"/>
            </a:pPr>
            <a:r>
              <a:rPr lang="en-US" sz="1600" dirty="0">
                <a:solidFill>
                  <a:srgbClr val="555555"/>
                </a:solidFill>
                <a:latin typeface="Helvetica Neue"/>
              </a:rPr>
              <a:t>Introduce learners to base R syntax.</a:t>
            </a:r>
          </a:p>
          <a:p>
            <a:pPr>
              <a:buFontTx/>
              <a:buChar char="-"/>
            </a:pPr>
            <a:r>
              <a:rPr lang="en-US" sz="1600" dirty="0">
                <a:solidFill>
                  <a:srgbClr val="555555"/>
                </a:solidFill>
                <a:latin typeface="Helvetica Neue"/>
              </a:rPr>
              <a:t>Introduce learners to chunk’s options in </a:t>
            </a:r>
            <a:r>
              <a:rPr lang="en-US" sz="1600" dirty="0" err="1">
                <a:solidFill>
                  <a:srgbClr val="555555"/>
                </a:solidFill>
                <a:latin typeface="Helvetica Neue"/>
              </a:rPr>
              <a:t>knitr</a:t>
            </a:r>
            <a:r>
              <a:rPr lang="en-US" sz="1600" dirty="0">
                <a:solidFill>
                  <a:srgbClr val="555555"/>
                </a:solidFill>
                <a:latin typeface="Helvetica Neue"/>
              </a:rPr>
              <a:t> </a:t>
            </a:r>
          </a:p>
          <a:p>
            <a:pPr>
              <a:buFontTx/>
              <a:buChar char="-"/>
            </a:pPr>
            <a:endParaRPr lang="en-US" sz="1600" dirty="0">
              <a:solidFill>
                <a:srgbClr val="555555"/>
              </a:solidFill>
              <a:latin typeface="Helvetica Neue"/>
            </a:endParaRPr>
          </a:p>
          <a:p>
            <a:pPr marL="0" indent="0">
              <a:buNone/>
            </a:pPr>
            <a:endParaRPr lang="en-US" sz="1800" dirty="0"/>
          </a:p>
          <a:p>
            <a:pPr marL="0" indent="0">
              <a:buNone/>
            </a:pPr>
            <a:br>
              <a:rPr lang="en-US" sz="1800" dirty="0">
                <a:effectLst/>
              </a:rPr>
            </a:br>
            <a:endParaRPr lang="en-US" sz="1800" dirty="0"/>
          </a:p>
          <a:p>
            <a:pPr marL="0" indent="0">
              <a:buNone/>
            </a:pPr>
            <a:r>
              <a:rPr lang="en-US" sz="1800" dirty="0"/>
              <a:t>  </a:t>
            </a:r>
          </a:p>
          <a:p>
            <a:pPr marL="0" indent="0">
              <a:buNone/>
            </a:pPr>
            <a:endParaRPr lang="en-US" sz="1800" dirty="0"/>
          </a:p>
          <a:p>
            <a:pPr marL="0" indent="0">
              <a:buNone/>
            </a:pPr>
            <a:endParaRPr lang="en-US" sz="1800" dirty="0"/>
          </a:p>
          <a:p>
            <a:pPr marL="0" indent="0">
              <a:buNone/>
            </a:pPr>
            <a:br>
              <a:rPr lang="en-US" sz="1800" dirty="0"/>
            </a:br>
            <a:endParaRPr lang="en-AU" sz="1800" dirty="0"/>
          </a:p>
        </p:txBody>
      </p:sp>
      <p:pic>
        <p:nvPicPr>
          <p:cNvPr id="12" name="Picture 11">
            <a:extLst>
              <a:ext uri="{FF2B5EF4-FFF2-40B4-BE49-F238E27FC236}">
                <a16:creationId xmlns:a16="http://schemas.microsoft.com/office/drawing/2014/main" id="{BE0D211B-EF44-4D47-A54A-D0D5BC993F9F}"/>
              </a:ext>
            </a:extLst>
          </p:cNvPr>
          <p:cNvPicPr>
            <a:picLocks noChangeAspect="1"/>
          </p:cNvPicPr>
          <p:nvPr/>
        </p:nvPicPr>
        <p:blipFill>
          <a:blip r:embed="rId2"/>
          <a:stretch>
            <a:fillRect/>
          </a:stretch>
        </p:blipFill>
        <p:spPr>
          <a:xfrm>
            <a:off x="5948039" y="2610512"/>
            <a:ext cx="5448300" cy="2790825"/>
          </a:xfrm>
          <a:prstGeom prst="rect">
            <a:avLst/>
          </a:prstGeom>
        </p:spPr>
      </p:pic>
    </p:spTree>
    <p:extLst>
      <p:ext uri="{BB962C8B-B14F-4D97-AF65-F5344CB8AC3E}">
        <p14:creationId xmlns:p14="http://schemas.microsoft.com/office/powerpoint/2010/main" val="2447246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2D4EE-F416-4DFE-B977-8843C0EF5B06}"/>
              </a:ext>
            </a:extLst>
          </p:cNvPr>
          <p:cNvSpPr>
            <a:spLocks noGrp="1"/>
          </p:cNvSpPr>
          <p:nvPr>
            <p:ph type="title"/>
          </p:nvPr>
        </p:nvSpPr>
        <p:spPr/>
        <p:txBody>
          <a:bodyPr/>
          <a:lstStyle/>
          <a:p>
            <a:r>
              <a:rPr lang="en-US" dirty="0"/>
              <a:t>Asset 2: Base R, R </a:t>
            </a:r>
            <a:r>
              <a:rPr lang="en-US" dirty="0" err="1"/>
              <a:t>synxtax</a:t>
            </a:r>
            <a:r>
              <a:rPr lang="en-US" dirty="0"/>
              <a:t>, and </a:t>
            </a:r>
            <a:r>
              <a:rPr lang="en-US" dirty="0" err="1"/>
              <a:t>Knitr</a:t>
            </a:r>
            <a:endParaRPr lang="en-AU" dirty="0"/>
          </a:p>
        </p:txBody>
      </p:sp>
      <p:pic>
        <p:nvPicPr>
          <p:cNvPr id="7" name="Picture 6">
            <a:extLst>
              <a:ext uri="{FF2B5EF4-FFF2-40B4-BE49-F238E27FC236}">
                <a16:creationId xmlns:a16="http://schemas.microsoft.com/office/drawing/2014/main" id="{4E44F43B-C07A-4CC7-9579-A8231BE39BE2}"/>
              </a:ext>
            </a:extLst>
          </p:cNvPr>
          <p:cNvPicPr>
            <a:picLocks noChangeAspect="1"/>
          </p:cNvPicPr>
          <p:nvPr/>
        </p:nvPicPr>
        <p:blipFill>
          <a:blip r:embed="rId2"/>
          <a:stretch>
            <a:fillRect/>
          </a:stretch>
        </p:blipFill>
        <p:spPr>
          <a:xfrm>
            <a:off x="1195595" y="1948070"/>
            <a:ext cx="9582150" cy="4403034"/>
          </a:xfrm>
          <a:prstGeom prst="rect">
            <a:avLst/>
          </a:prstGeom>
        </p:spPr>
      </p:pic>
    </p:spTree>
    <p:extLst>
      <p:ext uri="{BB962C8B-B14F-4D97-AF65-F5344CB8AC3E}">
        <p14:creationId xmlns:p14="http://schemas.microsoft.com/office/powerpoint/2010/main" val="268990629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{1122A843-C4C4-40A0-9EA9-5B30401361E9}tf56160789_win32</Template>
  <TotalTime>176</TotalTime>
  <Words>1210</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Franklin Gothic Book</vt:lpstr>
      <vt:lpstr>Helvetica Neue</vt:lpstr>
      <vt:lpstr>Wingdings</vt:lpstr>
      <vt:lpstr>1_RetrospectVTI</vt:lpstr>
      <vt:lpstr>Creating Enhancements to improve learner’s studying experience for Monash’s micro-credential course</vt:lpstr>
      <vt:lpstr>Table of Content</vt:lpstr>
      <vt:lpstr>Introduction </vt:lpstr>
      <vt:lpstr>Introduction</vt:lpstr>
      <vt:lpstr>Introduction</vt:lpstr>
      <vt:lpstr>Asset 1: Function</vt:lpstr>
      <vt:lpstr>Asset 1: Function</vt:lpstr>
      <vt:lpstr>Asset 2: Reading on base R, R synxtax, and Knitr</vt:lpstr>
      <vt:lpstr>Asset 2: Base R, R synxtax, and Knitr</vt:lpstr>
      <vt:lpstr>Asset 3: Git and GitHub functionality </vt:lpstr>
      <vt:lpstr>Asset 4: Sample Assignment</vt:lpstr>
      <vt:lpstr>Asset 5: KNN-imputation </vt:lpstr>
      <vt:lpstr>PowerPoint Presentation</vt:lpstr>
      <vt:lpstr>PowerPoint Presentation</vt:lpstr>
      <vt:lpstr>Asset 6: Word cloud</vt:lpstr>
      <vt:lpstr>Asset 6: Word cloud</vt:lpstr>
      <vt:lpstr>Conclusion </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thanhneuk57@gmail.com</dc:creator>
  <cp:lastModifiedBy>thanhneuk57@gmail.com</cp:lastModifiedBy>
  <cp:revision>4</cp:revision>
  <dcterms:created xsi:type="dcterms:W3CDTF">2021-11-10T01:33:41Z</dcterms:created>
  <dcterms:modified xsi:type="dcterms:W3CDTF">2021-11-10T04:30:02Z</dcterms:modified>
</cp:coreProperties>
</file>