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8" r:id="rId3"/>
    <p:sldId id="259" r:id="rId4"/>
    <p:sldId id="310" r:id="rId5"/>
    <p:sldId id="260" r:id="rId6"/>
    <p:sldId id="311" r:id="rId7"/>
    <p:sldId id="313" r:id="rId8"/>
    <p:sldId id="261" r:id="rId9"/>
    <p:sldId id="312" r:id="rId10"/>
    <p:sldId id="314" r:id="rId11"/>
    <p:sldId id="315" r:id="rId12"/>
    <p:sldId id="316" r:id="rId13"/>
    <p:sldId id="317" r:id="rId14"/>
    <p:sldId id="318" r:id="rId15"/>
    <p:sldId id="319" r:id="rId16"/>
    <p:sldId id="321" r:id="rId17"/>
    <p:sldId id="320" r:id="rId18"/>
    <p:sldId id="322" r:id="rId19"/>
    <p:sldId id="323" r:id="rId20"/>
    <p:sldId id="324" r:id="rId21"/>
    <p:sldId id="325" r:id="rId22"/>
    <p:sldId id="326" r:id="rId23"/>
    <p:sldId id="257" r:id="rId24"/>
    <p:sldId id="308" r:id="rId25"/>
  </p:sldIdLst>
  <p:sldSz cx="9144000" cy="5143500" type="screen16x9"/>
  <p:notesSz cx="6858000" cy="9144000"/>
  <p:embeddedFontLst>
    <p:embeddedFont>
      <p:font typeface="Barlow Semi Condensed Light" panose="020B0604020202020204" charset="0"/>
      <p:regular r:id="rId27"/>
      <p:bold r:id="rId28"/>
      <p:italic r:id="rId29"/>
      <p:boldItalic r:id="rId30"/>
    </p:embeddedFont>
    <p:embeddedFont>
      <p:font typeface="Roboto Condensed Light" panose="02000000000000000000" pitchFamily="2" charset="0"/>
      <p:regular r:id="rId31"/>
      <p:italic r:id="rId32"/>
    </p:embeddedFont>
    <p:embeddedFont>
      <p:font typeface="Barlow Semi Condensed" panose="020B0604020202020204" charset="0"/>
      <p:regular r:id="rId33"/>
      <p:bold r:id="rId34"/>
      <p:italic r:id="rId35"/>
      <p:boldItalic r:id="rId36"/>
    </p:embeddedFont>
    <p:embeddedFont>
      <p:font typeface="Barlow Semi Condensed Medium" panose="020B0604020202020204" charset="0"/>
      <p:regular r:id="rId37"/>
      <p:bold r:id="rId38"/>
      <p:italic r:id="rId39"/>
      <p:boldItalic r:id="rId40"/>
    </p:embeddedFont>
    <p:embeddedFont>
      <p:font typeface="Fjalla One"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gq8b59cHjDSoJEjMW4wmyf6s5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EF4198-0C80-4441-938C-6B4BF29E4564}">
  <a:tblStyle styleId="{A4EF4198-0C80-4441-938C-6B4BF29E4564}" styleName="Table_0">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2015" autoAdjust="0"/>
  </p:normalViewPr>
  <p:slideViewPr>
    <p:cSldViewPr snapToGrid="0">
      <p:cViewPr>
        <p:scale>
          <a:sx n="95" d="100"/>
          <a:sy n="95" d="100"/>
        </p:scale>
        <p:origin x="106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76"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 Id="rId7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7806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1124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107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8556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546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162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2770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mtClean="0"/>
              <a:t>Mời</a:t>
            </a:r>
            <a:r>
              <a:rPr lang="en-US" baseline="0" smtClean="0"/>
              <a:t> thầy xem qua các mốc thời gian thực hiện công việc của nhóm ạ</a:t>
            </a:r>
            <a:endParaRPr/>
          </a:p>
        </p:txBody>
      </p:sp>
    </p:spTree>
    <p:extLst>
      <p:ext uri="{BB962C8B-B14F-4D97-AF65-F5344CB8AC3E}">
        <p14:creationId xmlns:p14="http://schemas.microsoft.com/office/powerpoint/2010/main" val="299024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mtClean="0"/>
              <a:t>Phần</a:t>
            </a:r>
            <a:r>
              <a:rPr lang="en-US" baseline="0" smtClean="0"/>
              <a:t> này em mời thầy xem qua file excel phân công cụ thể ạ.</a:t>
            </a:r>
            <a:endParaRPr/>
          </a:p>
        </p:txBody>
      </p:sp>
    </p:spTree>
    <p:extLst>
      <p:ext uri="{BB962C8B-B14F-4D97-AF65-F5344CB8AC3E}">
        <p14:creationId xmlns:p14="http://schemas.microsoft.com/office/powerpoint/2010/main" val="3349394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797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mtClean="0"/>
              <a:t>Mời</a:t>
            </a:r>
            <a:r>
              <a:rPr lang="en-US" baseline="0" smtClean="0"/>
              <a:t> thầy xem qua các mốc thời gian thực hiện công việc của nhóm ạ</a:t>
            </a:r>
            <a:endParaRPr/>
          </a:p>
        </p:txBody>
      </p:sp>
    </p:spTree>
    <p:extLst>
      <p:ext uri="{BB962C8B-B14F-4D97-AF65-F5344CB8AC3E}">
        <p14:creationId xmlns:p14="http://schemas.microsoft.com/office/powerpoint/2010/main" val="413530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mtClean="0"/>
              <a:t>Mời</a:t>
            </a:r>
            <a:r>
              <a:rPr lang="en-US" baseline="0" smtClean="0"/>
              <a:t> thầy xem qua các mốc thời gian thực hiện công việc của nhóm ạ</a:t>
            </a:r>
            <a:endParaRPr/>
          </a:p>
        </p:txBody>
      </p:sp>
    </p:spTree>
    <p:extLst>
      <p:ext uri="{BB962C8B-B14F-4D97-AF65-F5344CB8AC3E}">
        <p14:creationId xmlns:p14="http://schemas.microsoft.com/office/powerpoint/2010/main" val="3458849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mtClean="0"/>
              <a:t>Mời</a:t>
            </a:r>
            <a:r>
              <a:rPr lang="en-US" baseline="0" smtClean="0"/>
              <a:t> thầy xem nhóm em demo chức năng ạ</a:t>
            </a:r>
            <a:endParaRPr/>
          </a:p>
        </p:txBody>
      </p:sp>
    </p:spTree>
    <p:extLst>
      <p:ext uri="{BB962C8B-B14F-4D97-AF65-F5344CB8AC3E}">
        <p14:creationId xmlns:p14="http://schemas.microsoft.com/office/powerpoint/2010/main" val="252275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7" name="Google Shape;72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2" name="Google Shape;158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13bee086f8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9" name="Google Shape;739;g13bee086f8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98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3bee086f86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g13bee086f86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mtClean="0"/>
              <a:t>Quan</a:t>
            </a:r>
            <a:r>
              <a:rPr lang="en-US" baseline="0" smtClean="0"/>
              <a:t> sát biểu đồ thống kê nhu cầu nhân lực IT tại việt nam  từ năm 2018-2022 có thể thấy: </a:t>
            </a:r>
          </a:p>
          <a:p>
            <a:pPr marL="171450" lvl="0" indent="-171450" algn="l" rtl="0">
              <a:lnSpc>
                <a:spcPct val="100000"/>
              </a:lnSpc>
              <a:spcBef>
                <a:spcPts val="0"/>
              </a:spcBef>
              <a:spcAft>
                <a:spcPts val="0"/>
              </a:spcAft>
              <a:buSzPts val="1100"/>
              <a:buFontTx/>
              <a:buChar char="-"/>
            </a:pPr>
            <a:r>
              <a:rPr lang="en-US" baseline="0" smtClean="0"/>
              <a:t>Cứ mỗi năm số lượng nhận lực cần đều có xu hướng tăng dần (năm 2022 cần 530 nghìn nhận lực)</a:t>
            </a:r>
          </a:p>
          <a:p>
            <a:pPr marL="171450" lvl="0" indent="-171450" algn="l" rtl="0">
              <a:lnSpc>
                <a:spcPct val="100000"/>
              </a:lnSpc>
              <a:spcBef>
                <a:spcPts val="0"/>
              </a:spcBef>
              <a:spcAft>
                <a:spcPts val="0"/>
              </a:spcAft>
              <a:buSzPts val="1100"/>
              <a:buFontTx/>
              <a:buChar char="-"/>
            </a:pPr>
            <a:r>
              <a:rPr lang="en-US" baseline="0" smtClean="0"/>
              <a:t>Việc thiếu nhận lực phục vụ trong công việc cũng có xu hướng gia tăng qua các năm</a:t>
            </a:r>
          </a:p>
          <a:p>
            <a:pPr marL="171450" lvl="0" indent="-171450" algn="l" rtl="0">
              <a:lnSpc>
                <a:spcPct val="100000"/>
              </a:lnSpc>
              <a:spcBef>
                <a:spcPts val="0"/>
              </a:spcBef>
              <a:spcAft>
                <a:spcPts val="0"/>
              </a:spcAft>
              <a:buSzPts val="1100"/>
              <a:buFontTx/>
              <a:buChar char="-"/>
            </a:pPr>
            <a:r>
              <a:rPr lang="en-US" baseline="0" smtClean="0"/>
              <a:t>Qua đó ngành công nghệ thông tin luôn là một ngành hấp dẫn trong việc  tuyển dụng nhận lực ở nước ta</a:t>
            </a:r>
          </a:p>
          <a:p>
            <a:pPr marL="0" lvl="0" indent="0" algn="l" rtl="0">
              <a:lnSpc>
                <a:spcPct val="100000"/>
              </a:lnSpc>
              <a:spcBef>
                <a:spcPts val="0"/>
              </a:spcBef>
              <a:spcAft>
                <a:spcPts val="0"/>
              </a:spcAft>
              <a:buSzPts val="1100"/>
              <a:buFontTx/>
              <a:buNone/>
            </a:pPr>
            <a:r>
              <a:rPr lang="en-US" baseline="0" smtClean="0"/>
              <a:t>Với nhu cầu cấp bách trên nhóm chúng em đã bắt tay vào xây dựng một website hỗ trợ việc tuyển dụng nhận lực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3bee086f8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g13bee086f86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74432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770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bee086f8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13bee086f86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583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47"/>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9" name="Google Shape;9;p47"/>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47"/>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47"/>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47"/>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47"/>
          <p:cNvGrpSpPr/>
          <p:nvPr/>
        </p:nvGrpSpPr>
        <p:grpSpPr>
          <a:xfrm>
            <a:off x="8064275" y="887850"/>
            <a:ext cx="581800" cy="582350"/>
            <a:chOff x="8064275" y="887850"/>
            <a:chExt cx="581800" cy="582350"/>
          </a:xfrm>
        </p:grpSpPr>
        <p:sp>
          <p:nvSpPr>
            <p:cNvPr id="14" name="Google Shape;14;p4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47"/>
          <p:cNvGrpSpPr/>
          <p:nvPr/>
        </p:nvGrpSpPr>
        <p:grpSpPr>
          <a:xfrm>
            <a:off x="7353050" y="316275"/>
            <a:ext cx="292025" cy="292575"/>
            <a:chOff x="7353050" y="316275"/>
            <a:chExt cx="292025" cy="292575"/>
          </a:xfrm>
        </p:grpSpPr>
        <p:sp>
          <p:nvSpPr>
            <p:cNvPr id="21" name="Google Shape;21;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47"/>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7"/>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7"/>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7"/>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7"/>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7"/>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47"/>
          <p:cNvGrpSpPr/>
          <p:nvPr/>
        </p:nvGrpSpPr>
        <p:grpSpPr>
          <a:xfrm>
            <a:off x="5443350" y="289275"/>
            <a:ext cx="175013" cy="27000"/>
            <a:chOff x="5662375" y="212375"/>
            <a:chExt cx="175013" cy="27000"/>
          </a:xfrm>
        </p:grpSpPr>
        <p:sp>
          <p:nvSpPr>
            <p:cNvPr id="32" name="Google Shape;32;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47"/>
          <p:cNvGrpSpPr/>
          <p:nvPr/>
        </p:nvGrpSpPr>
        <p:grpSpPr>
          <a:xfrm>
            <a:off x="8490050" y="170875"/>
            <a:ext cx="175013" cy="27000"/>
            <a:chOff x="5662375" y="212375"/>
            <a:chExt cx="175013" cy="27000"/>
          </a:xfrm>
        </p:grpSpPr>
        <p:sp>
          <p:nvSpPr>
            <p:cNvPr id="36" name="Google Shape;36;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47"/>
          <p:cNvGrpSpPr/>
          <p:nvPr/>
        </p:nvGrpSpPr>
        <p:grpSpPr>
          <a:xfrm>
            <a:off x="8068750" y="1581800"/>
            <a:ext cx="175013" cy="27000"/>
            <a:chOff x="5662375" y="212375"/>
            <a:chExt cx="175013" cy="27000"/>
          </a:xfrm>
        </p:grpSpPr>
        <p:sp>
          <p:nvSpPr>
            <p:cNvPr id="40" name="Google Shape;40;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397"/>
        <p:cNvGrpSpPr/>
        <p:nvPr/>
      </p:nvGrpSpPr>
      <p:grpSpPr>
        <a:xfrm>
          <a:off x="0" y="0"/>
          <a:ext cx="0" cy="0"/>
          <a:chOff x="0" y="0"/>
          <a:chExt cx="0" cy="0"/>
        </a:xfrm>
      </p:grpSpPr>
      <p:grpSp>
        <p:nvGrpSpPr>
          <p:cNvPr id="398" name="Google Shape;398;p56"/>
          <p:cNvGrpSpPr/>
          <p:nvPr/>
        </p:nvGrpSpPr>
        <p:grpSpPr>
          <a:xfrm>
            <a:off x="432850" y="0"/>
            <a:ext cx="8278300" cy="5165700"/>
            <a:chOff x="432850" y="0"/>
            <a:chExt cx="8278300" cy="5165700"/>
          </a:xfrm>
        </p:grpSpPr>
        <p:cxnSp>
          <p:nvCxnSpPr>
            <p:cNvPr id="399" name="Google Shape;399;p56"/>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400" name="Google Shape;400;p56"/>
            <p:cNvGrpSpPr/>
            <p:nvPr/>
          </p:nvGrpSpPr>
          <p:grpSpPr>
            <a:xfrm>
              <a:off x="8129350" y="4292175"/>
              <a:ext cx="581800" cy="582350"/>
              <a:chOff x="8064275" y="887850"/>
              <a:chExt cx="581800" cy="582350"/>
            </a:xfrm>
          </p:grpSpPr>
          <p:sp>
            <p:nvSpPr>
              <p:cNvPr id="401" name="Google Shape;401;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7" name="Google Shape;407;p56"/>
            <p:cNvGrpSpPr/>
            <p:nvPr/>
          </p:nvGrpSpPr>
          <p:grpSpPr>
            <a:xfrm>
              <a:off x="8274238" y="3720600"/>
              <a:ext cx="292025" cy="292575"/>
              <a:chOff x="7353050" y="316275"/>
              <a:chExt cx="292025" cy="292575"/>
            </a:xfrm>
          </p:grpSpPr>
          <p:sp>
            <p:nvSpPr>
              <p:cNvPr id="408" name="Google Shape;408;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2" name="Google Shape;412;p56"/>
            <p:cNvGrpSpPr/>
            <p:nvPr/>
          </p:nvGrpSpPr>
          <p:grpSpPr>
            <a:xfrm>
              <a:off x="8332763" y="3212475"/>
              <a:ext cx="175000" cy="175000"/>
              <a:chOff x="8792300" y="321275"/>
              <a:chExt cx="175000" cy="175000"/>
            </a:xfrm>
          </p:grpSpPr>
          <p:sp>
            <p:nvSpPr>
              <p:cNvPr id="413" name="Google Shape;413;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17" name="Google Shape;417;p56"/>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418" name="Google Shape;418;p56"/>
            <p:cNvGrpSpPr/>
            <p:nvPr/>
          </p:nvGrpSpPr>
          <p:grpSpPr>
            <a:xfrm rot="10800000">
              <a:off x="432850" y="291788"/>
              <a:ext cx="581800" cy="582350"/>
              <a:chOff x="8064275" y="887850"/>
              <a:chExt cx="581800" cy="582350"/>
            </a:xfrm>
          </p:grpSpPr>
          <p:sp>
            <p:nvSpPr>
              <p:cNvPr id="419" name="Google Shape;419;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5" name="Google Shape;425;p56"/>
            <p:cNvGrpSpPr/>
            <p:nvPr/>
          </p:nvGrpSpPr>
          <p:grpSpPr>
            <a:xfrm rot="10800000">
              <a:off x="577738" y="1153138"/>
              <a:ext cx="292025" cy="292575"/>
              <a:chOff x="7353050" y="316275"/>
              <a:chExt cx="292025" cy="292575"/>
            </a:xfrm>
          </p:grpSpPr>
          <p:sp>
            <p:nvSpPr>
              <p:cNvPr id="426" name="Google Shape;426;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0" name="Google Shape;430;p56"/>
            <p:cNvGrpSpPr/>
            <p:nvPr/>
          </p:nvGrpSpPr>
          <p:grpSpPr>
            <a:xfrm rot="10800000">
              <a:off x="636238" y="1778838"/>
              <a:ext cx="175000" cy="175000"/>
              <a:chOff x="8792300" y="321275"/>
              <a:chExt cx="175000" cy="175000"/>
            </a:xfrm>
          </p:grpSpPr>
          <p:sp>
            <p:nvSpPr>
              <p:cNvPr id="431" name="Google Shape;431;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5" name="Google Shape;435;p56"/>
            <p:cNvGrpSpPr/>
            <p:nvPr/>
          </p:nvGrpSpPr>
          <p:grpSpPr>
            <a:xfrm>
              <a:off x="432850" y="2003163"/>
              <a:ext cx="175013" cy="27000"/>
              <a:chOff x="5662375" y="212375"/>
              <a:chExt cx="175013" cy="27000"/>
            </a:xfrm>
          </p:grpSpPr>
          <p:sp>
            <p:nvSpPr>
              <p:cNvPr id="436" name="Google Shape;436;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9" name="Google Shape;439;p56"/>
            <p:cNvGrpSpPr/>
            <p:nvPr/>
          </p:nvGrpSpPr>
          <p:grpSpPr>
            <a:xfrm>
              <a:off x="788100" y="208488"/>
              <a:ext cx="175013" cy="27000"/>
              <a:chOff x="5662375" y="212375"/>
              <a:chExt cx="175013" cy="27000"/>
            </a:xfrm>
          </p:grpSpPr>
          <p:sp>
            <p:nvSpPr>
              <p:cNvPr id="440" name="Google Shape;440;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 name="Google Shape;443;p56"/>
            <p:cNvGrpSpPr/>
            <p:nvPr/>
          </p:nvGrpSpPr>
          <p:grpSpPr>
            <a:xfrm>
              <a:off x="8129350" y="4988725"/>
              <a:ext cx="175013" cy="27000"/>
              <a:chOff x="5662375" y="212375"/>
              <a:chExt cx="175013" cy="27000"/>
            </a:xfrm>
          </p:grpSpPr>
          <p:sp>
            <p:nvSpPr>
              <p:cNvPr id="444" name="Google Shape;444;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7" name="Google Shape;447;p56"/>
            <p:cNvGrpSpPr/>
            <p:nvPr/>
          </p:nvGrpSpPr>
          <p:grpSpPr>
            <a:xfrm>
              <a:off x="8497550" y="3429425"/>
              <a:ext cx="175013" cy="27000"/>
              <a:chOff x="5662375" y="212375"/>
              <a:chExt cx="175013" cy="27000"/>
            </a:xfrm>
          </p:grpSpPr>
          <p:sp>
            <p:nvSpPr>
              <p:cNvPr id="448" name="Google Shape;448;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51" name="Google Shape;451;p56"/>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452" name="Google Shape;452;p56"/>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453" name="Google Shape;453;p56"/>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56"/>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56"/>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56"/>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457"/>
        <p:cNvGrpSpPr/>
        <p:nvPr/>
      </p:nvGrpSpPr>
      <p:grpSpPr>
        <a:xfrm>
          <a:off x="0" y="0"/>
          <a:ext cx="0" cy="0"/>
          <a:chOff x="0" y="0"/>
          <a:chExt cx="0" cy="0"/>
        </a:xfrm>
      </p:grpSpPr>
      <p:grpSp>
        <p:nvGrpSpPr>
          <p:cNvPr id="458" name="Google Shape;458;p57"/>
          <p:cNvGrpSpPr/>
          <p:nvPr/>
        </p:nvGrpSpPr>
        <p:grpSpPr>
          <a:xfrm>
            <a:off x="-6867" y="-6625"/>
            <a:ext cx="9152342" cy="5102050"/>
            <a:chOff x="-6867" y="-6625"/>
            <a:chExt cx="9152342" cy="5102050"/>
          </a:xfrm>
        </p:grpSpPr>
        <p:cxnSp>
          <p:nvCxnSpPr>
            <p:cNvPr id="459" name="Google Shape;459;p57"/>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460" name="Google Shape;460;p57"/>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461" name="Google Shape;461;p57"/>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462" name="Google Shape;462;p57"/>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463" name="Google Shape;463;p57"/>
            <p:cNvGrpSpPr/>
            <p:nvPr/>
          </p:nvGrpSpPr>
          <p:grpSpPr>
            <a:xfrm flipH="1">
              <a:off x="1278333" y="4513075"/>
              <a:ext cx="581800" cy="582350"/>
              <a:chOff x="8064275" y="887850"/>
              <a:chExt cx="581800" cy="582350"/>
            </a:xfrm>
          </p:grpSpPr>
          <p:sp>
            <p:nvSpPr>
              <p:cNvPr id="464" name="Google Shape;464;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0" name="Google Shape;470;p57"/>
            <p:cNvGrpSpPr/>
            <p:nvPr/>
          </p:nvGrpSpPr>
          <p:grpSpPr>
            <a:xfrm flipH="1">
              <a:off x="2747608" y="4340463"/>
              <a:ext cx="292025" cy="292575"/>
              <a:chOff x="7353050" y="316275"/>
              <a:chExt cx="292025" cy="292575"/>
            </a:xfrm>
          </p:grpSpPr>
          <p:sp>
            <p:nvSpPr>
              <p:cNvPr id="471" name="Google Shape;471;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5" name="Google Shape;475;p57"/>
            <p:cNvGrpSpPr/>
            <p:nvPr/>
          </p:nvGrpSpPr>
          <p:grpSpPr>
            <a:xfrm flipH="1">
              <a:off x="171308" y="4315025"/>
              <a:ext cx="175000" cy="175000"/>
              <a:chOff x="8792300" y="321275"/>
              <a:chExt cx="175000" cy="175000"/>
            </a:xfrm>
          </p:grpSpPr>
          <p:sp>
            <p:nvSpPr>
              <p:cNvPr id="476" name="Google Shape;476;p5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5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5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5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0" name="Google Shape;480;p57"/>
            <p:cNvGrpSpPr/>
            <p:nvPr/>
          </p:nvGrpSpPr>
          <p:grpSpPr>
            <a:xfrm>
              <a:off x="3873197" y="4657550"/>
              <a:ext cx="293111" cy="293388"/>
              <a:chOff x="3164039" y="430875"/>
              <a:chExt cx="293111" cy="293388"/>
            </a:xfrm>
          </p:grpSpPr>
          <p:sp>
            <p:nvSpPr>
              <p:cNvPr id="481" name="Google Shape;481;p5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5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5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5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5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5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7" name="Google Shape;487;p57"/>
            <p:cNvGrpSpPr/>
            <p:nvPr/>
          </p:nvGrpSpPr>
          <p:grpSpPr>
            <a:xfrm flipH="1">
              <a:off x="242270" y="4142425"/>
              <a:ext cx="175013" cy="27000"/>
              <a:chOff x="5662375" y="212375"/>
              <a:chExt cx="175013" cy="27000"/>
            </a:xfrm>
          </p:grpSpPr>
          <p:sp>
            <p:nvSpPr>
              <p:cNvPr id="488" name="Google Shape;488;p5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5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5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91" name="Google Shape;491;p57"/>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492" name="Google Shape;492;p57"/>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493" name="Google Shape;493;p57"/>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494" name="Google Shape;494;p57"/>
            <p:cNvGrpSpPr/>
            <p:nvPr/>
          </p:nvGrpSpPr>
          <p:grpSpPr>
            <a:xfrm>
              <a:off x="8064275" y="1040250"/>
              <a:ext cx="581800" cy="582350"/>
              <a:chOff x="8064275" y="887850"/>
              <a:chExt cx="581800" cy="582350"/>
            </a:xfrm>
          </p:grpSpPr>
          <p:sp>
            <p:nvSpPr>
              <p:cNvPr id="495" name="Google Shape;495;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1" name="Google Shape;501;p57"/>
            <p:cNvGrpSpPr/>
            <p:nvPr/>
          </p:nvGrpSpPr>
          <p:grpSpPr>
            <a:xfrm>
              <a:off x="7353050" y="316275"/>
              <a:ext cx="292025" cy="292575"/>
              <a:chOff x="7353050" y="316275"/>
              <a:chExt cx="292025" cy="292575"/>
            </a:xfrm>
          </p:grpSpPr>
          <p:sp>
            <p:nvSpPr>
              <p:cNvPr id="502" name="Google Shape;502;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6" name="Google Shape;506;p57"/>
            <p:cNvGrpSpPr/>
            <p:nvPr/>
          </p:nvGrpSpPr>
          <p:grpSpPr>
            <a:xfrm>
              <a:off x="8792300" y="321275"/>
              <a:ext cx="175000" cy="175000"/>
              <a:chOff x="8792300" y="321275"/>
              <a:chExt cx="175000" cy="175000"/>
            </a:xfrm>
          </p:grpSpPr>
          <p:sp>
            <p:nvSpPr>
              <p:cNvPr id="507" name="Google Shape;507;p5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5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5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5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1" name="Google Shape;511;p5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5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5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5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5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5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7" name="Google Shape;517;p57"/>
            <p:cNvGrpSpPr/>
            <p:nvPr/>
          </p:nvGrpSpPr>
          <p:grpSpPr>
            <a:xfrm>
              <a:off x="8490050" y="170875"/>
              <a:ext cx="175013" cy="27000"/>
              <a:chOff x="5662375" y="212375"/>
              <a:chExt cx="175013" cy="27000"/>
            </a:xfrm>
          </p:grpSpPr>
          <p:sp>
            <p:nvSpPr>
              <p:cNvPr id="518" name="Google Shape;518;p5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5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5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1" name="Google Shape;521;p57"/>
            <p:cNvGrpSpPr/>
            <p:nvPr/>
          </p:nvGrpSpPr>
          <p:grpSpPr>
            <a:xfrm>
              <a:off x="8678350" y="1658000"/>
              <a:ext cx="175013" cy="27000"/>
              <a:chOff x="5662375" y="212375"/>
              <a:chExt cx="175013" cy="27000"/>
            </a:xfrm>
          </p:grpSpPr>
          <p:sp>
            <p:nvSpPr>
              <p:cNvPr id="522" name="Google Shape;522;p5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5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5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43"/>
        <p:cNvGrpSpPr/>
        <p:nvPr/>
      </p:nvGrpSpPr>
      <p:grpSpPr>
        <a:xfrm>
          <a:off x="0" y="0"/>
          <a:ext cx="0" cy="0"/>
          <a:chOff x="0" y="0"/>
          <a:chExt cx="0" cy="0"/>
        </a:xfrm>
      </p:grpSpPr>
      <p:sp>
        <p:nvSpPr>
          <p:cNvPr id="44" name="Google Shape;44;p48"/>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5" name="Google Shape;45;p48"/>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46" name="Google Shape;46;p48"/>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47" name="Google Shape;47;p48"/>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48" name="Google Shape;48;p48"/>
          <p:cNvGrpSpPr/>
          <p:nvPr/>
        </p:nvGrpSpPr>
        <p:grpSpPr>
          <a:xfrm flipH="1">
            <a:off x="300738" y="4167800"/>
            <a:ext cx="292025" cy="292575"/>
            <a:chOff x="7353050" y="316275"/>
            <a:chExt cx="292025" cy="292575"/>
          </a:xfrm>
        </p:grpSpPr>
        <p:sp>
          <p:nvSpPr>
            <p:cNvPr id="49" name="Google Shape;49;p4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48"/>
          <p:cNvGrpSpPr/>
          <p:nvPr/>
        </p:nvGrpSpPr>
        <p:grpSpPr>
          <a:xfrm>
            <a:off x="148789" y="3224300"/>
            <a:ext cx="293111" cy="293388"/>
            <a:chOff x="3164039" y="430875"/>
            <a:chExt cx="293111" cy="293388"/>
          </a:xfrm>
        </p:grpSpPr>
        <p:sp>
          <p:nvSpPr>
            <p:cNvPr id="54" name="Google Shape;54;p4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0" name="Google Shape;60;p48"/>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1" name="Google Shape;61;p48"/>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2" name="Google Shape;62;p48"/>
          <p:cNvGrpSpPr/>
          <p:nvPr/>
        </p:nvGrpSpPr>
        <p:grpSpPr>
          <a:xfrm>
            <a:off x="8064275" y="526925"/>
            <a:ext cx="581800" cy="582350"/>
            <a:chOff x="8064275" y="887850"/>
            <a:chExt cx="581800" cy="582350"/>
          </a:xfrm>
        </p:grpSpPr>
        <p:sp>
          <p:nvSpPr>
            <p:cNvPr id="63" name="Google Shape;63;p4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48"/>
          <p:cNvGrpSpPr/>
          <p:nvPr/>
        </p:nvGrpSpPr>
        <p:grpSpPr>
          <a:xfrm>
            <a:off x="7033875" y="170875"/>
            <a:ext cx="292025" cy="292575"/>
            <a:chOff x="7353050" y="316275"/>
            <a:chExt cx="292025" cy="292575"/>
          </a:xfrm>
        </p:grpSpPr>
        <p:sp>
          <p:nvSpPr>
            <p:cNvPr id="70" name="Google Shape;70;p4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48"/>
          <p:cNvGrpSpPr/>
          <p:nvPr/>
        </p:nvGrpSpPr>
        <p:grpSpPr>
          <a:xfrm>
            <a:off x="8757950" y="229650"/>
            <a:ext cx="175000" cy="175000"/>
            <a:chOff x="8792300" y="321275"/>
            <a:chExt cx="175000" cy="175000"/>
          </a:xfrm>
        </p:grpSpPr>
        <p:sp>
          <p:nvSpPr>
            <p:cNvPr id="75" name="Google Shape;75;p4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48"/>
          <p:cNvGrpSpPr/>
          <p:nvPr/>
        </p:nvGrpSpPr>
        <p:grpSpPr>
          <a:xfrm>
            <a:off x="8490050" y="170875"/>
            <a:ext cx="175013" cy="27000"/>
            <a:chOff x="5662375" y="212375"/>
            <a:chExt cx="175013" cy="27000"/>
          </a:xfrm>
        </p:grpSpPr>
        <p:sp>
          <p:nvSpPr>
            <p:cNvPr id="80" name="Google Shape;80;p4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48"/>
          <p:cNvGrpSpPr/>
          <p:nvPr/>
        </p:nvGrpSpPr>
        <p:grpSpPr>
          <a:xfrm>
            <a:off x="7916350" y="1124600"/>
            <a:ext cx="175013" cy="27000"/>
            <a:chOff x="5662375" y="212375"/>
            <a:chExt cx="175013" cy="27000"/>
          </a:xfrm>
        </p:grpSpPr>
        <p:sp>
          <p:nvSpPr>
            <p:cNvPr id="84" name="Google Shape;84;p4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grpSp>
        <p:nvGrpSpPr>
          <p:cNvPr id="88" name="Google Shape;88;p49"/>
          <p:cNvGrpSpPr/>
          <p:nvPr/>
        </p:nvGrpSpPr>
        <p:grpSpPr>
          <a:xfrm>
            <a:off x="2132649" y="713253"/>
            <a:ext cx="4878702" cy="3717004"/>
            <a:chOff x="399425" y="238125"/>
            <a:chExt cx="6810025" cy="5187000"/>
          </a:xfrm>
        </p:grpSpPr>
        <p:sp>
          <p:nvSpPr>
            <p:cNvPr id="89" name="Google Shape;89;p49"/>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9"/>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49"/>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2" name="Google Shape;92;p49"/>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93" name="Google Shape;93;p49"/>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94" name="Google Shape;94;p49"/>
          <p:cNvGrpSpPr/>
          <p:nvPr/>
        </p:nvGrpSpPr>
        <p:grpSpPr>
          <a:xfrm>
            <a:off x="432850" y="0"/>
            <a:ext cx="8278300" cy="5165700"/>
            <a:chOff x="432850" y="0"/>
            <a:chExt cx="8278300" cy="5165700"/>
          </a:xfrm>
        </p:grpSpPr>
        <p:cxnSp>
          <p:nvCxnSpPr>
            <p:cNvPr id="95" name="Google Shape;95;p49"/>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96" name="Google Shape;96;p49"/>
            <p:cNvGrpSpPr/>
            <p:nvPr/>
          </p:nvGrpSpPr>
          <p:grpSpPr>
            <a:xfrm>
              <a:off x="8129350" y="4292175"/>
              <a:ext cx="581800" cy="582350"/>
              <a:chOff x="8064275" y="887850"/>
              <a:chExt cx="581800" cy="582350"/>
            </a:xfrm>
          </p:grpSpPr>
          <p:sp>
            <p:nvSpPr>
              <p:cNvPr id="97" name="Google Shape;97;p4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 name="Google Shape;103;p49"/>
            <p:cNvGrpSpPr/>
            <p:nvPr/>
          </p:nvGrpSpPr>
          <p:grpSpPr>
            <a:xfrm>
              <a:off x="8274238" y="3720600"/>
              <a:ext cx="292025" cy="292575"/>
              <a:chOff x="7353050" y="316275"/>
              <a:chExt cx="292025" cy="292575"/>
            </a:xfrm>
          </p:grpSpPr>
          <p:sp>
            <p:nvSpPr>
              <p:cNvPr id="104" name="Google Shape;104;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49"/>
            <p:cNvGrpSpPr/>
            <p:nvPr/>
          </p:nvGrpSpPr>
          <p:grpSpPr>
            <a:xfrm>
              <a:off x="8332763" y="3212475"/>
              <a:ext cx="175000" cy="175000"/>
              <a:chOff x="8792300" y="321275"/>
              <a:chExt cx="175000" cy="175000"/>
            </a:xfrm>
          </p:grpSpPr>
          <p:sp>
            <p:nvSpPr>
              <p:cNvPr id="109" name="Google Shape;109;p4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3" name="Google Shape;113;p49"/>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14" name="Google Shape;114;p49"/>
            <p:cNvGrpSpPr/>
            <p:nvPr/>
          </p:nvGrpSpPr>
          <p:grpSpPr>
            <a:xfrm rot="10800000">
              <a:off x="432850" y="291788"/>
              <a:ext cx="581800" cy="582350"/>
              <a:chOff x="8064275" y="887850"/>
              <a:chExt cx="581800" cy="582350"/>
            </a:xfrm>
          </p:grpSpPr>
          <p:sp>
            <p:nvSpPr>
              <p:cNvPr id="115" name="Google Shape;115;p4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 name="Google Shape;121;p49"/>
            <p:cNvGrpSpPr/>
            <p:nvPr/>
          </p:nvGrpSpPr>
          <p:grpSpPr>
            <a:xfrm rot="10800000">
              <a:off x="577738" y="1153138"/>
              <a:ext cx="292025" cy="292575"/>
              <a:chOff x="7353050" y="316275"/>
              <a:chExt cx="292025" cy="292575"/>
            </a:xfrm>
          </p:grpSpPr>
          <p:sp>
            <p:nvSpPr>
              <p:cNvPr id="122" name="Google Shape;122;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49"/>
            <p:cNvGrpSpPr/>
            <p:nvPr/>
          </p:nvGrpSpPr>
          <p:grpSpPr>
            <a:xfrm rot="10800000">
              <a:off x="636238" y="1778838"/>
              <a:ext cx="175000" cy="175000"/>
              <a:chOff x="8792300" y="321275"/>
              <a:chExt cx="175000" cy="175000"/>
            </a:xfrm>
          </p:grpSpPr>
          <p:sp>
            <p:nvSpPr>
              <p:cNvPr id="127" name="Google Shape;127;p4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49"/>
            <p:cNvGrpSpPr/>
            <p:nvPr/>
          </p:nvGrpSpPr>
          <p:grpSpPr>
            <a:xfrm>
              <a:off x="432850" y="2003163"/>
              <a:ext cx="175013" cy="27000"/>
              <a:chOff x="5662375" y="212375"/>
              <a:chExt cx="175013" cy="27000"/>
            </a:xfrm>
          </p:grpSpPr>
          <p:sp>
            <p:nvSpPr>
              <p:cNvPr id="132" name="Google Shape;132;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49"/>
            <p:cNvGrpSpPr/>
            <p:nvPr/>
          </p:nvGrpSpPr>
          <p:grpSpPr>
            <a:xfrm>
              <a:off x="788100" y="208488"/>
              <a:ext cx="175013" cy="27000"/>
              <a:chOff x="5662375" y="212375"/>
              <a:chExt cx="175013" cy="27000"/>
            </a:xfrm>
          </p:grpSpPr>
          <p:sp>
            <p:nvSpPr>
              <p:cNvPr id="136" name="Google Shape;136;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49"/>
            <p:cNvGrpSpPr/>
            <p:nvPr/>
          </p:nvGrpSpPr>
          <p:grpSpPr>
            <a:xfrm>
              <a:off x="8129350" y="4988725"/>
              <a:ext cx="175013" cy="27000"/>
              <a:chOff x="5662375" y="212375"/>
              <a:chExt cx="175013" cy="27000"/>
            </a:xfrm>
          </p:grpSpPr>
          <p:sp>
            <p:nvSpPr>
              <p:cNvPr id="140" name="Google Shape;140;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49"/>
            <p:cNvGrpSpPr/>
            <p:nvPr/>
          </p:nvGrpSpPr>
          <p:grpSpPr>
            <a:xfrm>
              <a:off x="8497550" y="3429425"/>
              <a:ext cx="175013" cy="27000"/>
              <a:chOff x="5662375" y="212375"/>
              <a:chExt cx="175013" cy="27000"/>
            </a:xfrm>
          </p:grpSpPr>
          <p:sp>
            <p:nvSpPr>
              <p:cNvPr id="144" name="Google Shape;144;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7" name="Google Shape;147;p49"/>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48" name="Google Shape;148;p49"/>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49" name="Google Shape;149;p49"/>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9"/>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9"/>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9"/>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3"/>
        <p:cNvGrpSpPr/>
        <p:nvPr/>
      </p:nvGrpSpPr>
      <p:grpSpPr>
        <a:xfrm>
          <a:off x="0" y="0"/>
          <a:ext cx="0" cy="0"/>
          <a:chOff x="0" y="0"/>
          <a:chExt cx="0" cy="0"/>
        </a:xfrm>
      </p:grpSpPr>
      <p:sp>
        <p:nvSpPr>
          <p:cNvPr id="154" name="Google Shape;154;p50"/>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155" name="Google Shape;155;p50"/>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56" name="Google Shape;156;p50"/>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57" name="Google Shape;157;p50"/>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58" name="Google Shape;158;p50"/>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59" name="Google Shape;159;p50"/>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60" name="Google Shape;160;p50"/>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61" name="Google Shape;161;p50"/>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62" name="Google Shape;162;p50"/>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63" name="Google Shape;163;p50"/>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64" name="Google Shape;164;p50"/>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65" name="Google Shape;165;p50"/>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66" name="Google Shape;166;p50"/>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67"/>
        <p:cNvGrpSpPr/>
        <p:nvPr/>
      </p:nvGrpSpPr>
      <p:grpSpPr>
        <a:xfrm>
          <a:off x="0" y="0"/>
          <a:ext cx="0" cy="0"/>
          <a:chOff x="0" y="0"/>
          <a:chExt cx="0" cy="0"/>
        </a:xfrm>
      </p:grpSpPr>
      <p:sp>
        <p:nvSpPr>
          <p:cNvPr id="168" name="Google Shape;168;p51"/>
          <p:cNvSpPr txBox="1">
            <a:spLocks noGrp="1"/>
          </p:cNvSpPr>
          <p:nvPr>
            <p:ph type="title"/>
          </p:nvPr>
        </p:nvSpPr>
        <p:spPr>
          <a:xfrm>
            <a:off x="2105425" y="384048"/>
            <a:ext cx="4937700" cy="107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a:endParaRPr/>
          </a:p>
        </p:txBody>
      </p:sp>
      <p:sp>
        <p:nvSpPr>
          <p:cNvPr id="169" name="Google Shape;169;p51"/>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9pPr>
          </a:lstStyle>
          <a:p>
            <a:endParaRPr/>
          </a:p>
        </p:txBody>
      </p:sp>
      <p:sp>
        <p:nvSpPr>
          <p:cNvPr id="170" name="Google Shape;170;p51"/>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n-US" sz="1100" b="0" i="0" u="none" strike="noStrike" cap="none">
                <a:solidFill>
                  <a:schemeClr val="accent1"/>
                </a:solidFill>
                <a:latin typeface="Barlow Semi Condensed Medium"/>
                <a:ea typeface="Barlow Semi Condensed Medium"/>
                <a:cs typeface="Barlow Semi Condensed Medium"/>
                <a:sym typeface="Barlow Semi Condensed Medium"/>
              </a:rPr>
              <a:t>CREDITS:</a:t>
            </a:r>
            <a:r>
              <a:rPr lang="en-US" sz="1100" b="0" i="0" u="none" strike="noStrike" cap="none">
                <a:solidFill>
                  <a:schemeClr val="dk2"/>
                </a:solidFill>
                <a:latin typeface="Barlow Semi Condensed"/>
                <a:ea typeface="Barlow Semi Condensed"/>
                <a:cs typeface="Barlow Semi Condensed"/>
                <a:sym typeface="Barlow Semi Condensed"/>
              </a:rPr>
              <a:t> This presentation template was created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US" sz="1100" b="0" i="0" u="none" strike="noStrike" cap="none">
                <a:solidFill>
                  <a:schemeClr val="dk2"/>
                </a:solidFill>
                <a:latin typeface="Barlow Semi Condensed"/>
                <a:ea typeface="Barlow Semi Condensed"/>
                <a:cs typeface="Barlow Semi Condensed"/>
                <a:sym typeface="Barlow Semi Condensed"/>
              </a:rPr>
              <a:t>, including icons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US" sz="1100" b="0" i="0" u="none" strike="noStrike" cap="none">
                <a:solidFill>
                  <a:schemeClr val="dk2"/>
                </a:solidFill>
                <a:latin typeface="Barlow Semi Condensed"/>
                <a:ea typeface="Barlow Semi Condensed"/>
                <a:cs typeface="Barlow Semi Condensed"/>
                <a:sym typeface="Barlow Semi Condensed"/>
              </a:rPr>
              <a:t>, infographics &amp; images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US" sz="1100" b="0" i="0" u="none" strike="noStrike" cap="none">
                <a:solidFill>
                  <a:schemeClr val="dk2"/>
                </a:solidFill>
                <a:latin typeface="Barlow Semi Condensed"/>
                <a:ea typeface="Barlow Semi Condensed"/>
                <a:cs typeface="Barlow Semi Condensed"/>
                <a:sym typeface="Barlow Semi Condensed"/>
              </a:rPr>
              <a:t> and illustrations by </a:t>
            </a:r>
            <a:r>
              <a:rPr lang="en-US"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1400" b="0" i="0" u="none" strike="noStrike" cap="none">
              <a:solidFill>
                <a:schemeClr val="dk2"/>
              </a:solidFill>
              <a:latin typeface="Barlow Semi Condensed Medium"/>
              <a:ea typeface="Barlow Semi Condensed Medium"/>
              <a:cs typeface="Barlow Semi Condensed Medium"/>
              <a:sym typeface="Barlow Semi Condensed Medium"/>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Barlow Semi Condensed"/>
              <a:ea typeface="Barlow Semi Condensed"/>
              <a:cs typeface="Barlow Semi Condensed"/>
              <a:sym typeface="Barlow Semi Condensed"/>
            </a:endParaRPr>
          </a:p>
        </p:txBody>
      </p:sp>
      <p:cxnSp>
        <p:nvCxnSpPr>
          <p:cNvPr id="171" name="Google Shape;171;p51"/>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72" name="Google Shape;172;p51"/>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73" name="Google Shape;173;p51"/>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74" name="Google Shape;174;p51"/>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75" name="Google Shape;175;p51"/>
          <p:cNvGrpSpPr/>
          <p:nvPr/>
        </p:nvGrpSpPr>
        <p:grpSpPr>
          <a:xfrm rot="5400000" flipH="1">
            <a:off x="7407333" y="1284925"/>
            <a:ext cx="581800" cy="582350"/>
            <a:chOff x="8064275" y="887850"/>
            <a:chExt cx="581800" cy="582350"/>
          </a:xfrm>
        </p:grpSpPr>
        <p:sp>
          <p:nvSpPr>
            <p:cNvPr id="176" name="Google Shape;176;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2" name="Google Shape;182;p51"/>
          <p:cNvGrpSpPr/>
          <p:nvPr/>
        </p:nvGrpSpPr>
        <p:grpSpPr>
          <a:xfrm rot="5400000" flipH="1">
            <a:off x="7869720" y="2754200"/>
            <a:ext cx="292025" cy="292575"/>
            <a:chOff x="7353050" y="316275"/>
            <a:chExt cx="292025" cy="292575"/>
          </a:xfrm>
        </p:grpSpPr>
        <p:sp>
          <p:nvSpPr>
            <p:cNvPr id="183" name="Google Shape;183;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7" name="Google Shape;187;p51"/>
          <p:cNvGrpSpPr/>
          <p:nvPr/>
        </p:nvGrpSpPr>
        <p:grpSpPr>
          <a:xfrm rot="5400000" flipH="1">
            <a:off x="8012458" y="178175"/>
            <a:ext cx="175000" cy="175000"/>
            <a:chOff x="8792300" y="321275"/>
            <a:chExt cx="175000" cy="175000"/>
          </a:xfrm>
        </p:grpSpPr>
        <p:sp>
          <p:nvSpPr>
            <p:cNvPr id="188" name="Google Shape;188;p5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5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 name="Google Shape;192;p51"/>
          <p:cNvGrpSpPr/>
          <p:nvPr/>
        </p:nvGrpSpPr>
        <p:grpSpPr>
          <a:xfrm rot="5400000">
            <a:off x="7551683" y="3879926"/>
            <a:ext cx="293111" cy="293388"/>
            <a:chOff x="3164039" y="430875"/>
            <a:chExt cx="293111" cy="293388"/>
          </a:xfrm>
        </p:grpSpPr>
        <p:sp>
          <p:nvSpPr>
            <p:cNvPr id="193" name="Google Shape;193;p5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5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51"/>
          <p:cNvGrpSpPr/>
          <p:nvPr/>
        </p:nvGrpSpPr>
        <p:grpSpPr>
          <a:xfrm rot="5400000" flipH="1">
            <a:off x="8259052" y="323144"/>
            <a:ext cx="175013" cy="27000"/>
            <a:chOff x="5662375" y="212375"/>
            <a:chExt cx="175013" cy="27000"/>
          </a:xfrm>
        </p:grpSpPr>
        <p:sp>
          <p:nvSpPr>
            <p:cNvPr id="200" name="Google Shape;200;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03" name="Google Shape;203;p51"/>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204" name="Google Shape;204;p51"/>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205" name="Google Shape;205;p51"/>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206" name="Google Shape;206;p51"/>
          <p:cNvGrpSpPr/>
          <p:nvPr/>
        </p:nvGrpSpPr>
        <p:grpSpPr>
          <a:xfrm rot="5400000">
            <a:off x="621475" y="4062025"/>
            <a:ext cx="581800" cy="582350"/>
            <a:chOff x="8064275" y="887850"/>
            <a:chExt cx="581800" cy="582350"/>
          </a:xfrm>
        </p:grpSpPr>
        <p:sp>
          <p:nvSpPr>
            <p:cNvPr id="207" name="Google Shape;207;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51"/>
          <p:cNvGrpSpPr/>
          <p:nvPr/>
        </p:nvGrpSpPr>
        <p:grpSpPr>
          <a:xfrm rot="5400000">
            <a:off x="1482825" y="3350800"/>
            <a:ext cx="292025" cy="292575"/>
            <a:chOff x="7353050" y="316275"/>
            <a:chExt cx="292025" cy="292575"/>
          </a:xfrm>
        </p:grpSpPr>
        <p:sp>
          <p:nvSpPr>
            <p:cNvPr id="214" name="Google Shape;214;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8" name="Google Shape;218;p51"/>
          <p:cNvGrpSpPr/>
          <p:nvPr/>
        </p:nvGrpSpPr>
        <p:grpSpPr>
          <a:xfrm rot="5400000">
            <a:off x="1595125" y="4790325"/>
            <a:ext cx="175000" cy="175000"/>
            <a:chOff x="8792300" y="321275"/>
            <a:chExt cx="175000" cy="175000"/>
          </a:xfrm>
        </p:grpSpPr>
        <p:sp>
          <p:nvSpPr>
            <p:cNvPr id="219" name="Google Shape;219;p5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3" name="Google Shape;223;p5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5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51"/>
          <p:cNvGrpSpPr/>
          <p:nvPr/>
        </p:nvGrpSpPr>
        <p:grpSpPr>
          <a:xfrm rot="5400000">
            <a:off x="1701119" y="1515381"/>
            <a:ext cx="175013" cy="27000"/>
            <a:chOff x="5662375" y="212375"/>
            <a:chExt cx="175013" cy="27000"/>
          </a:xfrm>
        </p:grpSpPr>
        <p:sp>
          <p:nvSpPr>
            <p:cNvPr id="230" name="Google Shape;230;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3" name="Google Shape;233;p51"/>
          <p:cNvGrpSpPr/>
          <p:nvPr/>
        </p:nvGrpSpPr>
        <p:grpSpPr>
          <a:xfrm rot="5400000">
            <a:off x="1819519" y="4562081"/>
            <a:ext cx="175013" cy="27000"/>
            <a:chOff x="5662375" y="212375"/>
            <a:chExt cx="175013" cy="27000"/>
          </a:xfrm>
        </p:grpSpPr>
        <p:sp>
          <p:nvSpPr>
            <p:cNvPr id="234" name="Google Shape;234;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51"/>
          <p:cNvGrpSpPr/>
          <p:nvPr/>
        </p:nvGrpSpPr>
        <p:grpSpPr>
          <a:xfrm rot="5400000">
            <a:off x="408594" y="4140781"/>
            <a:ext cx="175013" cy="27000"/>
            <a:chOff x="5662375" y="212375"/>
            <a:chExt cx="175013" cy="27000"/>
          </a:xfrm>
        </p:grpSpPr>
        <p:sp>
          <p:nvSpPr>
            <p:cNvPr id="238" name="Google Shape;238;p5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1"/>
        <p:cNvGrpSpPr/>
        <p:nvPr/>
      </p:nvGrpSpPr>
      <p:grpSpPr>
        <a:xfrm>
          <a:off x="0" y="0"/>
          <a:ext cx="0" cy="0"/>
          <a:chOff x="0" y="0"/>
          <a:chExt cx="0" cy="0"/>
        </a:xfrm>
      </p:grpSpPr>
      <p:sp>
        <p:nvSpPr>
          <p:cNvPr id="242" name="Google Shape;242;p52"/>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43" name="Google Shape;243;p52"/>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endParaRPr/>
          </a:p>
        </p:txBody>
      </p:sp>
      <p:cxnSp>
        <p:nvCxnSpPr>
          <p:cNvPr id="244" name="Google Shape;244;p52"/>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245" name="Google Shape;245;p52"/>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246" name="Google Shape;246;p52"/>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247" name="Google Shape;247;p52"/>
          <p:cNvGrpSpPr/>
          <p:nvPr/>
        </p:nvGrpSpPr>
        <p:grpSpPr>
          <a:xfrm flipH="1">
            <a:off x="499400" y="959675"/>
            <a:ext cx="581800" cy="582350"/>
            <a:chOff x="8064275" y="887850"/>
            <a:chExt cx="581800" cy="582350"/>
          </a:xfrm>
        </p:grpSpPr>
        <p:sp>
          <p:nvSpPr>
            <p:cNvPr id="248" name="Google Shape;248;p5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5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5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5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52"/>
          <p:cNvGrpSpPr/>
          <p:nvPr/>
        </p:nvGrpSpPr>
        <p:grpSpPr>
          <a:xfrm flipH="1">
            <a:off x="1500400" y="388100"/>
            <a:ext cx="292025" cy="292575"/>
            <a:chOff x="7353050" y="316275"/>
            <a:chExt cx="292025" cy="292575"/>
          </a:xfrm>
        </p:grpSpPr>
        <p:sp>
          <p:nvSpPr>
            <p:cNvPr id="255" name="Google Shape;255;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9" name="Google Shape;259;p52"/>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52"/>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52"/>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52"/>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52"/>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52"/>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5" name="Google Shape;265;p52"/>
          <p:cNvGrpSpPr/>
          <p:nvPr/>
        </p:nvGrpSpPr>
        <p:grpSpPr>
          <a:xfrm flipH="1">
            <a:off x="3527112" y="361100"/>
            <a:ext cx="175013" cy="27000"/>
            <a:chOff x="5662375" y="212375"/>
            <a:chExt cx="175013" cy="27000"/>
          </a:xfrm>
        </p:grpSpPr>
        <p:sp>
          <p:nvSpPr>
            <p:cNvPr id="266" name="Google Shape;266;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9" name="Google Shape;269;p52"/>
          <p:cNvGrpSpPr/>
          <p:nvPr/>
        </p:nvGrpSpPr>
        <p:grpSpPr>
          <a:xfrm flipH="1">
            <a:off x="480412" y="242700"/>
            <a:ext cx="175013" cy="27000"/>
            <a:chOff x="5662375" y="212375"/>
            <a:chExt cx="175013" cy="27000"/>
          </a:xfrm>
        </p:grpSpPr>
        <p:sp>
          <p:nvSpPr>
            <p:cNvPr id="270" name="Google Shape;270;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3" name="Google Shape;273;p52"/>
          <p:cNvGrpSpPr/>
          <p:nvPr/>
        </p:nvGrpSpPr>
        <p:grpSpPr>
          <a:xfrm flipH="1">
            <a:off x="901712" y="1653625"/>
            <a:ext cx="175013" cy="27000"/>
            <a:chOff x="5662375" y="212375"/>
            <a:chExt cx="175013" cy="27000"/>
          </a:xfrm>
        </p:grpSpPr>
        <p:sp>
          <p:nvSpPr>
            <p:cNvPr id="274" name="Google Shape;274;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77" name="Google Shape;277;p52"/>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278" name="Google Shape;278;p52"/>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279" name="Google Shape;279;p52"/>
          <p:cNvGrpSpPr/>
          <p:nvPr/>
        </p:nvGrpSpPr>
        <p:grpSpPr>
          <a:xfrm rot="10800000">
            <a:off x="499400" y="3940925"/>
            <a:ext cx="581800" cy="582350"/>
            <a:chOff x="8064275" y="887850"/>
            <a:chExt cx="581800" cy="582350"/>
          </a:xfrm>
        </p:grpSpPr>
        <p:sp>
          <p:nvSpPr>
            <p:cNvPr id="280" name="Google Shape;280;p5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5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5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5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52"/>
          <p:cNvGrpSpPr/>
          <p:nvPr/>
        </p:nvGrpSpPr>
        <p:grpSpPr>
          <a:xfrm rot="10800000">
            <a:off x="1819575" y="4586750"/>
            <a:ext cx="292025" cy="292575"/>
            <a:chOff x="7353050" y="316275"/>
            <a:chExt cx="292025" cy="292575"/>
          </a:xfrm>
        </p:grpSpPr>
        <p:sp>
          <p:nvSpPr>
            <p:cNvPr id="287" name="Google Shape;287;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1" name="Google Shape;291;p52"/>
          <p:cNvGrpSpPr/>
          <p:nvPr/>
        </p:nvGrpSpPr>
        <p:grpSpPr>
          <a:xfrm rot="10800000">
            <a:off x="212525" y="4645550"/>
            <a:ext cx="175000" cy="175000"/>
            <a:chOff x="8792300" y="321275"/>
            <a:chExt cx="175000" cy="175000"/>
          </a:xfrm>
        </p:grpSpPr>
        <p:sp>
          <p:nvSpPr>
            <p:cNvPr id="292" name="Google Shape;292;p5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5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6" name="Google Shape;296;p52"/>
          <p:cNvGrpSpPr/>
          <p:nvPr/>
        </p:nvGrpSpPr>
        <p:grpSpPr>
          <a:xfrm rot="10800000">
            <a:off x="480412" y="4852325"/>
            <a:ext cx="175013" cy="27000"/>
            <a:chOff x="5662375" y="212375"/>
            <a:chExt cx="175013" cy="27000"/>
          </a:xfrm>
        </p:grpSpPr>
        <p:sp>
          <p:nvSpPr>
            <p:cNvPr id="297" name="Google Shape;297;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0" name="Google Shape;300;p52"/>
          <p:cNvGrpSpPr/>
          <p:nvPr/>
        </p:nvGrpSpPr>
        <p:grpSpPr>
          <a:xfrm rot="10800000">
            <a:off x="1054112" y="3898600"/>
            <a:ext cx="175013" cy="27000"/>
            <a:chOff x="5662375" y="212375"/>
            <a:chExt cx="175013" cy="27000"/>
          </a:xfrm>
        </p:grpSpPr>
        <p:sp>
          <p:nvSpPr>
            <p:cNvPr id="301" name="Google Shape;301;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305"/>
        <p:cNvGrpSpPr/>
        <p:nvPr/>
      </p:nvGrpSpPr>
      <p:grpSpPr>
        <a:xfrm>
          <a:off x="0" y="0"/>
          <a:ext cx="0" cy="0"/>
          <a:chOff x="0" y="0"/>
          <a:chExt cx="0" cy="0"/>
        </a:xfrm>
      </p:grpSpPr>
      <p:cxnSp>
        <p:nvCxnSpPr>
          <p:cNvPr id="306" name="Google Shape;306;p54"/>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307" name="Google Shape;307;p54"/>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308" name="Google Shape;308;p54"/>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309" name="Google Shape;309;p54"/>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310" name="Google Shape;310;p54"/>
          <p:cNvGrpSpPr/>
          <p:nvPr/>
        </p:nvGrpSpPr>
        <p:grpSpPr>
          <a:xfrm rot="5400000" flipH="1">
            <a:off x="7407333" y="1284925"/>
            <a:ext cx="581800" cy="582350"/>
            <a:chOff x="8064275" y="887850"/>
            <a:chExt cx="581800" cy="582350"/>
          </a:xfrm>
        </p:grpSpPr>
        <p:sp>
          <p:nvSpPr>
            <p:cNvPr id="311" name="Google Shape;311;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54"/>
          <p:cNvGrpSpPr/>
          <p:nvPr/>
        </p:nvGrpSpPr>
        <p:grpSpPr>
          <a:xfrm rot="5400000" flipH="1">
            <a:off x="7869720" y="2754200"/>
            <a:ext cx="292025" cy="292575"/>
            <a:chOff x="7353050" y="316275"/>
            <a:chExt cx="292025" cy="292575"/>
          </a:xfrm>
        </p:grpSpPr>
        <p:sp>
          <p:nvSpPr>
            <p:cNvPr id="318" name="Google Shape;318;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2" name="Google Shape;322;p54"/>
          <p:cNvGrpSpPr/>
          <p:nvPr/>
        </p:nvGrpSpPr>
        <p:grpSpPr>
          <a:xfrm rot="5400000" flipH="1">
            <a:off x="8012458" y="178175"/>
            <a:ext cx="175000" cy="175000"/>
            <a:chOff x="8792300" y="321275"/>
            <a:chExt cx="175000" cy="175000"/>
          </a:xfrm>
        </p:grpSpPr>
        <p:sp>
          <p:nvSpPr>
            <p:cNvPr id="323" name="Google Shape;323;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7" name="Google Shape;327;p54"/>
          <p:cNvGrpSpPr/>
          <p:nvPr/>
        </p:nvGrpSpPr>
        <p:grpSpPr>
          <a:xfrm rot="5400000">
            <a:off x="7551683" y="3879926"/>
            <a:ext cx="293111" cy="293388"/>
            <a:chOff x="3164039" y="430875"/>
            <a:chExt cx="293111" cy="293388"/>
          </a:xfrm>
        </p:grpSpPr>
        <p:sp>
          <p:nvSpPr>
            <p:cNvPr id="328" name="Google Shape;328;p5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5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5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5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5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5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4" name="Google Shape;334;p54"/>
          <p:cNvGrpSpPr/>
          <p:nvPr/>
        </p:nvGrpSpPr>
        <p:grpSpPr>
          <a:xfrm rot="5400000" flipH="1">
            <a:off x="8259052" y="323144"/>
            <a:ext cx="175013" cy="27000"/>
            <a:chOff x="5662375" y="212375"/>
            <a:chExt cx="175013" cy="27000"/>
          </a:xfrm>
        </p:grpSpPr>
        <p:sp>
          <p:nvSpPr>
            <p:cNvPr id="335" name="Google Shape;335;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38" name="Google Shape;338;p54"/>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339" name="Google Shape;339;p54"/>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340" name="Google Shape;340;p54"/>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341" name="Google Shape;341;p54"/>
          <p:cNvGrpSpPr/>
          <p:nvPr/>
        </p:nvGrpSpPr>
        <p:grpSpPr>
          <a:xfrm rot="5400000">
            <a:off x="621475" y="4062025"/>
            <a:ext cx="581800" cy="582350"/>
            <a:chOff x="8064275" y="887850"/>
            <a:chExt cx="581800" cy="582350"/>
          </a:xfrm>
        </p:grpSpPr>
        <p:sp>
          <p:nvSpPr>
            <p:cNvPr id="342" name="Google Shape;342;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54"/>
          <p:cNvGrpSpPr/>
          <p:nvPr/>
        </p:nvGrpSpPr>
        <p:grpSpPr>
          <a:xfrm rot="5400000">
            <a:off x="1482825" y="3350800"/>
            <a:ext cx="292025" cy="292575"/>
            <a:chOff x="7353050" y="316275"/>
            <a:chExt cx="292025" cy="292575"/>
          </a:xfrm>
        </p:grpSpPr>
        <p:sp>
          <p:nvSpPr>
            <p:cNvPr id="349" name="Google Shape;349;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3" name="Google Shape;353;p54"/>
          <p:cNvGrpSpPr/>
          <p:nvPr/>
        </p:nvGrpSpPr>
        <p:grpSpPr>
          <a:xfrm rot="5400000">
            <a:off x="1595125" y="4790325"/>
            <a:ext cx="175000" cy="175000"/>
            <a:chOff x="8792300" y="321275"/>
            <a:chExt cx="175000" cy="175000"/>
          </a:xfrm>
        </p:grpSpPr>
        <p:sp>
          <p:nvSpPr>
            <p:cNvPr id="354" name="Google Shape;354;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8" name="Google Shape;358;p54"/>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54"/>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54"/>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54"/>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54"/>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54"/>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4" name="Google Shape;364;p54"/>
          <p:cNvGrpSpPr/>
          <p:nvPr/>
        </p:nvGrpSpPr>
        <p:grpSpPr>
          <a:xfrm rot="5400000">
            <a:off x="1701119" y="1515381"/>
            <a:ext cx="175013" cy="27000"/>
            <a:chOff x="5662375" y="212375"/>
            <a:chExt cx="175013" cy="27000"/>
          </a:xfrm>
        </p:grpSpPr>
        <p:sp>
          <p:nvSpPr>
            <p:cNvPr id="365" name="Google Shape;365;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p54"/>
          <p:cNvGrpSpPr/>
          <p:nvPr/>
        </p:nvGrpSpPr>
        <p:grpSpPr>
          <a:xfrm rot="5400000">
            <a:off x="1819519" y="4562081"/>
            <a:ext cx="175013" cy="27000"/>
            <a:chOff x="5662375" y="212375"/>
            <a:chExt cx="175013" cy="27000"/>
          </a:xfrm>
        </p:grpSpPr>
        <p:sp>
          <p:nvSpPr>
            <p:cNvPr id="369" name="Google Shape;369;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2" name="Google Shape;372;p54"/>
          <p:cNvGrpSpPr/>
          <p:nvPr/>
        </p:nvGrpSpPr>
        <p:grpSpPr>
          <a:xfrm rot="5400000">
            <a:off x="408594" y="4140781"/>
            <a:ext cx="175013" cy="27000"/>
            <a:chOff x="5662375" y="212375"/>
            <a:chExt cx="175013" cy="27000"/>
          </a:xfrm>
        </p:grpSpPr>
        <p:sp>
          <p:nvSpPr>
            <p:cNvPr id="373" name="Google Shape;373;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376"/>
        <p:cNvGrpSpPr/>
        <p:nvPr/>
      </p:nvGrpSpPr>
      <p:grpSpPr>
        <a:xfrm>
          <a:off x="0" y="0"/>
          <a:ext cx="0" cy="0"/>
          <a:chOff x="0" y="0"/>
          <a:chExt cx="0" cy="0"/>
        </a:xfrm>
      </p:grpSpPr>
      <p:grpSp>
        <p:nvGrpSpPr>
          <p:cNvPr id="377" name="Google Shape;377;p55"/>
          <p:cNvGrpSpPr/>
          <p:nvPr/>
        </p:nvGrpSpPr>
        <p:grpSpPr>
          <a:xfrm>
            <a:off x="261711" y="-1158"/>
            <a:ext cx="8550326" cy="3981600"/>
            <a:chOff x="261711" y="-1158"/>
            <a:chExt cx="8550326" cy="3981600"/>
          </a:xfrm>
        </p:grpSpPr>
        <p:cxnSp>
          <p:nvCxnSpPr>
            <p:cNvPr id="378" name="Google Shape;378;p55"/>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379" name="Google Shape;379;p55"/>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380" name="Google Shape;380;p55"/>
            <p:cNvGrpSpPr/>
            <p:nvPr/>
          </p:nvGrpSpPr>
          <p:grpSpPr>
            <a:xfrm rot="10800000">
              <a:off x="343274" y="3300779"/>
              <a:ext cx="344736" cy="345385"/>
              <a:chOff x="7353050" y="316275"/>
              <a:chExt cx="292025" cy="292575"/>
            </a:xfrm>
          </p:grpSpPr>
          <p:sp>
            <p:nvSpPr>
              <p:cNvPr id="381" name="Google Shape;381;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55"/>
            <p:cNvGrpSpPr/>
            <p:nvPr/>
          </p:nvGrpSpPr>
          <p:grpSpPr>
            <a:xfrm rot="10800000">
              <a:off x="8520013" y="714742"/>
              <a:ext cx="292025" cy="292575"/>
              <a:chOff x="7353050" y="316275"/>
              <a:chExt cx="292025" cy="292575"/>
            </a:xfrm>
          </p:grpSpPr>
          <p:sp>
            <p:nvSpPr>
              <p:cNvPr id="386" name="Google Shape;386;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55"/>
            <p:cNvGrpSpPr/>
            <p:nvPr/>
          </p:nvGrpSpPr>
          <p:grpSpPr>
            <a:xfrm rot="10800000">
              <a:off x="261711" y="465077"/>
              <a:ext cx="507562" cy="507984"/>
              <a:chOff x="8064275" y="887850"/>
              <a:chExt cx="581800" cy="582350"/>
            </a:xfrm>
          </p:grpSpPr>
          <p:sp>
            <p:nvSpPr>
              <p:cNvPr id="391" name="Google Shape;391;p5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5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5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5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5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5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6"/>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1"/>
          <p:cNvGrpSpPr/>
          <p:nvPr/>
        </p:nvGrpSpPr>
        <p:grpSpPr>
          <a:xfrm>
            <a:off x="303210" y="959719"/>
            <a:ext cx="5343540" cy="4183680"/>
            <a:chOff x="469775" y="238125"/>
            <a:chExt cx="6679425" cy="5229600"/>
          </a:xfrm>
        </p:grpSpPr>
        <p:sp>
          <p:nvSpPr>
            <p:cNvPr id="530" name="Google Shape;530;p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3" name="Google Shape;723;p1"/>
          <p:cNvSpPr txBox="1">
            <a:spLocks noGrp="1"/>
          </p:cNvSpPr>
          <p:nvPr>
            <p:ph type="ctrTitle"/>
          </p:nvPr>
        </p:nvSpPr>
        <p:spPr>
          <a:xfrm>
            <a:off x="5488830" y="1401339"/>
            <a:ext cx="3711086" cy="1792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chemeClr val="accent1"/>
                </a:solidFill>
                <a:latin typeface="Barlow Semi Condensed Medium"/>
                <a:ea typeface="Barlow Semi Condensed Medium"/>
                <a:cs typeface="Barlow Semi Condensed Medium"/>
                <a:sym typeface="Arial"/>
              </a:rPr>
              <a:t>MẠNG</a:t>
            </a:r>
            <a:r>
              <a:rPr lang="en-US" sz="6000" b="1" smtClean="0">
                <a:latin typeface="+mj-lt"/>
                <a:ea typeface="Arial"/>
                <a:cs typeface="Arial"/>
                <a:sym typeface="Arial"/>
              </a:rPr>
              <a:t> </a:t>
            </a:r>
            <a:r>
              <a:rPr lang="en-US" sz="4000">
                <a:solidFill>
                  <a:schemeClr val="accent1"/>
                </a:solidFill>
                <a:latin typeface="Barlow Semi Condensed Medium"/>
                <a:ea typeface="Barlow Semi Condensed Medium"/>
                <a:cs typeface="Barlow Semi Condensed Medium"/>
                <a:sym typeface="Arial"/>
              </a:rPr>
              <a:t>XÃ</a:t>
            </a:r>
            <a:r>
              <a:rPr lang="en-US" sz="6000" b="1" smtClean="0">
                <a:latin typeface="+mj-lt"/>
                <a:ea typeface="Arial"/>
                <a:cs typeface="Arial"/>
                <a:sym typeface="Arial"/>
              </a:rPr>
              <a:t> </a:t>
            </a:r>
            <a:r>
              <a:rPr lang="en-US" sz="4000">
                <a:solidFill>
                  <a:schemeClr val="accent1"/>
                </a:solidFill>
                <a:latin typeface="Barlow Semi Condensed Medium"/>
                <a:ea typeface="Barlow Semi Condensed Medium"/>
                <a:cs typeface="Barlow Semi Condensed Medium"/>
                <a:sym typeface="Arial"/>
              </a:rPr>
              <a:t>HỘI VIỆC </a:t>
            </a:r>
            <a:r>
              <a:rPr lang="en-US" sz="4000">
                <a:solidFill>
                  <a:schemeClr val="accent1"/>
                </a:solidFill>
                <a:latin typeface="Barlow Semi Condensed Medium"/>
                <a:ea typeface="Barlow Semi Condensed Medium"/>
                <a:cs typeface="Barlow Semi Condensed Medium"/>
                <a:sym typeface="Arial"/>
              </a:rPr>
              <a:t>LÀM</a:t>
            </a:r>
            <a:r>
              <a:rPr lang="en-US" sz="4000">
                <a:solidFill>
                  <a:schemeClr val="accent1"/>
                </a:solidFill>
                <a:latin typeface="Barlow Semi Condensed Medium"/>
                <a:ea typeface="Barlow Semi Condensed Medium"/>
                <a:cs typeface="Barlow Semi Condensed Medium"/>
                <a:sym typeface="Arial"/>
              </a:rPr>
              <a:t> IT</a:t>
            </a:r>
            <a:endParaRPr sz="4000">
              <a:solidFill>
                <a:schemeClr val="accent1"/>
              </a:solidFill>
              <a:latin typeface="Barlow Semi Condensed Medium"/>
              <a:ea typeface="Barlow Semi Condensed Medium"/>
              <a:cs typeface="Barlow Semi Condensed Medium"/>
              <a:sym typeface="Arial"/>
            </a:endParaRPr>
          </a:p>
        </p:txBody>
      </p:sp>
      <p:sp>
        <p:nvSpPr>
          <p:cNvPr id="724" name="Google Shape;724;p1"/>
          <p:cNvSpPr txBox="1">
            <a:spLocks noGrp="1"/>
          </p:cNvSpPr>
          <p:nvPr>
            <p:ph type="subTitle" idx="1"/>
          </p:nvPr>
        </p:nvSpPr>
        <p:spPr>
          <a:xfrm>
            <a:off x="5570210" y="3721607"/>
            <a:ext cx="3573790" cy="130295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000" smtClean="0">
                <a:solidFill>
                  <a:schemeClr val="accent1"/>
                </a:solidFill>
              </a:rPr>
              <a:t>GVHD: Thầy Lê Phi Hùng</a:t>
            </a:r>
          </a:p>
          <a:p>
            <a:pPr marL="0" lvl="0" indent="0" algn="l" rtl="0">
              <a:lnSpc>
                <a:spcPct val="100000"/>
              </a:lnSpc>
              <a:spcBef>
                <a:spcPts val="0"/>
              </a:spcBef>
              <a:spcAft>
                <a:spcPts val="0"/>
              </a:spcAft>
              <a:buSzPts val="2800"/>
              <a:buNone/>
            </a:pPr>
            <a:r>
              <a:rPr lang="en-US" sz="2000" smtClean="0"/>
              <a:t>Môn: Đồ án công nghệ phần mềm</a:t>
            </a:r>
            <a:endParaRPr sz="200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2993572" y="1045323"/>
            <a:ext cx="2967600" cy="56591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7200" smtClean="0">
                <a:solidFill>
                  <a:schemeClr val="tx1"/>
                </a:solidFill>
                <a:latin typeface="Barlow Semi Condensed Medium" panose="020B0604020202020204" charset="0"/>
              </a:rPr>
              <a:t>03</a:t>
            </a:r>
            <a:r>
              <a:rPr lang="en-US" sz="7200" smtClean="0">
                <a:latin typeface="Barlow Semi Condensed Medium" panose="020B0604020202020204" charset="0"/>
              </a:rPr>
              <a:t> </a:t>
            </a:r>
            <a:endParaRPr sz="7200">
              <a:latin typeface="Barlow Semi Condensed Medium" panose="020B0604020202020204" charset="0"/>
            </a:endParaRPr>
          </a:p>
        </p:txBody>
      </p:sp>
      <p:sp>
        <p:nvSpPr>
          <p:cNvPr id="3" name="Google Shape;736;g13bee086f86_0_171"/>
          <p:cNvSpPr txBox="1">
            <a:spLocks noGrp="1"/>
          </p:cNvSpPr>
          <p:nvPr>
            <p:ph type="title" idx="2"/>
          </p:nvPr>
        </p:nvSpPr>
        <p:spPr>
          <a:xfrm>
            <a:off x="2209800" y="1843462"/>
            <a:ext cx="4728030" cy="13351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3600" smtClean="0">
                <a:latin typeface="Barlow Semi Condensed Medium" panose="020B0604020202020204" charset="0"/>
              </a:rPr>
              <a:t>Các yêu cầu phần mềm</a:t>
            </a:r>
            <a:endParaRPr sz="3600">
              <a:latin typeface="Barlow Semi Condensed Medium" panose="020B0604020202020204" charset="0"/>
            </a:endParaRPr>
          </a:p>
        </p:txBody>
      </p:sp>
    </p:spTree>
    <p:extLst>
      <p:ext uri="{BB962C8B-B14F-4D97-AF65-F5344CB8AC3E}">
        <p14:creationId xmlns:p14="http://schemas.microsoft.com/office/powerpoint/2010/main" val="232597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5406190" y="0"/>
            <a:ext cx="359033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Các yêu cầu phần mềm</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1271016" y="568460"/>
            <a:ext cx="6208293" cy="405214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Yêu cầu chức năng</a:t>
            </a:r>
            <a:r>
              <a:rPr lang="en-US" sz="2400" b="1" smtClean="0">
                <a:solidFill>
                  <a:srgbClr val="4EB6FC"/>
                </a:solidFill>
              </a:rPr>
              <a:t>:</a:t>
            </a: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r>
              <a:rPr lang="en-US" b="1" smtClean="0"/>
              <a:t>Các chức năng chung: </a:t>
            </a:r>
          </a:p>
          <a:p>
            <a:pPr lvl="0" algn="l" rtl="0">
              <a:lnSpc>
                <a:spcPct val="150000"/>
              </a:lnSpc>
              <a:spcBef>
                <a:spcPts val="0"/>
              </a:spcBef>
              <a:spcAft>
                <a:spcPts val="0"/>
              </a:spcAft>
              <a:buSzPts val="1800"/>
            </a:pPr>
            <a:r>
              <a:rPr lang="en-US" smtClean="0"/>
              <a:t>1. Đăng ký, đăng nhập, đăng xuất</a:t>
            </a:r>
          </a:p>
          <a:p>
            <a:pPr lvl="0" algn="l" rtl="0">
              <a:lnSpc>
                <a:spcPct val="150000"/>
              </a:lnSpc>
              <a:spcBef>
                <a:spcPts val="0"/>
              </a:spcBef>
              <a:spcAft>
                <a:spcPts val="0"/>
              </a:spcAft>
              <a:buSzPts val="1800"/>
            </a:pPr>
            <a:r>
              <a:rPr lang="en-US" smtClean="0"/>
              <a:t>2. Tìm kiếm, lọc bài viết</a:t>
            </a: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r>
              <a:rPr lang="en-US" b="1" smtClean="0"/>
              <a:t>Chức năng admin:</a:t>
            </a:r>
          </a:p>
          <a:p>
            <a:pPr lvl="0" algn="l" rtl="0">
              <a:lnSpc>
                <a:spcPct val="150000"/>
              </a:lnSpc>
              <a:spcBef>
                <a:spcPts val="0"/>
              </a:spcBef>
              <a:spcAft>
                <a:spcPts val="0"/>
              </a:spcAft>
              <a:buSzPts val="1800"/>
            </a:pPr>
            <a:r>
              <a:rPr lang="en-US" smtClean="0"/>
              <a:t>1. Thống kê số lượng (việc làm, ứng tuyển, CV)</a:t>
            </a:r>
          </a:p>
          <a:p>
            <a:pPr lvl="0" algn="l" rtl="0">
              <a:lnSpc>
                <a:spcPct val="150000"/>
              </a:lnSpc>
              <a:spcBef>
                <a:spcPts val="0"/>
              </a:spcBef>
              <a:spcAft>
                <a:spcPts val="0"/>
              </a:spcAft>
              <a:buSzPts val="1800"/>
            </a:pPr>
            <a:r>
              <a:rPr lang="en-US" smtClean="0"/>
              <a:t>2. Quản lý: Ứng viên, nhà tuyển dụng, bài viết tuyển dụng, CV.</a:t>
            </a:r>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pic>
        <p:nvPicPr>
          <p:cNvPr id="2" name="Picture 1"/>
          <p:cNvPicPr>
            <a:picLocks noChangeAspect="1"/>
          </p:cNvPicPr>
          <p:nvPr/>
        </p:nvPicPr>
        <p:blipFill>
          <a:blip r:embed="rId3"/>
          <a:stretch>
            <a:fillRect/>
          </a:stretch>
        </p:blipFill>
        <p:spPr>
          <a:xfrm>
            <a:off x="5350041" y="1851818"/>
            <a:ext cx="3267319" cy="1837867"/>
          </a:xfrm>
          <a:prstGeom prst="rect">
            <a:avLst/>
          </a:prstGeom>
        </p:spPr>
      </p:pic>
    </p:spTree>
    <p:extLst>
      <p:ext uri="{BB962C8B-B14F-4D97-AF65-F5344CB8AC3E}">
        <p14:creationId xmlns:p14="http://schemas.microsoft.com/office/powerpoint/2010/main" val="197635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5406190" y="0"/>
            <a:ext cx="359033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Các yêu cầu phần mềm</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1611910" y="576000"/>
            <a:ext cx="6208293" cy="405214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Yêu cầu chức năng</a:t>
            </a:r>
            <a:r>
              <a:rPr lang="en-US" sz="2400" b="1" smtClean="0">
                <a:solidFill>
                  <a:srgbClr val="4EB6FC"/>
                </a:solidFill>
              </a:rPr>
              <a:t>:</a:t>
            </a: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r>
              <a:rPr lang="en-US" b="1" smtClean="0"/>
              <a:t>Chức năng cho ứng viên: </a:t>
            </a:r>
          </a:p>
          <a:p>
            <a:pPr lvl="0" algn="l" rtl="0">
              <a:lnSpc>
                <a:spcPct val="150000"/>
              </a:lnSpc>
              <a:spcBef>
                <a:spcPts val="0"/>
              </a:spcBef>
              <a:spcAft>
                <a:spcPts val="0"/>
              </a:spcAft>
              <a:buSzPts val="1800"/>
            </a:pPr>
            <a:r>
              <a:rPr lang="en-US" smtClean="0"/>
              <a:t>1. Tạo CV</a:t>
            </a:r>
          </a:p>
          <a:p>
            <a:pPr lvl="0" algn="l" rtl="0">
              <a:lnSpc>
                <a:spcPct val="150000"/>
              </a:lnSpc>
              <a:spcBef>
                <a:spcPts val="0"/>
              </a:spcBef>
              <a:spcAft>
                <a:spcPts val="0"/>
              </a:spcAft>
              <a:buSzPts val="1800"/>
            </a:pPr>
            <a:r>
              <a:rPr lang="en-US" smtClean="0"/>
              <a:t>2. Ứng tuyển công việc</a:t>
            </a:r>
          </a:p>
          <a:p>
            <a:pPr lvl="0" algn="l" rtl="0">
              <a:lnSpc>
                <a:spcPct val="150000"/>
              </a:lnSpc>
              <a:spcBef>
                <a:spcPts val="0"/>
              </a:spcBef>
              <a:spcAft>
                <a:spcPts val="0"/>
              </a:spcAft>
              <a:buSzPts val="1800"/>
            </a:pPr>
            <a:r>
              <a:rPr lang="en-US" smtClean="0"/>
              <a:t>3. Xem danh sách công việc ứng tuyển, cùng trạng thái công việc</a:t>
            </a:r>
          </a:p>
          <a:p>
            <a:pPr lvl="0" algn="l" rtl="0">
              <a:lnSpc>
                <a:spcPct val="150000"/>
              </a:lnSpc>
              <a:spcBef>
                <a:spcPts val="0"/>
              </a:spcBef>
              <a:spcAft>
                <a:spcPts val="0"/>
              </a:spcAft>
              <a:buSzPts val="1800"/>
            </a:pPr>
            <a:r>
              <a:rPr lang="en-US" smtClean="0"/>
              <a:t>4. Lưu công việc và xem danh sách công việc đã lưu</a:t>
            </a:r>
            <a:endParaRPr lang="en-US" smtClean="0"/>
          </a:p>
          <a:p>
            <a:pPr lvl="0" algn="l" rtl="0">
              <a:lnSpc>
                <a:spcPct val="150000"/>
              </a:lnSpc>
              <a:spcBef>
                <a:spcPts val="0"/>
              </a:spcBef>
              <a:spcAft>
                <a:spcPts val="0"/>
              </a:spcAft>
              <a:buSzPts val="1800"/>
            </a:pPr>
            <a:r>
              <a:rPr lang="en-US" smtClean="0"/>
              <a:t>4. Chỉnh sửa tài khoản</a:t>
            </a: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spTree>
    <p:extLst>
      <p:ext uri="{BB962C8B-B14F-4D97-AF65-F5344CB8AC3E}">
        <p14:creationId xmlns:p14="http://schemas.microsoft.com/office/powerpoint/2010/main" val="78167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5406190" y="0"/>
            <a:ext cx="359033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Các yêu cầu phần mềm</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1788374" y="722376"/>
            <a:ext cx="6208293" cy="405214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Yêu cầu chức năng</a:t>
            </a:r>
            <a:r>
              <a:rPr lang="en-US" sz="2400" b="1" smtClean="0">
                <a:solidFill>
                  <a:srgbClr val="4EB6FC"/>
                </a:solidFill>
              </a:rPr>
              <a:t>:</a:t>
            </a: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r>
              <a:rPr lang="en-US" b="1" smtClean="0"/>
              <a:t>Chức năng cho nhà tuyển dụng: </a:t>
            </a:r>
          </a:p>
          <a:p>
            <a:pPr lvl="0" algn="l" rtl="0">
              <a:lnSpc>
                <a:spcPct val="150000"/>
              </a:lnSpc>
              <a:spcBef>
                <a:spcPts val="0"/>
              </a:spcBef>
              <a:spcAft>
                <a:spcPts val="0"/>
              </a:spcAft>
              <a:buSzPts val="1800"/>
            </a:pPr>
            <a:r>
              <a:rPr lang="en-US" smtClean="0"/>
              <a:t>1. Tạo bài đăng tuyển dụng</a:t>
            </a:r>
          </a:p>
          <a:p>
            <a:pPr lvl="0" algn="l" rtl="0">
              <a:lnSpc>
                <a:spcPct val="150000"/>
              </a:lnSpc>
              <a:spcBef>
                <a:spcPts val="0"/>
              </a:spcBef>
              <a:spcAft>
                <a:spcPts val="0"/>
              </a:spcAft>
              <a:buSzPts val="1800"/>
            </a:pPr>
            <a:r>
              <a:rPr lang="en-US" smtClean="0"/>
              <a:t>2. Cập nhật hồ sơ doanh nghiệp</a:t>
            </a:r>
          </a:p>
          <a:p>
            <a:pPr lvl="0" algn="l" rtl="0">
              <a:lnSpc>
                <a:spcPct val="150000"/>
              </a:lnSpc>
              <a:spcBef>
                <a:spcPts val="0"/>
              </a:spcBef>
              <a:spcAft>
                <a:spcPts val="0"/>
              </a:spcAft>
              <a:buSzPts val="1800"/>
            </a:pPr>
            <a:r>
              <a:rPr lang="en-US" smtClean="0"/>
              <a:t>3. Quản lý CV</a:t>
            </a:r>
          </a:p>
          <a:p>
            <a:pPr lvl="0" algn="l" rtl="0">
              <a:lnSpc>
                <a:spcPct val="150000"/>
              </a:lnSpc>
              <a:spcBef>
                <a:spcPts val="0"/>
              </a:spcBef>
              <a:spcAft>
                <a:spcPts val="0"/>
              </a:spcAft>
              <a:buSzPts val="1800"/>
            </a:pPr>
            <a:r>
              <a:rPr lang="en-US" smtClean="0"/>
              <a:t>4. Quản lý tuyển dụng</a:t>
            </a: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pic>
        <p:nvPicPr>
          <p:cNvPr id="2" name="Picture 1"/>
          <p:cNvPicPr>
            <a:picLocks noChangeAspect="1"/>
          </p:cNvPicPr>
          <p:nvPr/>
        </p:nvPicPr>
        <p:blipFill>
          <a:blip r:embed="rId3"/>
          <a:stretch>
            <a:fillRect/>
          </a:stretch>
        </p:blipFill>
        <p:spPr>
          <a:xfrm>
            <a:off x="5532286" y="3064042"/>
            <a:ext cx="2981739" cy="1066800"/>
          </a:xfrm>
          <a:prstGeom prst="rect">
            <a:avLst/>
          </a:prstGeom>
        </p:spPr>
      </p:pic>
    </p:spTree>
    <p:extLst>
      <p:ext uri="{BB962C8B-B14F-4D97-AF65-F5344CB8AC3E}">
        <p14:creationId xmlns:p14="http://schemas.microsoft.com/office/powerpoint/2010/main" val="370967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5406190" y="0"/>
            <a:ext cx="359033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Các yêu cầu phần mềm</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1788374" y="722376"/>
            <a:ext cx="6208293" cy="72141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Yêu cầu phi chức năng</a:t>
            </a:r>
            <a:r>
              <a:rPr lang="en-US" sz="2400" b="1" smtClean="0">
                <a:solidFill>
                  <a:srgbClr val="4EB6FC"/>
                </a:solidFill>
              </a:rPr>
              <a:t>:</a:t>
            </a: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spTree>
    <p:extLst>
      <p:ext uri="{BB962C8B-B14F-4D97-AF65-F5344CB8AC3E}">
        <p14:creationId xmlns:p14="http://schemas.microsoft.com/office/powerpoint/2010/main" val="60401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2993572" y="1045323"/>
            <a:ext cx="2967600" cy="56591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7200" smtClean="0">
                <a:solidFill>
                  <a:schemeClr val="tx1"/>
                </a:solidFill>
                <a:latin typeface="Barlow Semi Condensed Medium" panose="020B0604020202020204" charset="0"/>
              </a:rPr>
              <a:t>04</a:t>
            </a:r>
            <a:r>
              <a:rPr lang="en-US" sz="7200" smtClean="0">
                <a:latin typeface="Barlow Semi Condensed Medium" panose="020B0604020202020204" charset="0"/>
              </a:rPr>
              <a:t> </a:t>
            </a:r>
            <a:endParaRPr sz="7200">
              <a:latin typeface="Barlow Semi Condensed Medium" panose="020B0604020202020204" charset="0"/>
            </a:endParaRPr>
          </a:p>
        </p:txBody>
      </p:sp>
      <p:sp>
        <p:nvSpPr>
          <p:cNvPr id="3" name="Google Shape;736;g13bee086f86_0_171"/>
          <p:cNvSpPr txBox="1">
            <a:spLocks noGrp="1"/>
          </p:cNvSpPr>
          <p:nvPr>
            <p:ph type="title" idx="2"/>
          </p:nvPr>
        </p:nvSpPr>
        <p:spPr>
          <a:xfrm>
            <a:off x="2209800" y="1843462"/>
            <a:ext cx="4728030" cy="13351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3600" smtClean="0">
                <a:latin typeface="Barlow Semi Condensed Medium" panose="020B0604020202020204" charset="0"/>
              </a:rPr>
              <a:t>Kiến trúc</a:t>
            </a:r>
            <a:r>
              <a:rPr lang="en-US" sz="3600" smtClean="0">
                <a:latin typeface="Barlow Semi Condensed Medium" panose="020B0604020202020204" charset="0"/>
              </a:rPr>
              <a:t> phần mềm</a:t>
            </a:r>
            <a:endParaRPr sz="3600">
              <a:latin typeface="Barlow Semi Condensed Medium" panose="020B0604020202020204" charset="0"/>
            </a:endParaRPr>
          </a:p>
        </p:txBody>
      </p:sp>
    </p:spTree>
    <p:extLst>
      <p:ext uri="{BB962C8B-B14F-4D97-AF65-F5344CB8AC3E}">
        <p14:creationId xmlns:p14="http://schemas.microsoft.com/office/powerpoint/2010/main" val="150967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2993572" y="1045323"/>
            <a:ext cx="2967600" cy="56591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7200" smtClean="0">
                <a:solidFill>
                  <a:schemeClr val="tx1"/>
                </a:solidFill>
                <a:latin typeface="Barlow Semi Condensed Medium" panose="020B0604020202020204" charset="0"/>
              </a:rPr>
              <a:t>05</a:t>
            </a:r>
            <a:r>
              <a:rPr lang="en-US" sz="7200" smtClean="0">
                <a:latin typeface="Barlow Semi Condensed Medium" panose="020B0604020202020204" charset="0"/>
              </a:rPr>
              <a:t> </a:t>
            </a:r>
            <a:endParaRPr sz="7200">
              <a:latin typeface="Barlow Semi Condensed Medium" panose="020B0604020202020204" charset="0"/>
            </a:endParaRPr>
          </a:p>
        </p:txBody>
      </p:sp>
      <p:sp>
        <p:nvSpPr>
          <p:cNvPr id="3" name="Google Shape;736;g13bee086f86_0_171"/>
          <p:cNvSpPr txBox="1">
            <a:spLocks noGrp="1"/>
          </p:cNvSpPr>
          <p:nvPr>
            <p:ph type="title" idx="2"/>
          </p:nvPr>
        </p:nvSpPr>
        <p:spPr>
          <a:xfrm>
            <a:off x="2209800" y="1843462"/>
            <a:ext cx="4728030" cy="13351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3600" smtClean="0">
                <a:latin typeface="Barlow Semi Condensed Medium" panose="020B0604020202020204" charset="0"/>
              </a:rPr>
              <a:t>Kế hoạch và tiến độ thực hiện</a:t>
            </a:r>
            <a:endParaRPr sz="3600">
              <a:latin typeface="Barlow Semi Condensed Medium" panose="020B0604020202020204" charset="0"/>
            </a:endParaRPr>
          </a:p>
        </p:txBody>
      </p:sp>
    </p:spTree>
    <p:extLst>
      <p:ext uri="{BB962C8B-B14F-4D97-AF65-F5344CB8AC3E}">
        <p14:creationId xmlns:p14="http://schemas.microsoft.com/office/powerpoint/2010/main" val="67051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4515853" y="0"/>
            <a:ext cx="4480667"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Kế hoạch và tiến độ thực hiện</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1788374" y="722376"/>
            <a:ext cx="6208293" cy="405214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lang="en-US" sz="2400" b="1" smtClean="0">
              <a:solidFill>
                <a:srgbClr val="4EB6FC"/>
              </a:solidFill>
            </a:endParaRP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graphicFrame>
        <p:nvGraphicFramePr>
          <p:cNvPr id="2" name="Table 1"/>
          <p:cNvGraphicFramePr>
            <a:graphicFrameLocks noGrp="1"/>
          </p:cNvGraphicFramePr>
          <p:nvPr>
            <p:extLst>
              <p:ext uri="{D42A27DB-BD31-4B8C-83A1-F6EECF244321}">
                <p14:modId xmlns:p14="http://schemas.microsoft.com/office/powerpoint/2010/main" val="363925325"/>
              </p:ext>
            </p:extLst>
          </p:nvPr>
        </p:nvGraphicFramePr>
        <p:xfrm>
          <a:off x="628650" y="1323475"/>
          <a:ext cx="7886700" cy="3095014"/>
        </p:xfrm>
        <a:graphic>
          <a:graphicData uri="http://schemas.openxmlformats.org/drawingml/2006/table">
            <a:tbl>
              <a:tblPr/>
              <a:tblGrid>
                <a:gridCol w="1577340">
                  <a:extLst>
                    <a:ext uri="{9D8B030D-6E8A-4147-A177-3AD203B41FA5}">
                      <a16:colId xmlns:a16="http://schemas.microsoft.com/office/drawing/2014/main" val="2297739577"/>
                    </a:ext>
                  </a:extLst>
                </a:gridCol>
                <a:gridCol w="1577340">
                  <a:extLst>
                    <a:ext uri="{9D8B030D-6E8A-4147-A177-3AD203B41FA5}">
                      <a16:colId xmlns:a16="http://schemas.microsoft.com/office/drawing/2014/main" val="4163208042"/>
                    </a:ext>
                  </a:extLst>
                </a:gridCol>
                <a:gridCol w="1577340">
                  <a:extLst>
                    <a:ext uri="{9D8B030D-6E8A-4147-A177-3AD203B41FA5}">
                      <a16:colId xmlns:a16="http://schemas.microsoft.com/office/drawing/2014/main" val="4132181840"/>
                    </a:ext>
                  </a:extLst>
                </a:gridCol>
                <a:gridCol w="1577340">
                  <a:extLst>
                    <a:ext uri="{9D8B030D-6E8A-4147-A177-3AD203B41FA5}">
                      <a16:colId xmlns:a16="http://schemas.microsoft.com/office/drawing/2014/main" val="1688929013"/>
                    </a:ext>
                  </a:extLst>
                </a:gridCol>
                <a:gridCol w="1577340">
                  <a:extLst>
                    <a:ext uri="{9D8B030D-6E8A-4147-A177-3AD203B41FA5}">
                      <a16:colId xmlns:a16="http://schemas.microsoft.com/office/drawing/2014/main" val="3736403644"/>
                    </a:ext>
                  </a:extLst>
                </a:gridCol>
              </a:tblGrid>
              <a:tr h="332797">
                <a:tc>
                  <a:txBody>
                    <a:bodyPr/>
                    <a:lstStyle/>
                    <a:p>
                      <a:pPr algn="ctr"/>
                      <a:r>
                        <a:rPr lang="en-US" b="1">
                          <a:effectLst/>
                        </a:rPr>
                        <a:t>Cột mốc</a:t>
                      </a:r>
                    </a:p>
                  </a:txBody>
                  <a:tcPr marL="99060" marR="9906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b="1">
                          <a:effectLst/>
                        </a:rPr>
                        <a:t>version 1</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b="1">
                          <a:effectLst/>
                        </a:rPr>
                        <a:t>version 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b="1">
                          <a:effectLst/>
                        </a:rPr>
                        <a:t>version 3</a:t>
                      </a:r>
                    </a:p>
                  </a:txBody>
                  <a:tcPr marL="99060" marR="9906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b="1">
                          <a:effectLst/>
                        </a:rPr>
                        <a:t>version 4</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4279053458"/>
                  </a:ext>
                </a:extLst>
              </a:tr>
              <a:tr h="565755">
                <a:tc>
                  <a:txBody>
                    <a:bodyPr/>
                    <a:lstStyle/>
                    <a:p>
                      <a:pPr algn="ctr"/>
                      <a:r>
                        <a:rPr lang="en-US">
                          <a:effectLst/>
                        </a:rPr>
                        <a:t>N</a:t>
                      </a:r>
                      <a:r>
                        <a:rPr lang="en-US" b="1">
                          <a:effectLst/>
                        </a:rPr>
                        <a:t>gày hoàn thành</a:t>
                      </a:r>
                      <a:endParaRPr lang="en-US">
                        <a:effectLst/>
                      </a:endParaRPr>
                    </a:p>
                  </a:txBody>
                  <a:tcPr marL="99060" marR="9906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a:effectLst/>
                        </a:rPr>
                        <a:t>30/3/2022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a:effectLst/>
                        </a:rPr>
                        <a:t>15/4/2022</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a:effectLst/>
                        </a:rPr>
                        <a:t>11/5/2022</a:t>
                      </a:r>
                    </a:p>
                  </a:txBody>
                  <a:tcPr marL="99060" marR="9906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a:effectLst/>
                        </a:rPr>
                        <a:t>15/6/2022</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2580430175"/>
                  </a:ext>
                </a:extLst>
              </a:tr>
              <a:tr h="2196462">
                <a:tc>
                  <a:txBody>
                    <a:bodyPr/>
                    <a:lstStyle/>
                    <a:p>
                      <a:pPr algn="ctr"/>
                      <a:r>
                        <a:rPr lang="en-US" b="1">
                          <a:effectLst/>
                        </a:rPr>
                        <a:t>Công việc cần hoàn thành</a:t>
                      </a:r>
                      <a:endParaRPr lang="en-US">
                        <a:effectLst/>
                      </a:endParaRPr>
                    </a:p>
                  </a:txBody>
                  <a:tcPr marL="99060" marR="9906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vi-VN" smtClean="0">
                          <a:effectLst/>
                        </a:rPr>
                        <a:t>Xác </a:t>
                      </a:r>
                      <a:r>
                        <a:rPr lang="vi-VN">
                          <a:effectLst/>
                        </a:rPr>
                        <a:t>định được yêu cầu bài toán, Viết sơ bộ tài liệu SRS, user case. Hoàn thành tài liệu kiến trúc hệ thống. Tạo cấu trúc thư mục project.</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a:effectLst/>
                        </a:rPr>
                        <a:t>Hoàn thành chức năng đăng nhập, quản lý user. Cập nhật bổ sung tất cả tài liệu.</a:t>
                      </a: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tc>
                  <a:txBody>
                    <a:bodyPr/>
                    <a:lstStyle/>
                    <a:p>
                      <a:pPr algn="ctr"/>
                      <a:r>
                        <a:rPr lang="en-US">
                          <a:effectLst/>
                        </a:rPr>
                        <a:t>Hoàn thành chức năng đăng tin tuyển dụng, nộp CV ứng tuyển. Fix xong các bug còn tồn động.</a:t>
                      </a:r>
                    </a:p>
                  </a:txBody>
                  <a:tcPr marL="99060" marR="9906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vi-VN">
                          <a:effectLst/>
                        </a:rPr>
                        <a:t>Hoàn thành và thống nhất tất cả tài liệu, deploy sản phẩm lên hosting. Đưa sản phẩm vào vận hành thực tế.</a:t>
                      </a:r>
                    </a:p>
                  </a:txBody>
                  <a:tcPr marL="99060" marR="99060" anchor="ctr">
                    <a:lnL>
                      <a:noFill/>
                    </a:lnL>
                    <a:lnR>
                      <a:noFill/>
                    </a:lnR>
                    <a:lnT>
                      <a:noFill/>
                    </a:lnT>
                    <a:lnB>
                      <a:noFill/>
                    </a:lnB>
                    <a:solidFill>
                      <a:srgbClr val="FFFFFF"/>
                    </a:solidFill>
                  </a:tcPr>
                </a:tc>
                <a:extLst>
                  <a:ext uri="{0D108BD9-81ED-4DB2-BD59-A6C34878D82A}">
                    <a16:rowId xmlns:a16="http://schemas.microsoft.com/office/drawing/2014/main" val="265003174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63301278"/>
              </p:ext>
            </p:extLst>
          </p:nvPr>
        </p:nvGraphicFramePr>
        <p:xfrm>
          <a:off x="657726" y="1307432"/>
          <a:ext cx="8093242" cy="3111058"/>
        </p:xfrm>
        <a:graphic>
          <a:graphicData uri="http://schemas.openxmlformats.org/drawingml/2006/table">
            <a:tbl>
              <a:tblPr/>
              <a:tblGrid>
                <a:gridCol w="6272463">
                  <a:extLst>
                    <a:ext uri="{9D8B030D-6E8A-4147-A177-3AD203B41FA5}">
                      <a16:colId xmlns:a16="http://schemas.microsoft.com/office/drawing/2014/main" val="515780362"/>
                    </a:ext>
                  </a:extLst>
                </a:gridCol>
                <a:gridCol w="1820779">
                  <a:extLst>
                    <a:ext uri="{9D8B030D-6E8A-4147-A177-3AD203B41FA5}">
                      <a16:colId xmlns:a16="http://schemas.microsoft.com/office/drawing/2014/main" val="1020673214"/>
                    </a:ext>
                  </a:extLst>
                </a:gridCol>
              </a:tblGrid>
              <a:tr h="406830">
                <a:tc>
                  <a:txBody>
                    <a:bodyPr/>
                    <a:lstStyle/>
                    <a:p>
                      <a:endParaRPr 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84007"/>
                  </a:ext>
                </a:extLst>
              </a:tr>
              <a:tr h="55041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809648"/>
                  </a:ext>
                </a:extLst>
              </a:tr>
              <a:tr h="215381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807657"/>
                  </a:ext>
                </a:extLst>
              </a:tr>
            </a:tbl>
          </a:graphicData>
        </a:graphic>
      </p:graphicFrame>
      <p:sp>
        <p:nvSpPr>
          <p:cNvPr id="11" name="Google Shape;796;g13bee086f86_0_218"/>
          <p:cNvSpPr txBox="1">
            <a:spLocks noGrp="1"/>
          </p:cNvSpPr>
          <p:nvPr>
            <p:ph type="subTitle" idx="1"/>
          </p:nvPr>
        </p:nvSpPr>
        <p:spPr>
          <a:xfrm>
            <a:off x="628650" y="618525"/>
            <a:ext cx="6208293" cy="66574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Tiến độ:</a:t>
            </a:r>
            <a:endParaRPr/>
          </a:p>
        </p:txBody>
      </p:sp>
    </p:spTree>
    <p:extLst>
      <p:ext uri="{BB962C8B-B14F-4D97-AF65-F5344CB8AC3E}">
        <p14:creationId xmlns:p14="http://schemas.microsoft.com/office/powerpoint/2010/main" val="370976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4515853" y="0"/>
            <a:ext cx="4480667"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Kế hoạch và tiến độ thực hiện</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 name="Google Shape;796;g13bee086f86_0_218"/>
          <p:cNvSpPr txBox="1">
            <a:spLocks noGrp="1"/>
          </p:cNvSpPr>
          <p:nvPr>
            <p:ph type="subTitle" idx="1"/>
          </p:nvPr>
        </p:nvSpPr>
        <p:spPr>
          <a:xfrm>
            <a:off x="547893" y="667716"/>
            <a:ext cx="6208293" cy="45671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a:solidFill>
                  <a:srgbClr val="4EB6FC"/>
                </a:solidFill>
              </a:rPr>
              <a:t>P</a:t>
            </a:r>
            <a:r>
              <a:rPr lang="en-US" sz="2400" b="1" smtClean="0">
                <a:solidFill>
                  <a:srgbClr val="4EB6FC"/>
                </a:solidFill>
              </a:rPr>
              <a:t>hân công công việc cụ thể</a:t>
            </a: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pic>
        <p:nvPicPr>
          <p:cNvPr id="5126" name="Picture 6" descr="Cách phân công công việc trong nhóm hiệu quả [kèm biểu mẫ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389" y="1523446"/>
            <a:ext cx="5149516" cy="312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2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2993572" y="1045323"/>
            <a:ext cx="2967600" cy="56591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7200" smtClean="0">
                <a:solidFill>
                  <a:schemeClr val="tx1"/>
                </a:solidFill>
                <a:latin typeface="Barlow Semi Condensed Medium" panose="020B0604020202020204" charset="0"/>
              </a:rPr>
              <a:t>06</a:t>
            </a:r>
            <a:r>
              <a:rPr lang="en-US" sz="7200" smtClean="0">
                <a:latin typeface="Barlow Semi Condensed Medium" panose="020B0604020202020204" charset="0"/>
              </a:rPr>
              <a:t> </a:t>
            </a:r>
            <a:endParaRPr sz="7200">
              <a:latin typeface="Barlow Semi Condensed Medium" panose="020B0604020202020204" charset="0"/>
            </a:endParaRPr>
          </a:p>
        </p:txBody>
      </p:sp>
      <p:sp>
        <p:nvSpPr>
          <p:cNvPr id="3" name="Google Shape;736;g13bee086f86_0_171"/>
          <p:cNvSpPr txBox="1">
            <a:spLocks noGrp="1"/>
          </p:cNvSpPr>
          <p:nvPr>
            <p:ph type="title" idx="2"/>
          </p:nvPr>
        </p:nvSpPr>
        <p:spPr>
          <a:xfrm>
            <a:off x="2209800" y="1843462"/>
            <a:ext cx="4728030" cy="13351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3600" smtClean="0">
                <a:latin typeface="Barlow Semi Condensed Medium" panose="020B0604020202020204" charset="0"/>
              </a:rPr>
              <a:t>Các kết quả đạt được</a:t>
            </a:r>
            <a:endParaRPr sz="3600">
              <a:latin typeface="Barlow Semi Condensed Medium" panose="020B0604020202020204" charset="0"/>
            </a:endParaRPr>
          </a:p>
        </p:txBody>
      </p:sp>
    </p:spTree>
    <p:extLst>
      <p:ext uri="{BB962C8B-B14F-4D97-AF65-F5344CB8AC3E}">
        <p14:creationId xmlns:p14="http://schemas.microsoft.com/office/powerpoint/2010/main" val="8456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3029858" y="1734603"/>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4800" smtClean="0">
                <a:latin typeface="Barlow Semi Condensed Medium" panose="020B0604020202020204" charset="0"/>
              </a:rPr>
              <a:t>NỘI DUNG </a:t>
            </a:r>
            <a:endParaRPr sz="4800">
              <a:latin typeface="Barlow Semi Condensed Medium" panose="020B06040202020202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4515853" y="0"/>
            <a:ext cx="4480667"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Kết quả đạt được</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 name="Google Shape;796;g13bee086f86_0_218"/>
          <p:cNvSpPr txBox="1">
            <a:spLocks noGrp="1"/>
          </p:cNvSpPr>
          <p:nvPr>
            <p:ph type="subTitle" idx="1"/>
          </p:nvPr>
        </p:nvSpPr>
        <p:spPr>
          <a:xfrm>
            <a:off x="1411706" y="722376"/>
            <a:ext cx="6208293" cy="3025738"/>
          </a:xfrm>
          <a:prstGeom prst="rect">
            <a:avLst/>
          </a:prstGeom>
          <a:noFill/>
          <a:ln>
            <a:noFill/>
          </a:ln>
        </p:spPr>
        <p:txBody>
          <a:bodyPr spcFirstLastPara="1" wrap="square" lIns="91425" tIns="91425" rIns="91425" bIns="91425" anchor="t" anchorCtr="0">
            <a:noAutofit/>
          </a:bodyPr>
          <a:lstStyle/>
          <a:p>
            <a:pPr lvl="0" algn="l" rtl="0">
              <a:lnSpc>
                <a:spcPct val="150000"/>
              </a:lnSpc>
              <a:spcBef>
                <a:spcPts val="0"/>
              </a:spcBef>
              <a:spcAft>
                <a:spcPts val="0"/>
              </a:spcAft>
              <a:buClr>
                <a:srgbClr val="00B0F0"/>
              </a:buClr>
              <a:buSzPts val="1800"/>
            </a:pPr>
            <a:r>
              <a:rPr lang="en-US" sz="2000" b="1" smtClean="0">
                <a:solidFill>
                  <a:srgbClr val="4EB6FC"/>
                </a:solidFill>
              </a:rPr>
              <a:t>Chức năng cho ứng viên, nhà tuyển dụng đã hoàn thành:</a:t>
            </a:r>
          </a:p>
          <a:p>
            <a:pPr lvl="0" algn="l" rtl="0">
              <a:lnSpc>
                <a:spcPct val="150000"/>
              </a:lnSpc>
              <a:spcBef>
                <a:spcPts val="0"/>
              </a:spcBef>
              <a:spcAft>
                <a:spcPts val="0"/>
              </a:spcAft>
              <a:buClr>
                <a:srgbClr val="00B0F0"/>
              </a:buClr>
              <a:buSzPts val="1800"/>
            </a:pPr>
            <a:endParaRPr lang="en-US" sz="2000" b="1" smtClean="0">
              <a:solidFill>
                <a:srgbClr val="4EB6FC"/>
              </a:solidFill>
            </a:endParaRPr>
          </a:p>
          <a:p>
            <a:pPr marL="342900" lvl="0" indent="-342900" algn="l" rtl="0">
              <a:lnSpc>
                <a:spcPct val="150000"/>
              </a:lnSpc>
              <a:spcBef>
                <a:spcPts val="0"/>
              </a:spcBef>
              <a:spcAft>
                <a:spcPts val="0"/>
              </a:spcAft>
              <a:buClr>
                <a:srgbClr val="00B0F0"/>
              </a:buClr>
              <a:buSzPts val="1800"/>
              <a:buAutoNum type="arabicPeriod"/>
            </a:pPr>
            <a:r>
              <a:rPr lang="en-US" smtClean="0">
                <a:solidFill>
                  <a:srgbClr val="4EB6FC"/>
                </a:solidFill>
              </a:rPr>
              <a:t>Đăng nhập, đăng ký, đăng xuất</a:t>
            </a:r>
          </a:p>
          <a:p>
            <a:pPr marL="342900" lvl="0" indent="-342900" algn="l" rtl="0">
              <a:lnSpc>
                <a:spcPct val="150000"/>
              </a:lnSpc>
              <a:spcBef>
                <a:spcPts val="0"/>
              </a:spcBef>
              <a:spcAft>
                <a:spcPts val="0"/>
              </a:spcAft>
              <a:buClr>
                <a:srgbClr val="00B0F0"/>
              </a:buClr>
              <a:buSzPts val="1800"/>
              <a:buAutoNum type="arabicPeriod"/>
            </a:pPr>
            <a:r>
              <a:rPr lang="en-US" smtClean="0">
                <a:solidFill>
                  <a:srgbClr val="4EB6FC"/>
                </a:solidFill>
              </a:rPr>
              <a:t>Đăng bài tuyển dụng</a:t>
            </a:r>
          </a:p>
          <a:p>
            <a:pPr marL="342900" lvl="0" indent="-342900" algn="l" rtl="0">
              <a:lnSpc>
                <a:spcPct val="150000"/>
              </a:lnSpc>
              <a:spcBef>
                <a:spcPts val="0"/>
              </a:spcBef>
              <a:spcAft>
                <a:spcPts val="0"/>
              </a:spcAft>
              <a:buClr>
                <a:srgbClr val="00B0F0"/>
              </a:buClr>
              <a:buSzPts val="1800"/>
              <a:buAutoNum type="arabicPeriod"/>
            </a:pPr>
            <a:r>
              <a:rPr lang="en-US" smtClean="0">
                <a:solidFill>
                  <a:srgbClr val="4EB6FC"/>
                </a:solidFill>
              </a:rPr>
              <a:t>Đăng CV</a:t>
            </a:r>
          </a:p>
          <a:p>
            <a:pPr marL="342900" lvl="0" indent="-342900" algn="l" rtl="0">
              <a:lnSpc>
                <a:spcPct val="150000"/>
              </a:lnSpc>
              <a:spcBef>
                <a:spcPts val="0"/>
              </a:spcBef>
              <a:spcAft>
                <a:spcPts val="0"/>
              </a:spcAft>
              <a:buClr>
                <a:srgbClr val="00B0F0"/>
              </a:buClr>
              <a:buSzPts val="1800"/>
              <a:buAutoNum type="arabicPeriod"/>
            </a:pPr>
            <a:r>
              <a:rPr lang="en-US" smtClean="0">
                <a:solidFill>
                  <a:srgbClr val="4EB6FC"/>
                </a:solidFill>
              </a:rPr>
              <a:t>Tìm kiếm, lọc</a:t>
            </a:r>
          </a:p>
          <a:p>
            <a:pPr marL="342900" lvl="0" indent="-342900" algn="l" rtl="0">
              <a:lnSpc>
                <a:spcPct val="150000"/>
              </a:lnSpc>
              <a:spcBef>
                <a:spcPts val="0"/>
              </a:spcBef>
              <a:spcAft>
                <a:spcPts val="0"/>
              </a:spcAft>
              <a:buClr>
                <a:srgbClr val="00B0F0"/>
              </a:buClr>
              <a:buSzPts val="1800"/>
              <a:buAutoNum type="arabicPeriod"/>
            </a:pPr>
            <a:r>
              <a:rPr lang="en-US" smtClean="0">
                <a:solidFill>
                  <a:srgbClr val="4EB6FC"/>
                </a:solidFill>
              </a:rPr>
              <a:t>Xem thông tin tài khoản</a:t>
            </a:r>
          </a:p>
          <a:p>
            <a:pPr lvl="0" algn="l" rtl="0">
              <a:lnSpc>
                <a:spcPct val="150000"/>
              </a:lnSpc>
              <a:spcBef>
                <a:spcPts val="0"/>
              </a:spcBef>
              <a:spcAft>
                <a:spcPts val="0"/>
              </a:spcAft>
              <a:buClr>
                <a:srgbClr val="00B0F0"/>
              </a:buClr>
              <a:buSzPts val="1800"/>
            </a:pPr>
            <a:endParaRPr lang="en-US" b="1" smtClean="0">
              <a:solidFill>
                <a:srgbClr val="4EB6FC"/>
              </a:solidFill>
            </a:endParaRPr>
          </a:p>
          <a:p>
            <a:pPr lvl="0" algn="l" rtl="0">
              <a:lnSpc>
                <a:spcPct val="150000"/>
              </a:lnSpc>
              <a:spcBef>
                <a:spcPts val="0"/>
              </a:spcBef>
              <a:spcAft>
                <a:spcPts val="0"/>
              </a:spcAft>
              <a:buClr>
                <a:srgbClr val="00B0F0"/>
              </a:buClr>
              <a:buSzPts val="1800"/>
            </a:pPr>
            <a:endParaRPr lang="en-US" b="1" smtClean="0">
              <a:solidFill>
                <a:srgbClr val="4EB6FC"/>
              </a:solidFill>
            </a:endParaRP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pic>
        <p:nvPicPr>
          <p:cNvPr id="2" name="Picture 1"/>
          <p:cNvPicPr>
            <a:picLocks noChangeAspect="1"/>
          </p:cNvPicPr>
          <p:nvPr/>
        </p:nvPicPr>
        <p:blipFill>
          <a:blip r:embed="rId3"/>
          <a:stretch>
            <a:fillRect/>
          </a:stretch>
        </p:blipFill>
        <p:spPr>
          <a:xfrm>
            <a:off x="5475120" y="2071714"/>
            <a:ext cx="2733675" cy="1676400"/>
          </a:xfrm>
          <a:prstGeom prst="rect">
            <a:avLst/>
          </a:prstGeom>
        </p:spPr>
      </p:pic>
    </p:spTree>
    <p:extLst>
      <p:ext uri="{BB962C8B-B14F-4D97-AF65-F5344CB8AC3E}">
        <p14:creationId xmlns:p14="http://schemas.microsoft.com/office/powerpoint/2010/main" val="213933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4515853" y="0"/>
            <a:ext cx="4480667"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Kết quả đạt được</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 name="Google Shape;796;g13bee086f86_0_218"/>
          <p:cNvSpPr txBox="1">
            <a:spLocks noGrp="1"/>
          </p:cNvSpPr>
          <p:nvPr>
            <p:ph type="subTitle" idx="1"/>
          </p:nvPr>
        </p:nvSpPr>
        <p:spPr>
          <a:xfrm>
            <a:off x="1411706" y="722376"/>
            <a:ext cx="6208293" cy="3025738"/>
          </a:xfrm>
          <a:prstGeom prst="rect">
            <a:avLst/>
          </a:prstGeom>
          <a:noFill/>
          <a:ln>
            <a:noFill/>
          </a:ln>
        </p:spPr>
        <p:txBody>
          <a:bodyPr spcFirstLastPara="1" wrap="square" lIns="91425" tIns="91425" rIns="91425" bIns="91425" anchor="t" anchorCtr="0">
            <a:noAutofit/>
          </a:bodyPr>
          <a:lstStyle/>
          <a:p>
            <a:pPr lvl="0" algn="l" rtl="0">
              <a:lnSpc>
                <a:spcPct val="150000"/>
              </a:lnSpc>
              <a:spcBef>
                <a:spcPts val="0"/>
              </a:spcBef>
              <a:spcAft>
                <a:spcPts val="0"/>
              </a:spcAft>
              <a:buClr>
                <a:srgbClr val="00B0F0"/>
              </a:buClr>
              <a:buSzPts val="1800"/>
            </a:pPr>
            <a:r>
              <a:rPr lang="en-US" sz="2000" b="1" smtClean="0">
                <a:solidFill>
                  <a:srgbClr val="4EB6FC"/>
                </a:solidFill>
              </a:rPr>
              <a:t>Chức năng cho admin đã hoàn thành:</a:t>
            </a:r>
          </a:p>
          <a:p>
            <a:pPr lvl="0" algn="l" rtl="0">
              <a:lnSpc>
                <a:spcPct val="150000"/>
              </a:lnSpc>
              <a:spcBef>
                <a:spcPts val="0"/>
              </a:spcBef>
              <a:spcAft>
                <a:spcPts val="0"/>
              </a:spcAft>
              <a:buClr>
                <a:srgbClr val="00B0F0"/>
              </a:buClr>
              <a:buSzPts val="1800"/>
            </a:pPr>
            <a:r>
              <a:rPr lang="en-US" b="1" smtClean="0">
                <a:solidFill>
                  <a:srgbClr val="4EB6FC"/>
                </a:solidFill>
              </a:rPr>
              <a:t>1. </a:t>
            </a:r>
          </a:p>
          <a:p>
            <a:pPr lvl="0" algn="l" rtl="0">
              <a:lnSpc>
                <a:spcPct val="150000"/>
              </a:lnSpc>
              <a:spcBef>
                <a:spcPts val="0"/>
              </a:spcBef>
              <a:spcAft>
                <a:spcPts val="0"/>
              </a:spcAft>
              <a:buClr>
                <a:srgbClr val="00B0F0"/>
              </a:buClr>
              <a:buSzPts val="1800"/>
            </a:pPr>
            <a:r>
              <a:rPr lang="en-US" b="1" smtClean="0">
                <a:solidFill>
                  <a:srgbClr val="4EB6FC"/>
                </a:solidFill>
              </a:rPr>
              <a:t>2.</a:t>
            </a:r>
          </a:p>
          <a:p>
            <a:pPr lvl="0" algn="l" rtl="0">
              <a:lnSpc>
                <a:spcPct val="150000"/>
              </a:lnSpc>
              <a:spcBef>
                <a:spcPts val="0"/>
              </a:spcBef>
              <a:spcAft>
                <a:spcPts val="0"/>
              </a:spcAft>
              <a:buClr>
                <a:srgbClr val="00B0F0"/>
              </a:buClr>
              <a:buSzPts val="1800"/>
            </a:pPr>
            <a:r>
              <a:rPr lang="en-US" b="1" smtClean="0">
                <a:solidFill>
                  <a:srgbClr val="4EB6FC"/>
                </a:solidFill>
              </a:rPr>
              <a:t>3.</a:t>
            </a:r>
          </a:p>
          <a:p>
            <a:pPr lvl="0" algn="l" rtl="0">
              <a:lnSpc>
                <a:spcPct val="150000"/>
              </a:lnSpc>
              <a:spcBef>
                <a:spcPts val="0"/>
              </a:spcBef>
              <a:spcAft>
                <a:spcPts val="0"/>
              </a:spcAft>
              <a:buClr>
                <a:srgbClr val="00B0F0"/>
              </a:buClr>
              <a:buSzPts val="1800"/>
            </a:pPr>
            <a:r>
              <a:rPr lang="en-US" b="1" smtClean="0">
                <a:solidFill>
                  <a:srgbClr val="4EB6FC"/>
                </a:solidFill>
              </a:rPr>
              <a:t>4.</a:t>
            </a:r>
          </a:p>
          <a:p>
            <a:pPr lvl="0" algn="l" rtl="0">
              <a:lnSpc>
                <a:spcPct val="150000"/>
              </a:lnSpc>
              <a:spcBef>
                <a:spcPts val="0"/>
              </a:spcBef>
              <a:spcAft>
                <a:spcPts val="0"/>
              </a:spcAft>
              <a:buClr>
                <a:srgbClr val="00B0F0"/>
              </a:buClr>
              <a:buSzPts val="1800"/>
            </a:pPr>
            <a:endParaRPr lang="en-US" b="1" smtClean="0">
              <a:solidFill>
                <a:srgbClr val="4EB6FC"/>
              </a:solidFill>
            </a:endParaRPr>
          </a:p>
          <a:p>
            <a:pPr lvl="0" algn="l" rtl="0">
              <a:lnSpc>
                <a:spcPct val="150000"/>
              </a:lnSpc>
              <a:spcBef>
                <a:spcPts val="0"/>
              </a:spcBef>
              <a:spcAft>
                <a:spcPts val="0"/>
              </a:spcAft>
              <a:buClr>
                <a:srgbClr val="00B0F0"/>
              </a:buClr>
              <a:buSzPts val="1800"/>
            </a:pPr>
            <a:r>
              <a:rPr lang="en-US" b="1" smtClean="0">
                <a:solidFill>
                  <a:srgbClr val="4EB6FC"/>
                </a:solidFill>
              </a:rPr>
              <a:t>Ghi chú: Các chức năng trên đã được thực hiện và trải qua quá trình kiểm thử </a:t>
            </a:r>
            <a:endParaRPr lang="en-US" b="1" smtClean="0">
              <a:solidFill>
                <a:srgbClr val="4EB6FC"/>
              </a:solidFill>
            </a:endParaRPr>
          </a:p>
          <a:p>
            <a:pPr lvl="0" algn="l" rtl="0">
              <a:lnSpc>
                <a:spcPct val="150000"/>
              </a:lnSpc>
              <a:spcBef>
                <a:spcPts val="0"/>
              </a:spcBef>
              <a:spcAft>
                <a:spcPts val="0"/>
              </a:spcAft>
              <a:buClr>
                <a:srgbClr val="00B0F0"/>
              </a:buClr>
              <a:buSzPts val="1800"/>
            </a:pPr>
            <a:endParaRPr lang="en-US" b="1" smtClean="0">
              <a:solidFill>
                <a:srgbClr val="4EB6FC"/>
              </a:solidFill>
            </a:endParaRPr>
          </a:p>
          <a:p>
            <a:pPr marL="0" lvl="0" indent="0" algn="l" rtl="0">
              <a:lnSpc>
                <a:spcPct val="150000"/>
              </a:lnSpc>
              <a:spcBef>
                <a:spcPts val="0"/>
              </a:spcBef>
              <a:spcAft>
                <a:spcPts val="0"/>
              </a:spcAft>
              <a:buSzPts val="1800"/>
              <a:buNone/>
            </a:pPr>
            <a:endParaRPr lang="en-US" sz="2400" b="1" smtClean="0">
              <a:solidFill>
                <a:srgbClr val="4EB6FC"/>
              </a:solidFill>
            </a:endParaRPr>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lang="en-US" smtClean="0"/>
          </a:p>
          <a:p>
            <a:pPr lvl="0" algn="l" rtl="0">
              <a:lnSpc>
                <a:spcPct val="150000"/>
              </a:lnSpc>
              <a:spcBef>
                <a:spcPts val="0"/>
              </a:spcBef>
              <a:spcAft>
                <a:spcPts val="0"/>
              </a:spcAft>
              <a:buSzPts val="1800"/>
            </a:pPr>
            <a:endParaRPr/>
          </a:p>
        </p:txBody>
      </p:sp>
    </p:spTree>
    <p:extLst>
      <p:ext uri="{BB962C8B-B14F-4D97-AF65-F5344CB8AC3E}">
        <p14:creationId xmlns:p14="http://schemas.microsoft.com/office/powerpoint/2010/main" val="73333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2993572" y="1045323"/>
            <a:ext cx="2967600" cy="56591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7200" smtClean="0">
                <a:solidFill>
                  <a:schemeClr val="tx1"/>
                </a:solidFill>
                <a:latin typeface="Barlow Semi Condensed Medium" panose="020B0604020202020204" charset="0"/>
              </a:rPr>
              <a:t>07</a:t>
            </a:r>
            <a:r>
              <a:rPr lang="en-US" sz="7200" smtClean="0">
                <a:latin typeface="Barlow Semi Condensed Medium" panose="020B0604020202020204" charset="0"/>
              </a:rPr>
              <a:t> </a:t>
            </a:r>
            <a:endParaRPr sz="7200">
              <a:latin typeface="Barlow Semi Condensed Medium" panose="020B0604020202020204" charset="0"/>
            </a:endParaRPr>
          </a:p>
        </p:txBody>
      </p:sp>
      <p:sp>
        <p:nvSpPr>
          <p:cNvPr id="3" name="Google Shape;736;g13bee086f86_0_171"/>
          <p:cNvSpPr txBox="1">
            <a:spLocks noGrp="1"/>
          </p:cNvSpPr>
          <p:nvPr>
            <p:ph type="title" idx="2"/>
          </p:nvPr>
        </p:nvSpPr>
        <p:spPr>
          <a:xfrm>
            <a:off x="2209800" y="1843462"/>
            <a:ext cx="4728030" cy="13351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3600" smtClean="0">
                <a:latin typeface="Barlow Semi Condensed Medium" panose="020B0604020202020204" charset="0"/>
              </a:rPr>
              <a:t>Demo chức năng</a:t>
            </a:r>
            <a:endParaRPr sz="3600">
              <a:latin typeface="Barlow Semi Condensed Medium" panose="020B0604020202020204" charset="0"/>
            </a:endParaRPr>
          </a:p>
        </p:txBody>
      </p:sp>
    </p:spTree>
    <p:extLst>
      <p:ext uri="{BB962C8B-B14F-4D97-AF65-F5344CB8AC3E}">
        <p14:creationId xmlns:p14="http://schemas.microsoft.com/office/powerpoint/2010/main" val="3278828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Thành viên trong nhóm</a:t>
            </a:r>
            <a:endParaRPr/>
          </a:p>
        </p:txBody>
      </p:sp>
      <p:graphicFrame>
        <p:nvGraphicFramePr>
          <p:cNvPr id="730" name="Google Shape;730;p2"/>
          <p:cNvGraphicFramePr/>
          <p:nvPr>
            <p:extLst>
              <p:ext uri="{D42A27DB-BD31-4B8C-83A1-F6EECF244321}">
                <p14:modId xmlns:p14="http://schemas.microsoft.com/office/powerpoint/2010/main" val="2685351426"/>
              </p:ext>
            </p:extLst>
          </p:nvPr>
        </p:nvGraphicFramePr>
        <p:xfrm>
          <a:off x="972854" y="1201902"/>
          <a:ext cx="7207575" cy="2595950"/>
        </p:xfrm>
        <a:graphic>
          <a:graphicData uri="http://schemas.openxmlformats.org/drawingml/2006/table">
            <a:tbl>
              <a:tblPr firstRow="1" bandRow="1">
                <a:noFill/>
                <a:tableStyleId>{A4EF4198-0C80-4441-938C-6B4BF29E4564}</a:tableStyleId>
              </a:tblPr>
              <a:tblGrid>
                <a:gridCol w="984283">
                  <a:extLst>
                    <a:ext uri="{9D8B030D-6E8A-4147-A177-3AD203B41FA5}">
                      <a16:colId xmlns:a16="http://schemas.microsoft.com/office/drawing/2014/main" val="20000"/>
                    </a:ext>
                  </a:extLst>
                </a:gridCol>
                <a:gridCol w="1611563">
                  <a:extLst>
                    <a:ext uri="{9D8B030D-6E8A-4147-A177-3AD203B41FA5}">
                      <a16:colId xmlns:a16="http://schemas.microsoft.com/office/drawing/2014/main" val="20001"/>
                    </a:ext>
                  </a:extLst>
                </a:gridCol>
                <a:gridCol w="1324142">
                  <a:extLst>
                    <a:ext uri="{9D8B030D-6E8A-4147-A177-3AD203B41FA5}">
                      <a16:colId xmlns:a16="http://schemas.microsoft.com/office/drawing/2014/main" val="20002"/>
                    </a:ext>
                  </a:extLst>
                </a:gridCol>
                <a:gridCol w="3287587">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STT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HỌ TÊN</a:t>
                      </a:r>
                      <a:endParaRPr sz="9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MSSV</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smtClean="0"/>
                        <a:t>Đánh</a:t>
                      </a:r>
                      <a:r>
                        <a:rPr lang="en-US" sz="900" u="none" strike="noStrike" cap="none" baseline="0" smtClean="0"/>
                        <a:t> giá của nhóm trưởng</a:t>
                      </a:r>
                      <a:endParaRPr sz="9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91450" marR="91450" marT="45725" marB="45725"/>
                </a:tc>
                <a:tc>
                  <a:txBody>
                    <a:bodyPr/>
                    <a:lstStyle/>
                    <a:p>
                      <a:pPr marL="88900" marR="0" lvl="0" indent="-88900" algn="l" rtl="0">
                        <a:lnSpc>
                          <a:spcPct val="100000"/>
                        </a:lnSpc>
                        <a:spcBef>
                          <a:spcPts val="0"/>
                        </a:spcBef>
                        <a:spcAft>
                          <a:spcPts val="0"/>
                        </a:spcAft>
                        <a:buClr>
                          <a:srgbClr val="000000"/>
                        </a:buClr>
                        <a:buSzPts val="900"/>
                        <a:buFont typeface="Arial"/>
                        <a:buChar char="-"/>
                      </a:pPr>
                      <a:endParaRPr sz="9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91450" marR="91450" marT="45725" marB="45725"/>
                </a:tc>
                <a:tc>
                  <a:txBody>
                    <a:bodyPr/>
                    <a:lstStyle/>
                    <a:p>
                      <a:pPr marL="88900" marR="0" lvl="0" indent="-88900" algn="l" rtl="0">
                        <a:lnSpc>
                          <a:spcPct val="100000"/>
                        </a:lnSpc>
                        <a:spcBef>
                          <a:spcPts val="0"/>
                        </a:spcBef>
                        <a:spcAft>
                          <a:spcPts val="0"/>
                        </a:spcAft>
                        <a:buClr>
                          <a:srgbClr val="000000"/>
                        </a:buClr>
                        <a:buSzPts val="900"/>
                        <a:buFont typeface="Arial"/>
                        <a:buChar char="-"/>
                      </a:pPr>
                      <a:endParaRPr sz="9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91450" marR="91450" marT="45725" marB="45725"/>
                </a:tc>
                <a:tc>
                  <a:txBody>
                    <a:bodyPr/>
                    <a:lstStyle/>
                    <a:p>
                      <a:pPr marL="88900" marR="0" lvl="0" indent="-88900" algn="l" rtl="0">
                        <a:lnSpc>
                          <a:spcPct val="100000"/>
                        </a:lnSpc>
                        <a:spcBef>
                          <a:spcPts val="0"/>
                        </a:spcBef>
                        <a:spcAft>
                          <a:spcPts val="0"/>
                        </a:spcAft>
                        <a:buClr>
                          <a:srgbClr val="000000"/>
                        </a:buClr>
                        <a:buSzPts val="900"/>
                        <a:buFont typeface="Arial"/>
                        <a:buChar char="-"/>
                      </a:pPr>
                      <a:endParaRPr sz="9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4</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91450" marR="91450" marT="45725" marB="45725"/>
                </a:tc>
                <a:tc>
                  <a:txBody>
                    <a:bodyPr/>
                    <a:lstStyle/>
                    <a:p>
                      <a:pPr marL="88900" marR="0" lvl="0" indent="-88900" algn="l" rtl="0">
                        <a:lnSpc>
                          <a:spcPct val="100000"/>
                        </a:lnSpc>
                        <a:spcBef>
                          <a:spcPts val="0"/>
                        </a:spcBef>
                        <a:spcAft>
                          <a:spcPts val="0"/>
                        </a:spcAft>
                        <a:buClr>
                          <a:srgbClr val="000000"/>
                        </a:buClr>
                        <a:buSzPts val="900"/>
                        <a:buFont typeface="Arial"/>
                        <a:buChar char="-"/>
                      </a:pPr>
                      <a:endParaRPr sz="9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t>5</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91450" marR="91450" marT="45725" marB="45725"/>
                </a:tc>
                <a:tc>
                  <a:txBody>
                    <a:bodyPr/>
                    <a:lstStyle/>
                    <a:p>
                      <a:pPr marL="88900" marR="0" lvl="0" indent="-88900" algn="l" rtl="0">
                        <a:lnSpc>
                          <a:spcPct val="100000"/>
                        </a:lnSpc>
                        <a:spcBef>
                          <a:spcPts val="0"/>
                        </a:spcBef>
                        <a:spcAft>
                          <a:spcPts val="0"/>
                        </a:spcAft>
                        <a:buClr>
                          <a:srgbClr val="000000"/>
                        </a:buClr>
                        <a:buSzPts val="900"/>
                        <a:buFont typeface="Arial"/>
                        <a:buChar char="-"/>
                      </a:pPr>
                      <a:endParaRPr sz="9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smtClean="0"/>
                        <a:t>6</a:t>
                      </a:r>
                      <a:endParaRPr sz="9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9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p>
                  </a:txBody>
                  <a:tcPr marL="91450" marR="91450" marT="45725" marB="45725"/>
                </a:tc>
                <a:tc>
                  <a:txBody>
                    <a:bodyPr/>
                    <a:lstStyle/>
                    <a:p>
                      <a:pPr marL="88900" marR="0" lvl="0" indent="-88900" algn="l" rtl="0">
                        <a:lnSpc>
                          <a:spcPct val="100000"/>
                        </a:lnSpc>
                        <a:spcBef>
                          <a:spcPts val="0"/>
                        </a:spcBef>
                        <a:spcAft>
                          <a:spcPts val="0"/>
                        </a:spcAft>
                        <a:buClr>
                          <a:srgbClr val="000000"/>
                        </a:buClr>
                        <a:buSzPts val="900"/>
                        <a:buFont typeface="Arial"/>
                        <a:buChar char="-"/>
                      </a:pPr>
                      <a:endParaRPr sz="900" u="none" strike="noStrike" cap="none"/>
                    </a:p>
                  </a:txBody>
                  <a:tcPr marL="91450" marR="91450" marT="45725" marB="45725"/>
                </a:tc>
                <a:extLst>
                  <a:ext uri="{0D108BD9-81ED-4DB2-BD59-A6C34878D82A}">
                    <a16:rowId xmlns:a16="http://schemas.microsoft.com/office/drawing/2014/main" val="147217776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5" name="Google Shape;1585;p45"/>
          <p:cNvSpPr txBox="1">
            <a:spLocks noGrp="1"/>
          </p:cNvSpPr>
          <p:nvPr>
            <p:ph type="subTitle" idx="1"/>
          </p:nvPr>
        </p:nvSpPr>
        <p:spPr>
          <a:xfrm>
            <a:off x="2786586" y="1406212"/>
            <a:ext cx="3623621" cy="1435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7200" smtClean="0">
                <a:solidFill>
                  <a:srgbClr val="00B0F0"/>
                </a:solidFill>
                <a:latin typeface="Barlow Semi Condensed Light"/>
                <a:ea typeface="Barlow Semi Condensed Light"/>
                <a:cs typeface="Barlow Semi Condensed Light"/>
                <a:sym typeface="Barlow Semi Condensed Light"/>
              </a:rPr>
              <a:t>THANKS!</a:t>
            </a:r>
            <a:endParaRPr sz="7200">
              <a:solidFill>
                <a:srgbClr val="00B0F0"/>
              </a:solidFill>
              <a:latin typeface="Barlow Semi Condensed Light"/>
              <a:ea typeface="Barlow Semi Condensed Light"/>
              <a:cs typeface="Barlow Semi Condensed Light"/>
              <a:sym typeface="Barlow Semi Condensed Light"/>
            </a:endParaRPr>
          </a:p>
        </p:txBody>
      </p:sp>
      <p:grpSp>
        <p:nvGrpSpPr>
          <p:cNvPr id="1586" name="Google Shape;1586;p45"/>
          <p:cNvGrpSpPr/>
          <p:nvPr/>
        </p:nvGrpSpPr>
        <p:grpSpPr>
          <a:xfrm>
            <a:off x="3733763" y="3221625"/>
            <a:ext cx="1681025" cy="338359"/>
            <a:chOff x="3733763" y="3183525"/>
            <a:chExt cx="1681025" cy="338359"/>
          </a:xfrm>
        </p:grpSpPr>
        <p:sp>
          <p:nvSpPr>
            <p:cNvPr id="1587" name="Google Shape;1587;p45"/>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8" name="Google Shape;1588;p45"/>
            <p:cNvGrpSpPr/>
            <p:nvPr/>
          </p:nvGrpSpPr>
          <p:grpSpPr>
            <a:xfrm>
              <a:off x="4166051" y="3183552"/>
              <a:ext cx="338366" cy="338332"/>
              <a:chOff x="812101" y="2571761"/>
              <a:chExt cx="417066" cy="417024"/>
            </a:xfrm>
          </p:grpSpPr>
          <p:sp>
            <p:nvSpPr>
              <p:cNvPr id="1589" name="Google Shape;1589;p45"/>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45"/>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45"/>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45"/>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3" name="Google Shape;1593;p45"/>
            <p:cNvGrpSpPr/>
            <p:nvPr/>
          </p:nvGrpSpPr>
          <p:grpSpPr>
            <a:xfrm>
              <a:off x="4598397" y="3183552"/>
              <a:ext cx="338332" cy="338332"/>
              <a:chOff x="1323129" y="2571761"/>
              <a:chExt cx="417024" cy="417024"/>
            </a:xfrm>
          </p:grpSpPr>
          <p:sp>
            <p:nvSpPr>
              <p:cNvPr id="1594" name="Google Shape;1594;p45"/>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45"/>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45"/>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45"/>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8" name="Google Shape;1598;p45"/>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grpSp>
        <p:nvGrpSpPr>
          <p:cNvPr id="741" name="Google Shape;741;g13bee086f86_0_176"/>
          <p:cNvGrpSpPr/>
          <p:nvPr/>
        </p:nvGrpSpPr>
        <p:grpSpPr>
          <a:xfrm>
            <a:off x="615533" y="754273"/>
            <a:ext cx="635100" cy="734640"/>
            <a:chOff x="731647" y="573573"/>
            <a:chExt cx="635100" cy="734640"/>
          </a:xfrm>
        </p:grpSpPr>
        <p:grpSp>
          <p:nvGrpSpPr>
            <p:cNvPr id="742" name="Google Shape;742;g13bee086f86_0_176"/>
            <p:cNvGrpSpPr/>
            <p:nvPr/>
          </p:nvGrpSpPr>
          <p:grpSpPr>
            <a:xfrm>
              <a:off x="731647" y="573573"/>
              <a:ext cx="635100" cy="635100"/>
              <a:chOff x="917231" y="750460"/>
              <a:chExt cx="635100" cy="635100"/>
            </a:xfrm>
          </p:grpSpPr>
          <p:sp>
            <p:nvSpPr>
              <p:cNvPr id="743" name="Google Shape;743;g13bee086f86_0_17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13bee086f86_0_17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g13bee086f86_0_176"/>
            <p:cNvGrpSpPr/>
            <p:nvPr/>
          </p:nvGrpSpPr>
          <p:grpSpPr>
            <a:xfrm>
              <a:off x="961679" y="1281213"/>
              <a:ext cx="175013" cy="27000"/>
              <a:chOff x="5662375" y="212375"/>
              <a:chExt cx="175013" cy="27000"/>
            </a:xfrm>
          </p:grpSpPr>
          <p:sp>
            <p:nvSpPr>
              <p:cNvPr id="746" name="Google Shape;746;g13bee086f86_0_17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747" name="Google Shape;747;g13bee086f86_0_17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748" name="Google Shape;748;g13bee086f86_0_17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757" name="Google Shape;757;g13bee086f86_0_176"/>
          <p:cNvSpPr txBox="1">
            <a:spLocks noGrp="1"/>
          </p:cNvSpPr>
          <p:nvPr>
            <p:ph type="title"/>
          </p:nvPr>
        </p:nvSpPr>
        <p:spPr>
          <a:xfrm>
            <a:off x="6340214" y="-47244"/>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NỘI DUNG</a:t>
            </a:r>
            <a:endParaRPr>
              <a:latin typeface="Barlow Semi Condensed Medium" panose="020B0604020202020204" charset="0"/>
            </a:endParaRPr>
          </a:p>
        </p:txBody>
      </p:sp>
      <p:sp>
        <p:nvSpPr>
          <p:cNvPr id="759" name="Google Shape;759;g13bee086f86_0_176"/>
          <p:cNvSpPr txBox="1">
            <a:spLocks noGrp="1"/>
          </p:cNvSpPr>
          <p:nvPr>
            <p:ph type="subTitle" idx="1"/>
          </p:nvPr>
        </p:nvSpPr>
        <p:spPr>
          <a:xfrm>
            <a:off x="1353547" y="807366"/>
            <a:ext cx="3305539" cy="47184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2000" smtClean="0"/>
              <a:t>Thị trường nhân lực IT hiện nay</a:t>
            </a:r>
            <a:endParaRPr sz="2000"/>
          </a:p>
        </p:txBody>
      </p:sp>
      <p:sp>
        <p:nvSpPr>
          <p:cNvPr id="762" name="Google Shape;762;g13bee086f86_0_176"/>
          <p:cNvSpPr txBox="1">
            <a:spLocks noGrp="1"/>
          </p:cNvSpPr>
          <p:nvPr>
            <p:ph type="title" idx="9"/>
          </p:nvPr>
        </p:nvSpPr>
        <p:spPr>
          <a:xfrm>
            <a:off x="711360" y="904544"/>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01</a:t>
            </a:r>
            <a:endParaRPr/>
          </a:p>
        </p:txBody>
      </p:sp>
      <p:grpSp>
        <p:nvGrpSpPr>
          <p:cNvPr id="29" name="Google Shape;741;g13bee086f86_0_176"/>
          <p:cNvGrpSpPr/>
          <p:nvPr/>
        </p:nvGrpSpPr>
        <p:grpSpPr>
          <a:xfrm>
            <a:off x="615533" y="2604766"/>
            <a:ext cx="635100" cy="734640"/>
            <a:chOff x="731647" y="573573"/>
            <a:chExt cx="635100" cy="734640"/>
          </a:xfrm>
        </p:grpSpPr>
        <p:grpSp>
          <p:nvGrpSpPr>
            <p:cNvPr id="30" name="Google Shape;742;g13bee086f86_0_176"/>
            <p:cNvGrpSpPr/>
            <p:nvPr/>
          </p:nvGrpSpPr>
          <p:grpSpPr>
            <a:xfrm>
              <a:off x="731647" y="573573"/>
              <a:ext cx="635100" cy="635100"/>
              <a:chOff x="917231" y="750460"/>
              <a:chExt cx="635100" cy="635100"/>
            </a:xfrm>
          </p:grpSpPr>
          <p:sp>
            <p:nvSpPr>
              <p:cNvPr id="35" name="Google Shape;743;g13bee086f86_0_17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744;g13bee086f86_0_17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Google Shape;745;g13bee086f86_0_176"/>
            <p:cNvGrpSpPr/>
            <p:nvPr/>
          </p:nvGrpSpPr>
          <p:grpSpPr>
            <a:xfrm>
              <a:off x="961679" y="1281213"/>
              <a:ext cx="175013" cy="27000"/>
              <a:chOff x="5662375" y="212375"/>
              <a:chExt cx="175013" cy="27000"/>
            </a:xfrm>
          </p:grpSpPr>
          <p:sp>
            <p:nvSpPr>
              <p:cNvPr id="32" name="Google Shape;746;g13bee086f86_0_17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 name="Google Shape;747;g13bee086f86_0_17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4" name="Google Shape;748;g13bee086f86_0_17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37" name="Google Shape;759;g13bee086f86_0_176"/>
          <p:cNvSpPr txBox="1">
            <a:spLocks noGrp="1"/>
          </p:cNvSpPr>
          <p:nvPr>
            <p:ph type="subTitle" idx="1"/>
          </p:nvPr>
        </p:nvSpPr>
        <p:spPr>
          <a:xfrm>
            <a:off x="1340059" y="2689490"/>
            <a:ext cx="2521767" cy="5551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mtClean="0"/>
              <a:t> Các yêu cầu phần mềm</a:t>
            </a:r>
            <a:endParaRPr/>
          </a:p>
        </p:txBody>
      </p:sp>
      <p:sp>
        <p:nvSpPr>
          <p:cNvPr id="38" name="Google Shape;762;g13bee086f86_0_176"/>
          <p:cNvSpPr txBox="1">
            <a:spLocks noGrp="1"/>
          </p:cNvSpPr>
          <p:nvPr>
            <p:ph type="title" idx="9"/>
          </p:nvPr>
        </p:nvSpPr>
        <p:spPr>
          <a:xfrm>
            <a:off x="704959" y="2793377"/>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mtClean="0"/>
              <a:t>03</a:t>
            </a:r>
            <a:endParaRPr/>
          </a:p>
        </p:txBody>
      </p:sp>
      <p:grpSp>
        <p:nvGrpSpPr>
          <p:cNvPr id="39" name="Google Shape;741;g13bee086f86_0_176"/>
          <p:cNvGrpSpPr/>
          <p:nvPr/>
        </p:nvGrpSpPr>
        <p:grpSpPr>
          <a:xfrm>
            <a:off x="618822" y="3520180"/>
            <a:ext cx="635100" cy="734640"/>
            <a:chOff x="731647" y="573573"/>
            <a:chExt cx="635100" cy="734640"/>
          </a:xfrm>
        </p:grpSpPr>
        <p:grpSp>
          <p:nvGrpSpPr>
            <p:cNvPr id="40" name="Google Shape;742;g13bee086f86_0_176"/>
            <p:cNvGrpSpPr/>
            <p:nvPr/>
          </p:nvGrpSpPr>
          <p:grpSpPr>
            <a:xfrm>
              <a:off x="731647" y="573573"/>
              <a:ext cx="635100" cy="635100"/>
              <a:chOff x="917231" y="750460"/>
              <a:chExt cx="635100" cy="635100"/>
            </a:xfrm>
          </p:grpSpPr>
          <p:sp>
            <p:nvSpPr>
              <p:cNvPr id="45" name="Google Shape;743;g13bee086f86_0_17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744;g13bee086f86_0_17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 name="Google Shape;745;g13bee086f86_0_176"/>
            <p:cNvGrpSpPr/>
            <p:nvPr/>
          </p:nvGrpSpPr>
          <p:grpSpPr>
            <a:xfrm>
              <a:off x="961679" y="1281213"/>
              <a:ext cx="175013" cy="27000"/>
              <a:chOff x="5662375" y="212375"/>
              <a:chExt cx="175013" cy="27000"/>
            </a:xfrm>
          </p:grpSpPr>
          <p:sp>
            <p:nvSpPr>
              <p:cNvPr id="42" name="Google Shape;746;g13bee086f86_0_17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43" name="Google Shape;747;g13bee086f86_0_17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44" name="Google Shape;748;g13bee086f86_0_17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47" name="Google Shape;759;g13bee086f86_0_176"/>
          <p:cNvSpPr txBox="1">
            <a:spLocks noGrp="1"/>
          </p:cNvSpPr>
          <p:nvPr>
            <p:ph type="subTitle" idx="1"/>
          </p:nvPr>
        </p:nvSpPr>
        <p:spPr>
          <a:xfrm>
            <a:off x="1340059" y="3618404"/>
            <a:ext cx="2195196" cy="5551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mtClean="0"/>
              <a:t>Kiến trúc phần mềm</a:t>
            </a:r>
            <a:endParaRPr/>
          </a:p>
        </p:txBody>
      </p:sp>
      <p:sp>
        <p:nvSpPr>
          <p:cNvPr id="48" name="Google Shape;762;g13bee086f86_0_176"/>
          <p:cNvSpPr txBox="1">
            <a:spLocks noGrp="1"/>
          </p:cNvSpPr>
          <p:nvPr>
            <p:ph type="title" idx="9"/>
          </p:nvPr>
        </p:nvSpPr>
        <p:spPr>
          <a:xfrm>
            <a:off x="697762" y="3675529"/>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mtClean="0"/>
              <a:t>04</a:t>
            </a:r>
            <a:endParaRPr/>
          </a:p>
        </p:txBody>
      </p:sp>
      <p:grpSp>
        <p:nvGrpSpPr>
          <p:cNvPr id="49" name="Google Shape;741;g13bee086f86_0_176"/>
          <p:cNvGrpSpPr/>
          <p:nvPr/>
        </p:nvGrpSpPr>
        <p:grpSpPr>
          <a:xfrm>
            <a:off x="5092164" y="754274"/>
            <a:ext cx="635100" cy="734640"/>
            <a:chOff x="731647" y="573573"/>
            <a:chExt cx="635100" cy="734640"/>
          </a:xfrm>
        </p:grpSpPr>
        <p:grpSp>
          <p:nvGrpSpPr>
            <p:cNvPr id="50" name="Google Shape;742;g13bee086f86_0_176"/>
            <p:cNvGrpSpPr/>
            <p:nvPr/>
          </p:nvGrpSpPr>
          <p:grpSpPr>
            <a:xfrm>
              <a:off x="731647" y="573573"/>
              <a:ext cx="635100" cy="635100"/>
              <a:chOff x="917231" y="750460"/>
              <a:chExt cx="635100" cy="635100"/>
            </a:xfrm>
          </p:grpSpPr>
          <p:sp>
            <p:nvSpPr>
              <p:cNvPr id="55" name="Google Shape;743;g13bee086f86_0_17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744;g13bee086f86_0_17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 name="Google Shape;745;g13bee086f86_0_176"/>
            <p:cNvGrpSpPr/>
            <p:nvPr/>
          </p:nvGrpSpPr>
          <p:grpSpPr>
            <a:xfrm>
              <a:off x="961679" y="1281213"/>
              <a:ext cx="175013" cy="27000"/>
              <a:chOff x="5662375" y="212375"/>
              <a:chExt cx="175013" cy="27000"/>
            </a:xfrm>
          </p:grpSpPr>
          <p:sp>
            <p:nvSpPr>
              <p:cNvPr id="52" name="Google Shape;746;g13bee086f86_0_17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53" name="Google Shape;747;g13bee086f86_0_17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54" name="Google Shape;748;g13bee086f86_0_17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57" name="Google Shape;759;g13bee086f86_0_176"/>
          <p:cNvSpPr txBox="1">
            <a:spLocks noGrp="1"/>
          </p:cNvSpPr>
          <p:nvPr>
            <p:ph type="subTitle" idx="1"/>
          </p:nvPr>
        </p:nvSpPr>
        <p:spPr>
          <a:xfrm>
            <a:off x="5816690" y="838998"/>
            <a:ext cx="2855596" cy="46560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mtClean="0"/>
              <a:t>Kế hoạch và tiến độ thực hiện</a:t>
            </a:r>
            <a:endParaRPr/>
          </a:p>
        </p:txBody>
      </p:sp>
      <p:sp>
        <p:nvSpPr>
          <p:cNvPr id="58" name="Google Shape;762;g13bee086f86_0_176"/>
          <p:cNvSpPr txBox="1">
            <a:spLocks noGrp="1"/>
          </p:cNvSpPr>
          <p:nvPr>
            <p:ph type="title" idx="9"/>
          </p:nvPr>
        </p:nvSpPr>
        <p:spPr>
          <a:xfrm>
            <a:off x="5181076" y="904544"/>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mtClean="0"/>
              <a:t>05</a:t>
            </a:r>
            <a:endParaRPr/>
          </a:p>
        </p:txBody>
      </p:sp>
      <p:grpSp>
        <p:nvGrpSpPr>
          <p:cNvPr id="59" name="Google Shape;741;g13bee086f86_0_176"/>
          <p:cNvGrpSpPr/>
          <p:nvPr/>
        </p:nvGrpSpPr>
        <p:grpSpPr>
          <a:xfrm>
            <a:off x="5078676" y="1678338"/>
            <a:ext cx="635100" cy="734640"/>
            <a:chOff x="731647" y="573573"/>
            <a:chExt cx="635100" cy="734640"/>
          </a:xfrm>
        </p:grpSpPr>
        <p:grpSp>
          <p:nvGrpSpPr>
            <p:cNvPr id="60" name="Google Shape;742;g13bee086f86_0_176"/>
            <p:cNvGrpSpPr/>
            <p:nvPr/>
          </p:nvGrpSpPr>
          <p:grpSpPr>
            <a:xfrm>
              <a:off x="731647" y="573573"/>
              <a:ext cx="635100" cy="635100"/>
              <a:chOff x="917231" y="750460"/>
              <a:chExt cx="635100" cy="635100"/>
            </a:xfrm>
          </p:grpSpPr>
          <p:sp>
            <p:nvSpPr>
              <p:cNvPr id="65" name="Google Shape;743;g13bee086f86_0_17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744;g13bee086f86_0_17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745;g13bee086f86_0_176"/>
            <p:cNvGrpSpPr/>
            <p:nvPr/>
          </p:nvGrpSpPr>
          <p:grpSpPr>
            <a:xfrm>
              <a:off x="961679" y="1281213"/>
              <a:ext cx="175013" cy="27000"/>
              <a:chOff x="5662375" y="212375"/>
              <a:chExt cx="175013" cy="27000"/>
            </a:xfrm>
          </p:grpSpPr>
          <p:sp>
            <p:nvSpPr>
              <p:cNvPr id="62" name="Google Shape;746;g13bee086f86_0_17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63" name="Google Shape;747;g13bee086f86_0_17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64" name="Google Shape;748;g13bee086f86_0_17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67" name="Google Shape;759;g13bee086f86_0_176"/>
          <p:cNvSpPr txBox="1">
            <a:spLocks noGrp="1"/>
          </p:cNvSpPr>
          <p:nvPr>
            <p:ph type="subTitle" idx="1"/>
          </p:nvPr>
        </p:nvSpPr>
        <p:spPr>
          <a:xfrm>
            <a:off x="5816690" y="1763062"/>
            <a:ext cx="1810567" cy="5503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mtClean="0"/>
              <a:t>Kết quả đạt được</a:t>
            </a:r>
            <a:endParaRPr/>
          </a:p>
        </p:txBody>
      </p:sp>
      <p:sp>
        <p:nvSpPr>
          <p:cNvPr id="68" name="Google Shape;762;g13bee086f86_0_176"/>
          <p:cNvSpPr txBox="1">
            <a:spLocks noGrp="1"/>
          </p:cNvSpPr>
          <p:nvPr>
            <p:ph type="title" idx="9"/>
          </p:nvPr>
        </p:nvSpPr>
        <p:spPr>
          <a:xfrm>
            <a:off x="5167588" y="182251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mtClean="0"/>
              <a:t>06</a:t>
            </a:r>
            <a:endParaRPr/>
          </a:p>
        </p:txBody>
      </p:sp>
      <p:grpSp>
        <p:nvGrpSpPr>
          <p:cNvPr id="79" name="Google Shape;741;g13bee086f86_0_176"/>
          <p:cNvGrpSpPr/>
          <p:nvPr/>
        </p:nvGrpSpPr>
        <p:grpSpPr>
          <a:xfrm>
            <a:off x="5078676" y="2604766"/>
            <a:ext cx="635100" cy="734640"/>
            <a:chOff x="731647" y="573573"/>
            <a:chExt cx="635100" cy="734640"/>
          </a:xfrm>
        </p:grpSpPr>
        <p:grpSp>
          <p:nvGrpSpPr>
            <p:cNvPr id="80" name="Google Shape;742;g13bee086f86_0_176"/>
            <p:cNvGrpSpPr/>
            <p:nvPr/>
          </p:nvGrpSpPr>
          <p:grpSpPr>
            <a:xfrm>
              <a:off x="731647" y="573573"/>
              <a:ext cx="635100" cy="635100"/>
              <a:chOff x="917231" y="750460"/>
              <a:chExt cx="635100" cy="635100"/>
            </a:xfrm>
          </p:grpSpPr>
          <p:sp>
            <p:nvSpPr>
              <p:cNvPr id="85" name="Google Shape;743;g13bee086f86_0_17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744;g13bee086f86_0_17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745;g13bee086f86_0_176"/>
            <p:cNvGrpSpPr/>
            <p:nvPr/>
          </p:nvGrpSpPr>
          <p:grpSpPr>
            <a:xfrm>
              <a:off x="961679" y="1281213"/>
              <a:ext cx="175013" cy="27000"/>
              <a:chOff x="5662375" y="212375"/>
              <a:chExt cx="175013" cy="27000"/>
            </a:xfrm>
          </p:grpSpPr>
          <p:sp>
            <p:nvSpPr>
              <p:cNvPr id="82" name="Google Shape;746;g13bee086f86_0_17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83" name="Google Shape;747;g13bee086f86_0_17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84" name="Google Shape;748;g13bee086f86_0_17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87" name="Google Shape;759;g13bee086f86_0_176"/>
          <p:cNvSpPr txBox="1">
            <a:spLocks noGrp="1"/>
          </p:cNvSpPr>
          <p:nvPr>
            <p:ph type="subTitle" idx="1"/>
          </p:nvPr>
        </p:nvSpPr>
        <p:spPr>
          <a:xfrm>
            <a:off x="5816690" y="2689490"/>
            <a:ext cx="1810567" cy="5503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mtClean="0"/>
              <a:t>Demo phần mềm</a:t>
            </a:r>
            <a:endParaRPr/>
          </a:p>
        </p:txBody>
      </p:sp>
      <p:sp>
        <p:nvSpPr>
          <p:cNvPr id="88" name="Google Shape;762;g13bee086f86_0_176"/>
          <p:cNvSpPr txBox="1">
            <a:spLocks noGrp="1"/>
          </p:cNvSpPr>
          <p:nvPr>
            <p:ph type="title" idx="9"/>
          </p:nvPr>
        </p:nvSpPr>
        <p:spPr>
          <a:xfrm>
            <a:off x="5160709" y="2766679"/>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mtClean="0"/>
              <a:t>07</a:t>
            </a:r>
            <a:endParaRPr/>
          </a:p>
        </p:txBody>
      </p:sp>
      <p:grpSp>
        <p:nvGrpSpPr>
          <p:cNvPr id="99" name="Google Shape;741;g13bee086f86_0_176"/>
          <p:cNvGrpSpPr/>
          <p:nvPr/>
        </p:nvGrpSpPr>
        <p:grpSpPr>
          <a:xfrm>
            <a:off x="615533" y="1681566"/>
            <a:ext cx="635100" cy="734640"/>
            <a:chOff x="731647" y="573573"/>
            <a:chExt cx="635100" cy="734640"/>
          </a:xfrm>
        </p:grpSpPr>
        <p:grpSp>
          <p:nvGrpSpPr>
            <p:cNvPr id="100" name="Google Shape;742;g13bee086f86_0_176"/>
            <p:cNvGrpSpPr/>
            <p:nvPr/>
          </p:nvGrpSpPr>
          <p:grpSpPr>
            <a:xfrm>
              <a:off x="731647" y="573573"/>
              <a:ext cx="635100" cy="635100"/>
              <a:chOff x="917231" y="750460"/>
              <a:chExt cx="635100" cy="635100"/>
            </a:xfrm>
          </p:grpSpPr>
          <p:sp>
            <p:nvSpPr>
              <p:cNvPr id="105" name="Google Shape;743;g13bee086f86_0_17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744;g13bee086f86_0_17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745;g13bee086f86_0_176"/>
            <p:cNvGrpSpPr/>
            <p:nvPr/>
          </p:nvGrpSpPr>
          <p:grpSpPr>
            <a:xfrm>
              <a:off x="961679" y="1281213"/>
              <a:ext cx="175013" cy="27000"/>
              <a:chOff x="5662375" y="212375"/>
              <a:chExt cx="175013" cy="27000"/>
            </a:xfrm>
          </p:grpSpPr>
          <p:sp>
            <p:nvSpPr>
              <p:cNvPr id="102" name="Google Shape;746;g13bee086f86_0_17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03" name="Google Shape;747;g13bee086f86_0_17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04" name="Google Shape;748;g13bee086f86_0_17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07" name="Google Shape;759;g13bee086f86_0_176"/>
          <p:cNvSpPr txBox="1">
            <a:spLocks noGrp="1"/>
          </p:cNvSpPr>
          <p:nvPr>
            <p:ph type="subTitle" idx="1"/>
          </p:nvPr>
        </p:nvSpPr>
        <p:spPr>
          <a:xfrm>
            <a:off x="1353547" y="1734659"/>
            <a:ext cx="3305539" cy="471842"/>
          </a:xfrm>
          <a:prstGeom prst="rect">
            <a:avLst/>
          </a:prstGeom>
          <a:noFill/>
          <a:ln>
            <a:noFill/>
          </a:ln>
        </p:spPr>
        <p:txBody>
          <a:bodyPr spcFirstLastPara="1" wrap="square" lIns="91425" tIns="91425" rIns="91425" bIns="91425" anchor="t" anchorCtr="0">
            <a:noAutofit/>
          </a:bodyPr>
          <a:lstStyle/>
          <a:p>
            <a:pPr lvl="0"/>
            <a:r>
              <a:rPr lang="en-US" sz="2000"/>
              <a:t>Tóm tắt đồ </a:t>
            </a:r>
            <a:r>
              <a:rPr lang="en-US" sz="2000"/>
              <a:t>án </a:t>
            </a:r>
            <a:endParaRPr lang="en-US" sz="2000"/>
          </a:p>
        </p:txBody>
      </p:sp>
      <p:sp>
        <p:nvSpPr>
          <p:cNvPr id="108" name="Google Shape;762;g13bee086f86_0_176"/>
          <p:cNvSpPr txBox="1">
            <a:spLocks noGrp="1"/>
          </p:cNvSpPr>
          <p:nvPr>
            <p:ph type="title" idx="9"/>
          </p:nvPr>
        </p:nvSpPr>
        <p:spPr>
          <a:xfrm>
            <a:off x="711360" y="1831837"/>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smtClean="0"/>
              <a:t>02</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2993572" y="1045323"/>
            <a:ext cx="2967600" cy="56591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7200" smtClean="0">
                <a:solidFill>
                  <a:schemeClr val="tx1"/>
                </a:solidFill>
                <a:latin typeface="Barlow Semi Condensed Medium" panose="020B0604020202020204" charset="0"/>
              </a:rPr>
              <a:t>01</a:t>
            </a:r>
            <a:r>
              <a:rPr lang="en-US" sz="7200" smtClean="0">
                <a:latin typeface="Barlow Semi Condensed Medium" panose="020B0604020202020204" charset="0"/>
              </a:rPr>
              <a:t> </a:t>
            </a:r>
            <a:endParaRPr sz="7200">
              <a:latin typeface="Barlow Semi Condensed Medium" panose="020B0604020202020204" charset="0"/>
            </a:endParaRPr>
          </a:p>
        </p:txBody>
      </p:sp>
      <p:sp>
        <p:nvSpPr>
          <p:cNvPr id="3" name="Google Shape;736;g13bee086f86_0_171"/>
          <p:cNvSpPr txBox="1">
            <a:spLocks noGrp="1"/>
          </p:cNvSpPr>
          <p:nvPr>
            <p:ph type="title" idx="2"/>
          </p:nvPr>
        </p:nvSpPr>
        <p:spPr>
          <a:xfrm>
            <a:off x="2209800" y="1843462"/>
            <a:ext cx="4728030" cy="13351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3600" smtClean="0">
                <a:latin typeface="Barlow Semi Condensed Medium" panose="020B0604020202020204" charset="0"/>
              </a:rPr>
              <a:t>Thị trường nhân lực IT hiện nay </a:t>
            </a:r>
            <a:endParaRPr sz="3600">
              <a:latin typeface="Barlow Semi Condensed Medium" panose="020B0604020202020204" charset="0"/>
            </a:endParaRPr>
          </a:p>
        </p:txBody>
      </p:sp>
    </p:spTree>
    <p:extLst>
      <p:ext uri="{BB962C8B-B14F-4D97-AF65-F5344CB8AC3E}">
        <p14:creationId xmlns:p14="http://schemas.microsoft.com/office/powerpoint/2010/main" val="3568562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76" name="Google Shape;776;g13bee086f86_0_202"/>
          <p:cNvSpPr txBox="1">
            <a:spLocks noGrp="1"/>
          </p:cNvSpPr>
          <p:nvPr>
            <p:ph type="title"/>
          </p:nvPr>
        </p:nvSpPr>
        <p:spPr>
          <a:xfrm>
            <a:off x="5210628" y="-7335"/>
            <a:ext cx="3847003"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Thị trường nhân lực IT</a:t>
            </a:r>
            <a:endParaRPr>
              <a:latin typeface="Barlow Semi Condensed Medium" panose="020B0604020202020204" charset="0"/>
            </a:endParaRPr>
          </a:p>
        </p:txBody>
      </p:sp>
      <p:pic>
        <p:nvPicPr>
          <p:cNvPr id="7" name="Picture 6"/>
          <p:cNvPicPr>
            <a:picLocks noChangeAspect="1"/>
          </p:cNvPicPr>
          <p:nvPr/>
        </p:nvPicPr>
        <p:blipFill>
          <a:blip r:embed="rId3"/>
          <a:stretch>
            <a:fillRect/>
          </a:stretch>
        </p:blipFill>
        <p:spPr>
          <a:xfrm>
            <a:off x="1498734" y="674867"/>
            <a:ext cx="6059970" cy="3827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6" name="Google Shape;736;g13bee086f86_0_171"/>
          <p:cNvSpPr txBox="1">
            <a:spLocks noGrp="1"/>
          </p:cNvSpPr>
          <p:nvPr>
            <p:ph type="title" idx="2"/>
          </p:nvPr>
        </p:nvSpPr>
        <p:spPr>
          <a:xfrm>
            <a:off x="2993572" y="1045323"/>
            <a:ext cx="2967600" cy="56591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7200" smtClean="0">
                <a:solidFill>
                  <a:schemeClr val="tx1"/>
                </a:solidFill>
                <a:latin typeface="Barlow Semi Condensed Medium" panose="020B0604020202020204" charset="0"/>
              </a:rPr>
              <a:t>02</a:t>
            </a:r>
            <a:r>
              <a:rPr lang="en-US" sz="7200" smtClean="0">
                <a:latin typeface="Barlow Semi Condensed Medium" panose="020B0604020202020204" charset="0"/>
              </a:rPr>
              <a:t> </a:t>
            </a:r>
            <a:endParaRPr sz="7200">
              <a:latin typeface="Barlow Semi Condensed Medium" panose="020B0604020202020204" charset="0"/>
            </a:endParaRPr>
          </a:p>
        </p:txBody>
      </p:sp>
      <p:sp>
        <p:nvSpPr>
          <p:cNvPr id="3" name="Google Shape;736;g13bee086f86_0_171"/>
          <p:cNvSpPr txBox="1">
            <a:spLocks noGrp="1"/>
          </p:cNvSpPr>
          <p:nvPr>
            <p:ph type="title" idx="2"/>
          </p:nvPr>
        </p:nvSpPr>
        <p:spPr>
          <a:xfrm>
            <a:off x="2209800" y="1843462"/>
            <a:ext cx="4728030" cy="13351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sz="3600" smtClean="0">
                <a:latin typeface="Barlow Semi Condensed Medium" panose="020B0604020202020204" charset="0"/>
              </a:rPr>
              <a:t>Tóm tắt đồ án</a:t>
            </a:r>
            <a:endParaRPr sz="3600">
              <a:latin typeface="Barlow Semi Condensed Medium" panose="020B0604020202020204" charset="0"/>
            </a:endParaRPr>
          </a:p>
        </p:txBody>
      </p:sp>
    </p:spTree>
    <p:extLst>
      <p:ext uri="{BB962C8B-B14F-4D97-AF65-F5344CB8AC3E}">
        <p14:creationId xmlns:p14="http://schemas.microsoft.com/office/powerpoint/2010/main" val="153198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6381419" y="0"/>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Tóm tắt đồ án</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813816" y="407558"/>
            <a:ext cx="6208293" cy="422058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Tư tưởng:</a:t>
            </a:r>
          </a:p>
          <a:p>
            <a:pPr marL="0" lvl="0" indent="0" algn="l" rtl="0">
              <a:lnSpc>
                <a:spcPct val="150000"/>
              </a:lnSpc>
              <a:spcBef>
                <a:spcPts val="0"/>
              </a:spcBef>
              <a:spcAft>
                <a:spcPts val="0"/>
              </a:spcAft>
              <a:buSzPts val="1800"/>
              <a:buNone/>
            </a:pPr>
            <a:endParaRPr lang="en-US" sz="2400" b="1" smtClean="0">
              <a:solidFill>
                <a:srgbClr val="4EB6FC"/>
              </a:solidFill>
            </a:endParaRPr>
          </a:p>
          <a:p>
            <a:pPr marL="0" lvl="0" indent="0" algn="just" rtl="0">
              <a:lnSpc>
                <a:spcPct val="150000"/>
              </a:lnSpc>
              <a:spcBef>
                <a:spcPts val="0"/>
              </a:spcBef>
              <a:spcAft>
                <a:spcPts val="0"/>
              </a:spcAft>
              <a:buSzPts val="1800"/>
              <a:buNone/>
            </a:pPr>
            <a:r>
              <a:rPr lang="en-US" smtClean="0">
                <a:solidFill>
                  <a:srgbClr val="4EB6FC"/>
                </a:solidFill>
              </a:rPr>
              <a:t>Khảo sát nhu cầu tuyển dụng IT và tiến hành vận dụng tất cả các kiến thức đã tích lũy trong quá trình học tập, nghiên cứu để xây dựng dự án mạng xã hội phục vụ cho việc tuyển dụng của doanh nghiệp cũng như việc tìm việc của ứng viên</a:t>
            </a:r>
          </a:p>
          <a:p>
            <a:pPr lvl="0" algn="l" rtl="0">
              <a:lnSpc>
                <a:spcPct val="150000"/>
              </a:lnSpc>
              <a:spcBef>
                <a:spcPts val="0"/>
              </a:spcBef>
              <a:spcAft>
                <a:spcPts val="0"/>
              </a:spcAft>
              <a:buSzPts val="1800"/>
            </a:pPr>
            <a:r>
              <a:rPr lang="en-US" smtClean="0"/>
              <a:t> </a:t>
            </a:r>
            <a:endParaRPr/>
          </a:p>
        </p:txBody>
      </p:sp>
      <p:pic>
        <p:nvPicPr>
          <p:cNvPr id="2" name="Picture 1"/>
          <p:cNvPicPr>
            <a:picLocks noChangeAspect="1"/>
          </p:cNvPicPr>
          <p:nvPr/>
        </p:nvPicPr>
        <p:blipFill>
          <a:blip r:embed="rId3"/>
          <a:stretch>
            <a:fillRect/>
          </a:stretch>
        </p:blipFill>
        <p:spPr>
          <a:xfrm>
            <a:off x="5782177" y="3207419"/>
            <a:ext cx="2857500" cy="1600200"/>
          </a:xfrm>
          <a:prstGeom prst="rect">
            <a:avLst/>
          </a:prstGeom>
        </p:spPr>
      </p:pic>
    </p:spTree>
    <p:extLst>
      <p:ext uri="{BB962C8B-B14F-4D97-AF65-F5344CB8AC3E}">
        <p14:creationId xmlns:p14="http://schemas.microsoft.com/office/powerpoint/2010/main" val="122095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6381419" y="0"/>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Tóm tắt đồ án</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689813" y="431621"/>
            <a:ext cx="4973051" cy="4116316"/>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Mục tiêu</a:t>
            </a:r>
            <a:r>
              <a:rPr lang="en-US" sz="2400" b="1" smtClean="0">
                <a:solidFill>
                  <a:srgbClr val="4EB6FC"/>
                </a:solidFill>
              </a:rPr>
              <a:t>:</a:t>
            </a:r>
          </a:p>
          <a:p>
            <a:pPr marL="0" lvl="0" indent="0" algn="l" rtl="0">
              <a:lnSpc>
                <a:spcPct val="150000"/>
              </a:lnSpc>
              <a:spcBef>
                <a:spcPts val="0"/>
              </a:spcBef>
              <a:spcAft>
                <a:spcPts val="0"/>
              </a:spcAft>
              <a:buSzPts val="1800"/>
              <a:buNone/>
            </a:pPr>
            <a:endParaRPr lang="en-US" sz="2400" b="1" smtClean="0">
              <a:solidFill>
                <a:srgbClr val="4EB6FC"/>
              </a:solidFill>
            </a:endParaRPr>
          </a:p>
          <a:p>
            <a:pPr marL="0" lvl="0" indent="0" algn="l" rtl="0">
              <a:lnSpc>
                <a:spcPct val="150000"/>
              </a:lnSpc>
              <a:spcBef>
                <a:spcPts val="0"/>
              </a:spcBef>
              <a:spcAft>
                <a:spcPts val="0"/>
              </a:spcAft>
              <a:buSzPts val="1800"/>
              <a:buNone/>
            </a:pPr>
            <a:r>
              <a:rPr lang="en-US">
                <a:solidFill>
                  <a:srgbClr val="4EB6FC"/>
                </a:solidFill>
              </a:rPr>
              <a:t>Đối với nhà tuyển dụng:</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Dễ dàng tìm kiếm ứng viên phù hợp trên nền tảng kỹ thuật số</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Cung cấp khả năng tiếp cận ứng viên đa dạng hơn</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Nhạy bén trong xây dựng, quảng bá thương hiệu tuyển dụng </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Đáp ứng nhu cầu quản lý thông tin tuyển dụng </a:t>
            </a:r>
          </a:p>
          <a:p>
            <a:pPr lvl="0" algn="l" rtl="0">
              <a:lnSpc>
                <a:spcPct val="150000"/>
              </a:lnSpc>
              <a:spcBef>
                <a:spcPts val="0"/>
              </a:spcBef>
              <a:spcAft>
                <a:spcPts val="0"/>
              </a:spcAft>
              <a:buSzPts val="1800"/>
            </a:pPr>
            <a:r>
              <a:rPr lang="en-US" smtClean="0"/>
              <a:t> </a:t>
            </a:r>
            <a:endParaRPr/>
          </a:p>
        </p:txBody>
      </p:sp>
      <p:pic>
        <p:nvPicPr>
          <p:cNvPr id="5" name="Picture 4"/>
          <p:cNvPicPr>
            <a:picLocks noChangeAspect="1"/>
          </p:cNvPicPr>
          <p:nvPr/>
        </p:nvPicPr>
        <p:blipFill>
          <a:blip r:embed="rId3"/>
          <a:stretch>
            <a:fillRect/>
          </a:stretch>
        </p:blipFill>
        <p:spPr>
          <a:xfrm>
            <a:off x="5767137" y="1936326"/>
            <a:ext cx="3097583" cy="20421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93" name="Google Shape;793;g13bee086f86_0_218"/>
          <p:cNvSpPr txBox="1">
            <a:spLocks noGrp="1"/>
          </p:cNvSpPr>
          <p:nvPr>
            <p:ph type="title"/>
          </p:nvPr>
        </p:nvSpPr>
        <p:spPr>
          <a:xfrm>
            <a:off x="6381419" y="0"/>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mtClean="0">
                <a:latin typeface="Barlow Semi Condensed Medium" panose="020B0604020202020204" charset="0"/>
              </a:rPr>
              <a:t>Tóm tắt đồ án</a:t>
            </a:r>
            <a:endParaRPr>
              <a:latin typeface="Barlow Semi Condensed Medium" panose="020B0604020202020204" charset="0"/>
            </a:endParaRPr>
          </a:p>
        </p:txBody>
      </p:sp>
      <p:sp>
        <p:nvSpPr>
          <p:cNvPr id="795" name="Google Shape;795;g13bee086f86_0_21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a:p>
        </p:txBody>
      </p:sp>
      <p:sp>
        <p:nvSpPr>
          <p:cNvPr id="796" name="Google Shape;796;g13bee086f86_0_218"/>
          <p:cNvSpPr txBox="1">
            <a:spLocks noGrp="1"/>
          </p:cNvSpPr>
          <p:nvPr>
            <p:ph type="subTitle" idx="1"/>
          </p:nvPr>
        </p:nvSpPr>
        <p:spPr>
          <a:xfrm>
            <a:off x="1423416" y="503811"/>
            <a:ext cx="6208293" cy="422058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sz="2400" b="1" smtClean="0">
                <a:solidFill>
                  <a:srgbClr val="4EB6FC"/>
                </a:solidFill>
              </a:rPr>
              <a:t>Mục tiêu</a:t>
            </a:r>
            <a:r>
              <a:rPr lang="en-US" sz="2400" b="1" smtClean="0">
                <a:solidFill>
                  <a:srgbClr val="4EB6FC"/>
                </a:solidFill>
              </a:rPr>
              <a:t>:</a:t>
            </a:r>
          </a:p>
          <a:p>
            <a:pPr marL="0" lvl="0" indent="0" algn="l" rtl="0">
              <a:lnSpc>
                <a:spcPct val="150000"/>
              </a:lnSpc>
              <a:spcBef>
                <a:spcPts val="0"/>
              </a:spcBef>
              <a:spcAft>
                <a:spcPts val="0"/>
              </a:spcAft>
              <a:buSzPts val="1800"/>
              <a:buNone/>
            </a:pPr>
            <a:endParaRPr lang="en-US" sz="2400" b="1" smtClean="0">
              <a:solidFill>
                <a:srgbClr val="4EB6FC"/>
              </a:solidFill>
            </a:endParaRPr>
          </a:p>
          <a:p>
            <a:pPr marL="0" lvl="0" indent="0" algn="l" rtl="0">
              <a:lnSpc>
                <a:spcPct val="150000"/>
              </a:lnSpc>
              <a:spcBef>
                <a:spcPts val="0"/>
              </a:spcBef>
              <a:spcAft>
                <a:spcPts val="0"/>
              </a:spcAft>
              <a:buSzPts val="1800"/>
              <a:buNone/>
            </a:pPr>
            <a:r>
              <a:rPr lang="en-US">
                <a:solidFill>
                  <a:srgbClr val="4EB6FC"/>
                </a:solidFill>
              </a:rPr>
              <a:t>Đối với ứng viên: Cung cấp một cách tiếp cận thoải mái trong việc tìm kiếm vị trí công việc </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Đảm bảo hồ sơ ứng viên được chia sẽ rộng rãi </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Đáp ứng được nhu cầu tương tác giữa người trong ngành </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Hỗ trợ cập nhật các công việc và xu hướng tuyển dụng mới nhất</a:t>
            </a:r>
          </a:p>
          <a:p>
            <a:pPr marL="285750" lvl="0" indent="-285750" algn="l" rtl="0">
              <a:lnSpc>
                <a:spcPct val="150000"/>
              </a:lnSpc>
              <a:spcBef>
                <a:spcPts val="0"/>
              </a:spcBef>
              <a:spcAft>
                <a:spcPts val="0"/>
              </a:spcAft>
              <a:buClr>
                <a:srgbClr val="00B0F0"/>
              </a:buClr>
              <a:buSzPts val="1800"/>
              <a:buFont typeface="Wingdings" panose="05000000000000000000" pitchFamily="2" charset="2"/>
              <a:buChar char="ü"/>
            </a:pPr>
            <a:r>
              <a:rPr lang="en-US">
                <a:solidFill>
                  <a:srgbClr val="4EB6FC"/>
                </a:solidFill>
              </a:rPr>
              <a:t>Cho phép tìm hiểu thông tin nhà tuyển dụng bằng cách tìm kiếm và theo dõi họ</a:t>
            </a:r>
          </a:p>
          <a:p>
            <a:pPr lvl="0" algn="l" rtl="0">
              <a:lnSpc>
                <a:spcPct val="150000"/>
              </a:lnSpc>
              <a:spcBef>
                <a:spcPts val="0"/>
              </a:spcBef>
              <a:spcAft>
                <a:spcPts val="0"/>
              </a:spcAft>
              <a:buSzPts val="1800"/>
            </a:pPr>
            <a:r>
              <a:rPr lang="en-US" smtClean="0"/>
              <a:t> </a:t>
            </a:r>
            <a:endParaRPr/>
          </a:p>
        </p:txBody>
      </p:sp>
    </p:spTree>
    <p:extLst>
      <p:ext uri="{BB962C8B-B14F-4D97-AF65-F5344CB8AC3E}">
        <p14:creationId xmlns:p14="http://schemas.microsoft.com/office/powerpoint/2010/main" val="141146119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937</Words>
  <Application>Microsoft Office PowerPoint</Application>
  <PresentationFormat>On-screen Show (16:9)</PresentationFormat>
  <Paragraphs>170</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Wingdings</vt:lpstr>
      <vt:lpstr>Barlow Semi Condensed Light</vt:lpstr>
      <vt:lpstr>Roboto Condensed Light</vt:lpstr>
      <vt:lpstr>Barlow Semi Condensed</vt:lpstr>
      <vt:lpstr>Arial</vt:lpstr>
      <vt:lpstr>Barlow Semi Condensed Medium</vt:lpstr>
      <vt:lpstr>Fjalla One</vt:lpstr>
      <vt:lpstr>Technology Consulting by Slidesgo</vt:lpstr>
      <vt:lpstr>MẠNG XÃ HỘI VIỆC LÀM IT</vt:lpstr>
      <vt:lpstr>NỘI DUNG </vt:lpstr>
      <vt:lpstr>NỘI DUNG</vt:lpstr>
      <vt:lpstr>01 </vt:lpstr>
      <vt:lpstr>Thị trường nhân lực IT</vt:lpstr>
      <vt:lpstr>02 </vt:lpstr>
      <vt:lpstr>Tóm tắt đồ án</vt:lpstr>
      <vt:lpstr>Tóm tắt đồ án</vt:lpstr>
      <vt:lpstr>Tóm tắt đồ án</vt:lpstr>
      <vt:lpstr>03 </vt:lpstr>
      <vt:lpstr>Các yêu cầu phần mềm</vt:lpstr>
      <vt:lpstr>Các yêu cầu phần mềm</vt:lpstr>
      <vt:lpstr>Các yêu cầu phần mềm</vt:lpstr>
      <vt:lpstr>Các yêu cầu phần mềm</vt:lpstr>
      <vt:lpstr>04 </vt:lpstr>
      <vt:lpstr>05 </vt:lpstr>
      <vt:lpstr>Kế hoạch và tiến độ thực hiện</vt:lpstr>
      <vt:lpstr>Kế hoạch và tiến độ thực hiện</vt:lpstr>
      <vt:lpstr>06 </vt:lpstr>
      <vt:lpstr>Kết quả đạt được</vt:lpstr>
      <vt:lpstr>Kết quả đạt được</vt:lpstr>
      <vt:lpstr>07 </vt:lpstr>
      <vt:lpstr>Thành viên trong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MẠNG XÃ HỘI VIỆC LÀM IT</dc:title>
  <dc:creator>84388</dc:creator>
  <cp:lastModifiedBy>ismail - [2010]</cp:lastModifiedBy>
  <cp:revision>46</cp:revision>
  <dcterms:modified xsi:type="dcterms:W3CDTF">2022-07-24T19:32:42Z</dcterms:modified>
</cp:coreProperties>
</file>