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2474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5459" y="2655166"/>
            <a:ext cx="92397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ĐẢM BẢO CHẤT LƯỢNG PHẦN MỀM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6377" y="3984171"/>
            <a:ext cx="3826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GV: </a:t>
            </a:r>
            <a:r>
              <a:rPr lang="en-US" sz="3200" dirty="0" err="1" smtClean="0"/>
              <a:t>Phạm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Thương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219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9065" y="891048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crum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1917" y="2628872"/>
            <a:ext cx="6423682" cy="26108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Sprint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Panning(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họp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kế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hoạch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Sprint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Daily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Scrum (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scrum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hằng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ngày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Sprint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review (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keert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sprint)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Sprint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Retrospective (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cải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tiến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sprint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4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1589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0084" y="471656"/>
            <a:ext cx="7631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solidFill>
                  <a:srgbClr val="FFC000"/>
                </a:solidFill>
              </a:rPr>
              <a:t>Tiến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trình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thác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nước</a:t>
            </a:r>
            <a:r>
              <a:rPr lang="en-US" sz="3600" b="1" dirty="0">
                <a:solidFill>
                  <a:srgbClr val="FFC000"/>
                </a:solidFill>
              </a:rPr>
              <a:t> (Waterfall Model)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71003" y="2602523"/>
            <a:ext cx="3249637" cy="334811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38061" y="2602523"/>
            <a:ext cx="3249637" cy="334811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9787" y="3789101"/>
            <a:ext cx="277511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4981" y="3789101"/>
            <a:ext cx="2691763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779" y="891048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Khái</a:t>
            </a:r>
            <a:r>
              <a:rPr lang="en-US" sz="4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niệm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4775" y="2336467"/>
            <a:ext cx="6546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a typeface="Calibri" panose="020F0502020204030204" pitchFamily="34" charset="0"/>
              </a:rPr>
              <a:t>Mô</a:t>
            </a:r>
            <a:r>
              <a:rPr lang="en-US" sz="2800" dirty="0" smtClean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hình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thác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nước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là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một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trong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những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mô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hình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quản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lí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dự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án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dễ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hiểu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và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dễ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quản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lí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nhất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hiện</a:t>
            </a:r>
            <a:r>
              <a:rPr lang="en-US" sz="2800" dirty="0">
                <a:ea typeface="Calibri" panose="020F0502020204030204" pitchFamily="34" charset="0"/>
              </a:rPr>
              <a:t> nay. </a:t>
            </a:r>
            <a:endParaRPr lang="en-US" sz="2800" dirty="0" smtClean="0"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ea typeface="Calibri" panose="020F0502020204030204" pitchFamily="34" charset="0"/>
              </a:rPr>
              <a:t>Mô</a:t>
            </a:r>
            <a:r>
              <a:rPr lang="en-US" sz="2800" dirty="0" smtClean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hình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thác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nước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là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một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phương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pháp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quản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lí</a:t>
            </a:r>
            <a:r>
              <a:rPr lang="en-US" sz="2800" dirty="0">
                <a:ea typeface="Calibri" panose="020F0502020204030204" pitchFamily="34" charset="0"/>
              </a:rPr>
              <a:t> </a:t>
            </a:r>
            <a:r>
              <a:rPr lang="en-US" sz="2800" dirty="0" err="1">
                <a:ea typeface="Calibri" panose="020F0502020204030204" pitchFamily="34" charset="0"/>
              </a:rPr>
              <a:t>dự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án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dựa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trên</a:t>
            </a:r>
            <a:r>
              <a:rPr lang="en-US" sz="2800" dirty="0">
                <a:ea typeface="Calibri" panose="020F0502020204030204" pitchFamily="34" charset="0"/>
              </a:rPr>
              <a:t> qui </a:t>
            </a:r>
            <a:r>
              <a:rPr lang="en-US" sz="2800" dirty="0" err="1">
                <a:ea typeface="Calibri" panose="020F0502020204030204" pitchFamily="34" charset="0"/>
              </a:rPr>
              <a:t>trình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thiết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kế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tuần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tự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và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liên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</a:rPr>
              <a:t>tiếp</a:t>
            </a:r>
            <a:r>
              <a:rPr lang="en-US" sz="2800" dirty="0">
                <a:ea typeface="Calibri" panose="020F0502020204030204" pitchFamily="34" charset="0"/>
              </a:rPr>
              <a:t>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6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36" y="869503"/>
            <a:ext cx="275651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655" y="2816492"/>
            <a:ext cx="7812259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endParaRPr lang="en-US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endParaRPr lang="en-US" sz="3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7065" y="2816491"/>
            <a:ext cx="6096000" cy="18783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1589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9850" y="440879"/>
            <a:ext cx="7252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Các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thành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phẩm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khi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triển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khai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dự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án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2479" y="3234652"/>
            <a:ext cx="530915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0464" y="2705777"/>
            <a:ext cx="7174943" cy="2677656"/>
          </a:xfrm>
          <a:prstGeom prst="rect">
            <a:avLst/>
          </a:prstGeom>
          <a:noFill/>
        </p:spPr>
        <p:txBody>
          <a:bodyPr wrap="square" numCol="2" spcCol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Business 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Analysis  &amp;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Management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0150" y="2705777"/>
            <a:ext cx="72440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Configuration  &amp; </a:t>
            </a:r>
          </a:p>
          <a:p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Change Management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Deployment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Implementation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Environment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0"/>
            <a:ext cx="2625634" cy="256032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NHÓM 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932" y="1606731"/>
            <a:ext cx="50727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Nguyễn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Thị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Nguyễn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Thị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Mai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Nguyễn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Trác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Tân</a:t>
            </a:r>
            <a:endParaRPr lang="en-US" sz="44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Trương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Thanh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Tùng</a:t>
            </a:r>
            <a:endParaRPr lang="en-US" sz="44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Bùi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Thanh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</a:schemeClr>
                </a:solidFill>
              </a:rPr>
              <a:t>Văn</a:t>
            </a:r>
            <a:endParaRPr lang="en-US" sz="4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7" y="561704"/>
            <a:ext cx="10556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: </a:t>
            </a:r>
            <a:r>
              <a:rPr lang="en-US" sz="3200" dirty="0" err="1" smtClean="0">
                <a:solidFill>
                  <a:srgbClr val="FFC000"/>
                </a:solidFill>
              </a:rPr>
              <a:t>Xây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dựng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mẫu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biểu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bổ</a:t>
            </a:r>
            <a:r>
              <a:rPr lang="en-US" sz="3200" dirty="0" smtClean="0">
                <a:solidFill>
                  <a:srgbClr val="FFC000"/>
                </a:solidFill>
              </a:rPr>
              <a:t> sung/</a:t>
            </a:r>
            <a:r>
              <a:rPr lang="en-US" sz="3200" dirty="0" err="1" smtClean="0">
                <a:solidFill>
                  <a:srgbClr val="FFC000"/>
                </a:solidFill>
              </a:rPr>
              <a:t>dịch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mẫu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biểu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thành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</a:rPr>
              <a:t>phần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18827" y="2025747"/>
            <a:ext cx="3984172" cy="3579223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0345" y="2661196"/>
            <a:ext cx="3561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Liệt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kê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có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thể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thu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khi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triển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khai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dự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án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74747" y="2025746"/>
            <a:ext cx="3984172" cy="35792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96554" y="2661195"/>
            <a:ext cx="2757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Xây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dựng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biểu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mẫu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bổ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sung/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dịch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mẫu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biểu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1589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371" y="471658"/>
            <a:ext cx="1131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C000"/>
                </a:solidFill>
              </a:rPr>
              <a:t>Liệt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kê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các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thành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phần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có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thể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thu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được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khi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triển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khai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dự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án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1236" y="2349304"/>
            <a:ext cx="2965026" cy="3559128"/>
          </a:xfrm>
          <a:prstGeom prst="roundRect">
            <a:avLst/>
          </a:prstGeom>
          <a:noFill/>
          <a:ln w="349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3487" y="2349304"/>
            <a:ext cx="2965026" cy="3559128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415738" y="2349304"/>
            <a:ext cx="2965026" cy="3559128"/>
          </a:xfrm>
          <a:prstGeom prst="roundRect">
            <a:avLst/>
          </a:prstGeom>
          <a:noFill/>
          <a:ln w="349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8035" y="3713369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RUP</a:t>
            </a:r>
            <a:endParaRPr lang="en-US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6511" y="3713369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Agile</a:t>
            </a:r>
            <a:endParaRPr lang="en-US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7084" y="3344037"/>
            <a:ext cx="1502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tx2">
                    <a:lumMod val="90000"/>
                  </a:schemeClr>
                </a:solidFill>
              </a:rPr>
              <a:t>Thác</a:t>
            </a:r>
            <a:r>
              <a:rPr lang="en-US" sz="4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</a:p>
          <a:p>
            <a:r>
              <a:rPr lang="en-US" sz="4800" dirty="0" err="1" smtClean="0">
                <a:solidFill>
                  <a:schemeClr val="tx2">
                    <a:lumMod val="90000"/>
                  </a:schemeClr>
                </a:solidFill>
              </a:rPr>
              <a:t>nước</a:t>
            </a:r>
            <a:endParaRPr lang="en-US" sz="48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1589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3938" y="471656"/>
            <a:ext cx="2884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C000"/>
                </a:solidFill>
              </a:rPr>
              <a:t>Tiến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trình</a:t>
            </a:r>
            <a:r>
              <a:rPr lang="en-US" sz="3600" dirty="0" smtClean="0">
                <a:solidFill>
                  <a:srgbClr val="FFC000"/>
                </a:solidFill>
              </a:rPr>
              <a:t> RUP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71003" y="2602523"/>
            <a:ext cx="3249637" cy="3348111"/>
          </a:xfrm>
          <a:prstGeom prst="roundRect">
            <a:avLst/>
          </a:prstGeom>
          <a:noFill/>
          <a:ln w="38100">
            <a:solidFill>
              <a:srgbClr val="C04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38061" y="2602523"/>
            <a:ext cx="3249637" cy="3348111"/>
          </a:xfrm>
          <a:prstGeom prst="roundRect">
            <a:avLst/>
          </a:prstGeom>
          <a:noFill/>
          <a:ln w="38100">
            <a:solidFill>
              <a:srgbClr val="C04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09787" y="3789101"/>
            <a:ext cx="277511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4981" y="3789101"/>
            <a:ext cx="2691763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6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779" y="891048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Khái</a:t>
            </a:r>
            <a:r>
              <a:rPr lang="en-US" sz="4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niệm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470" y="2461846"/>
            <a:ext cx="8820443" cy="326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UML.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36" y="869503"/>
            <a:ext cx="275651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2780" y="2968283"/>
            <a:ext cx="4908876" cy="35644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0295" y="2461846"/>
            <a:ext cx="59861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Chi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4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giai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đoạn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Pha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đầu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–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Inception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Pha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xây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dựng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phác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thảo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 Elaboration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Pha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xây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dựng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– Construction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Pha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chuyển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giao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Transition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"/>
            <a:ext cx="12192000" cy="1589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099" y="471656"/>
            <a:ext cx="6341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solidFill>
                  <a:srgbClr val="FFC000"/>
                </a:solidFill>
              </a:rPr>
              <a:t>Mô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hình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Agile </a:t>
            </a:r>
            <a:r>
              <a:rPr lang="en-US" sz="3600" b="1" dirty="0">
                <a:solidFill>
                  <a:srgbClr val="FFC000"/>
                </a:solidFill>
              </a:rPr>
              <a:t>– </a:t>
            </a:r>
            <a:r>
              <a:rPr lang="en-US" sz="3600" b="1" dirty="0" err="1">
                <a:solidFill>
                  <a:srgbClr val="FFC000"/>
                </a:solidFill>
              </a:rPr>
              <a:t>Quy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b="1" dirty="0" err="1">
                <a:solidFill>
                  <a:srgbClr val="FFC000"/>
                </a:solidFill>
              </a:rPr>
              <a:t>trình</a:t>
            </a:r>
            <a:r>
              <a:rPr lang="en-US" sz="3600" b="1" dirty="0">
                <a:solidFill>
                  <a:srgbClr val="FFC000"/>
                </a:solidFill>
              </a:rPr>
              <a:t> scrum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71003" y="2602523"/>
            <a:ext cx="3249637" cy="3348111"/>
          </a:xfrm>
          <a:prstGeom prst="roundRect">
            <a:avLst/>
          </a:prstGeom>
          <a:noFill/>
          <a:ln w="38100">
            <a:solidFill>
              <a:srgbClr val="C04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38061" y="2602523"/>
            <a:ext cx="3249637" cy="3348111"/>
          </a:xfrm>
          <a:prstGeom prst="round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09787" y="3789101"/>
            <a:ext cx="277511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2">
                    <a:lumMod val="20000"/>
                    <a:lumOff val="8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48545" y="3445160"/>
            <a:ext cx="2662908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Quy</a:t>
            </a: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scrum</a:t>
            </a:r>
            <a:endParaRPr lang="en-US" sz="6600" dirty="0">
              <a:solidFill>
                <a:schemeClr val="accent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8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6757" y="2298618"/>
            <a:ext cx="8107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Là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phương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pháp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triển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mềm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linh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hoạt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dể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làm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sao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đưa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sản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phẩm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đến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tay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người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dùng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càng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nhành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càng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tốt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càng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sớm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càng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tố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. </a:t>
            </a:r>
            <a:endParaRPr lang="en-US" sz="2800" dirty="0" smtClean="0">
              <a:solidFill>
                <a:schemeClr val="accent2">
                  <a:lumMod val="20000"/>
                  <a:lumOff val="80000"/>
                </a:schemeClr>
              </a:solidFill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Scrum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1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dạng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của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mô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Agile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và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Framework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phổ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biến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nhất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khi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thực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hiện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mô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agile. </a:t>
            </a:r>
            <a:endParaRPr lang="en-US" sz="2800" dirty="0" smtClean="0">
              <a:solidFill>
                <a:schemeClr val="accent2">
                  <a:lumMod val="20000"/>
                  <a:lumOff val="80000"/>
                </a:schemeClr>
              </a:solidFill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Scrum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là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mô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hình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triển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phần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mềm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lặp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đi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lặp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lại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. </a:t>
            </a:r>
            <a:endParaRPr lang="en-US" sz="2800" dirty="0" smtClean="0">
              <a:solidFill>
                <a:schemeClr val="accent2">
                  <a:lumMod val="20000"/>
                  <a:lumOff val="80000"/>
                </a:schemeClr>
              </a:solidFill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Những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khoảng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lặp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cố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định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thường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kéo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dài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1,2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tuần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gọi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lại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Sprint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hoặc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pitchFamily="34" charset="0"/>
              </a:rPr>
              <a:t> Iteration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36" y="28137"/>
            <a:ext cx="3038621" cy="2433709"/>
          </a:xfrm>
          <a:prstGeom prst="ellipse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779" y="891048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Khái</a:t>
            </a:r>
            <a:r>
              <a:rPr lang="en-US" sz="4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niệm</a:t>
            </a:r>
            <a:endParaRPr lang="en-US" sz="4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2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</TotalTime>
  <Words>384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2021-03-30T16:04:03Z</dcterms:created>
  <dcterms:modified xsi:type="dcterms:W3CDTF">2021-03-30T17:36:31Z</dcterms:modified>
</cp:coreProperties>
</file>