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56" r:id="rId3"/>
    <p:sldId id="257" r:id="rId4"/>
    <p:sldId id="273" r:id="rId5"/>
    <p:sldId id="259" r:id="rId6"/>
    <p:sldId id="260" r:id="rId7"/>
    <p:sldId id="258" r:id="rId8"/>
    <p:sldId id="261" r:id="rId9"/>
    <p:sldId id="274" r:id="rId10"/>
    <p:sldId id="265" r:id="rId11"/>
    <p:sldId id="277" r:id="rId12"/>
    <p:sldId id="278" r:id="rId13"/>
    <p:sldId id="27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osefin Sans" panose="020B0604020202020204" charset="0"/>
      <p:regular r:id="rId20"/>
    </p:embeddedFont>
    <p:embeddedFont>
      <p:font typeface="Josefi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07E5-528A-48CF-86E8-05A42B8BE7A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3FBF-7CEE-4EC5-AD7E-80D870C9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8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765350" y="795300"/>
            <a:ext cx="7176000" cy="86964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1912800" y="4897400"/>
            <a:ext cx="47322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1912800" y="3734000"/>
            <a:ext cx="48810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48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96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4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33754" y="2438382"/>
            <a:ext cx="11850930" cy="4782304"/>
            <a:chOff x="-6758255" y="-1154723"/>
            <a:chExt cx="15801240" cy="6376405"/>
          </a:xfrm>
        </p:grpSpPr>
        <p:sp>
          <p:nvSpPr>
            <p:cNvPr id="3" name="TextBox 3"/>
            <p:cNvSpPr txBox="1"/>
            <p:nvPr/>
          </p:nvSpPr>
          <p:spPr>
            <a:xfrm>
              <a:off x="-6758255" y="-925665"/>
              <a:ext cx="13794438" cy="44114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95"/>
                </a:lnSpc>
              </a:pP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 KẾ ỨNG DỤNG DỰA TRÊN </a:t>
              </a:r>
              <a:b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MÃ NGUỒN MỞ</a:t>
              </a:r>
              <a:endParaRPr lang="en-US" sz="7674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725927" y="-1154723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13127" y="4400945"/>
              <a:ext cx="10956112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4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Nhóm</a:t>
              </a:r>
              <a:r>
                <a:rPr lang="en-US" sz="4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Barlow Condensed"/>
                  <a:cs typeface="Times New Roman" panose="02020603050405020304" pitchFamily="18" charset="0"/>
                  <a:sym typeface="Barlow Condensed"/>
                </a:rPr>
                <a:t>: 9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010987" y="-1320304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15534" y="2819632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012194" y="5717850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11600" y="60345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91029" y="-173464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5936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2578" y="509440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56029" y="805978"/>
            <a:ext cx="14449772" cy="7209657"/>
            <a:chOff x="0" y="-98887"/>
            <a:chExt cx="19266363" cy="9612874"/>
          </a:xfrm>
        </p:grpSpPr>
        <p:sp>
          <p:nvSpPr>
            <p:cNvPr id="4" name="TextBox 4"/>
            <p:cNvSpPr txBox="1"/>
            <p:nvPr/>
          </p:nvSpPr>
          <p:spPr>
            <a:xfrm>
              <a:off x="0" y="2127351"/>
              <a:ext cx="18988954" cy="738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2459" lvl="1" algn="just">
                <a:lnSpc>
                  <a:spcPts val="7150"/>
                </a:lnSpc>
              </a:pPr>
              <a:r>
                <a:rPr lang="vi-VN" sz="4469" dirty="0" smtClean="0">
                  <a:solidFill>
                    <a:srgbClr val="FEFEFE"/>
                  </a:solidFill>
                  <a:latin typeface="Josefin Sans"/>
                </a:rPr>
                <a:t>Chức </a:t>
              </a: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năng cv2.CascadeClassifier() để tải và sử dụng các tệp phân loại khuôn mặt.</a:t>
              </a:r>
            </a:p>
            <a:p>
              <a:pPr marL="482459" lvl="1" algn="just">
                <a:lnSpc>
                  <a:spcPts val="7150"/>
                </a:lnSpc>
              </a:pP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cv2.face.LBPHFaceRecognizer_create() </a:t>
              </a:r>
              <a:r>
                <a:rPr lang="en-US" sz="4469" dirty="0" err="1" smtClean="0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vi-VN" sz="4469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vi-VN" sz="4469" dirty="0">
                  <a:solidFill>
                    <a:srgbClr val="FEFEFE"/>
                  </a:solidFill>
                  <a:latin typeface="Josefin Sans"/>
                </a:rPr>
                <a:t>cv2.face.EigenFaceRecognizer_create() để tạo mô hình nhận dạng khuôn mặt dựa trên Local Binary Patterns và Eigenfaces</a:t>
              </a:r>
              <a:endParaRPr lang="en-US" sz="4469" dirty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7409" y="-98887"/>
              <a:ext cx="18988954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13"/>
                </a:lnSpc>
              </a:pP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hiện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và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nhận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dạng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vật</a:t>
              </a:r>
              <a:r>
                <a:rPr lang="en-US" sz="4581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81" dirty="0" err="1" smtClean="0">
                  <a:solidFill>
                    <a:srgbClr val="F7B4A7"/>
                  </a:solidFill>
                  <a:latin typeface="Josefin Sans Bold"/>
                </a:rPr>
                <a:t>thể</a:t>
              </a:r>
              <a:endParaRPr lang="en-US" sz="4581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9135980"/>
            <a:chOff x="-3275017" y="-98830"/>
            <a:chExt cx="22243337" cy="7777544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61311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Xuất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Đặc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Trưng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cv2.Canny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biên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cv2.findContours():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tìm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viền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trong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cv2.HoughCircles(), cv2.HoughLines():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tròn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đường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cv2.CascadeClassifier():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đối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tượng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dựa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việc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bộ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lớp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571500" lvl="0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Xử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Lý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cv2.face.LBPHFaceRecognizer_create(), </a:t>
              </a:r>
              <a:endParaRPr lang="en-US" altLang="en-US" sz="3500" dirty="0" smtClean="0">
                <a:solidFill>
                  <a:schemeClr val="bg1"/>
                </a:solidFill>
                <a:latin typeface="Josefin Sans" panose="020B0604020202020204" charset="0"/>
              </a:endParaRP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cv2.face_EigenFaceRecognizer_create(),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cv2.face.FisherFaceRecognizer_create(): </a:t>
              </a:r>
            </a:p>
            <a:p>
              <a:pPr marL="1028700" lvl="1" indent="-5715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phương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pháp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nhận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khuôn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mặt</a:t>
              </a: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  <a:endParaRPr lang="en-US" altLang="en-US" sz="3500" dirty="0">
                <a:solidFill>
                  <a:schemeClr val="bg1"/>
                </a:solidFill>
                <a:latin typeface="Josefin Sans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xử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lý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ảnh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cơ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chemeClr val="accent6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6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6800" y="419100"/>
            <a:ext cx="16682502" cy="6919988"/>
            <a:chOff x="-3275017" y="-98830"/>
            <a:chExt cx="22243337" cy="5891050"/>
          </a:xfrm>
        </p:grpSpPr>
        <p:sp>
          <p:nvSpPr>
            <p:cNvPr id="4" name="TextBox 4"/>
            <p:cNvSpPr txBox="1"/>
            <p:nvPr/>
          </p:nvSpPr>
          <p:spPr>
            <a:xfrm>
              <a:off x="-3275017" y="1547609"/>
              <a:ext cx="20726400" cy="42446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Loại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OpenCV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cung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cấp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chức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năng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huấn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luyện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sử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dụng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mô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 smtClean="0">
                  <a:solidFill>
                    <a:schemeClr val="bg1"/>
                  </a:solidFill>
                  <a:latin typeface="Josefin Sans" panose="020B0604020202020204" charset="0"/>
                </a:rPr>
                <a:t>máy</a:t>
              </a: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học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như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Support Vector Machines (SVM)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và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k-Nearest Neighbors (k-NN).</a:t>
              </a:r>
            </a:p>
            <a:p>
              <a:pPr marL="457200" lvl="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Khác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: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cv2.imshow():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trên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cv2.waitKey():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chờ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sự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kiện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từ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bàn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phím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914400" lvl="1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cv2.destroyAllWindows():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đóng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tất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cả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các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cửa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sổ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hiển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thị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457200" lvl="0" indent="-292100">
                <a:buSzPts val="1000"/>
                <a:buChar char="★"/>
              </a:pPr>
              <a:endParaRPr lang="es" sz="3600" spc="-5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686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xử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lý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ảnh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cơ</a:t>
              </a:r>
              <a:r>
                <a:rPr lang="en-US" sz="451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chemeClr val="accent6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4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6793850" y="914527"/>
            <a:ext cx="9981304" cy="8319250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182850" tIns="182850" rIns="182850" bIns="182850" anchor="ctr" anchorCtr="0">
                  <a:noAutofit/>
                </a:bodyPr>
                <a:lstStyle/>
                <a:p>
                  <a:endParaRPr sz="3600"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pPr algn="ctr"/>
                <a:r>
                  <a:rPr lang="es" sz="48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48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1367602" y="4478284"/>
            <a:ext cx="4881000" cy="4343076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pPr algn="l"/>
            <a:r>
              <a:rPr lang="es" sz="8800" dirty="0"/>
              <a:t>CẢM ƠN MỌI NGƯỜI ĐÃ LẮNG NGHE !!!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73458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04424"/>
            <a:ext cx="8217084" cy="3678153"/>
            <a:chOff x="0" y="0"/>
            <a:chExt cx="10956112" cy="49042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688631"/>
              <a:ext cx="10956112" cy="1494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95"/>
                </a:lnSpc>
              </a:pP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Thư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>
                  <a:solidFill>
                    <a:srgbClr val="F7B4A7"/>
                  </a:solidFill>
                  <a:latin typeface="Josefin Sans Bold"/>
                </a:rPr>
                <a:t>viện</a:t>
              </a:r>
              <a:r>
                <a:rPr lang="en-US" sz="7674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674" dirty="0" err="1" smtClean="0">
                  <a:solidFill>
                    <a:srgbClr val="F7B4A7"/>
                  </a:solidFill>
                  <a:latin typeface="Josefin Sans Bold"/>
                </a:rPr>
                <a:t>openCV</a:t>
              </a:r>
              <a:endParaRPr lang="en-US" sz="7674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49013"/>
              <a:ext cx="10956112" cy="761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852244"/>
            <a:chOff x="1" y="0"/>
            <a:chExt cx="17491718" cy="10469660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6"/>
              <a:ext cx="17491718" cy="598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OpenCV (Open Source Computer Vision Library) là một thư viện mã nguồn mở được phát triển chủ yếu cho ứng dụng thị giác máy tính.</a:t>
              </a:r>
              <a:endParaRPr lang="en-US" sz="3604" dirty="0" smtClean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 smtClean="0">
                  <a:solidFill>
                    <a:srgbClr val="FEFEFE"/>
                  </a:solidFill>
                  <a:latin typeface="Josefin Sans"/>
                </a:rPr>
                <a:t>OpenCV 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được viết bằng C++ và có sẵn các liên kết cho Python, Java, và nhiều ngôn ngữ </a:t>
              </a:r>
              <a:r>
                <a:rPr lang="vi-VN" sz="3604" dirty="0" smtClean="0">
                  <a:solidFill>
                    <a:srgbClr val="FEFEFE"/>
                  </a:solidFill>
                  <a:latin typeface="Josefin Sans"/>
                </a:rPr>
                <a:t>khác</a:t>
              </a:r>
              <a:endParaRPr lang="en-US" sz="3604" dirty="0" smtClean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Thư viện này cung cấp nhiều công cụ và hàm để xử lý và phân tích hình ảnh, video, và dữ liệu thị giác máy tính.</a:t>
              </a:r>
              <a:endParaRPr lang="en-US" sz="3604" dirty="0" smtClean="0">
                <a:solidFill>
                  <a:srgbClr val="FEFEFE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1484" y="408063"/>
            <a:ext cx="13118788" cy="7211044"/>
            <a:chOff x="1" y="0"/>
            <a:chExt cx="17491718" cy="9614727"/>
          </a:xfrm>
        </p:grpSpPr>
        <p:sp>
          <p:nvSpPr>
            <p:cNvPr id="3" name="TextBox 3"/>
            <p:cNvSpPr txBox="1"/>
            <p:nvPr/>
          </p:nvSpPr>
          <p:spPr>
            <a:xfrm>
              <a:off x="735407" y="0"/>
              <a:ext cx="10265705" cy="1533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7"/>
                </a:lnSpc>
              </a:pPr>
              <a:r>
                <a:rPr lang="en-US" sz="7605">
                  <a:solidFill>
                    <a:srgbClr val="F7B4A7"/>
                  </a:solidFill>
                  <a:latin typeface="Josefin Sans Bold"/>
                </a:rPr>
                <a:t>Tổng quan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4485117"/>
              <a:ext cx="17491718" cy="5129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 smtClean="0">
                  <a:solidFill>
                    <a:srgbClr val="FEFEFE"/>
                  </a:solidFill>
                  <a:latin typeface="Josefin Sans"/>
                </a:rPr>
                <a:t>“</a:t>
              </a:r>
              <a:r>
                <a:rPr lang="vi-VN" sz="3604" dirty="0" smtClean="0">
                  <a:solidFill>
                    <a:srgbClr val="FEFEFE"/>
                  </a:solidFill>
                  <a:latin typeface="Josefin Sans"/>
                </a:rPr>
                <a:t>opencv-python</a:t>
              </a:r>
              <a:r>
                <a:rPr lang="en-US" sz="3604" dirty="0" smtClean="0">
                  <a:solidFill>
                    <a:srgbClr val="FEFEFE"/>
                  </a:solidFill>
                  <a:latin typeface="Josefin Sans"/>
                </a:rPr>
                <a:t>”</a:t>
              </a:r>
              <a:r>
                <a:rPr lang="vi-VN" sz="3604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vi-VN" sz="3604" dirty="0">
                  <a:solidFill>
                    <a:srgbClr val="FEFEFE"/>
                  </a:solidFill>
                  <a:latin typeface="Josefin Sans"/>
                </a:rPr>
                <a:t>là một phiên bản Python của thư viện OpenCV, được viết bằng C++ và có sẵn cho nhiều ngôn ngữ lập trình khác </a:t>
              </a:r>
              <a:r>
                <a:rPr lang="vi-VN" sz="3604" dirty="0" smtClean="0">
                  <a:solidFill>
                    <a:srgbClr val="FEFEFE"/>
                  </a:solidFill>
                  <a:latin typeface="Josefin Sans"/>
                </a:rPr>
                <a:t>nhau</a:t>
              </a:r>
              <a:endParaRPr lang="en-US" sz="3604" dirty="0" smtClean="0">
                <a:solidFill>
                  <a:srgbClr val="FEFEFE"/>
                </a:solidFill>
                <a:latin typeface="Josefin Sans"/>
              </a:endParaRPr>
            </a:p>
            <a:p>
              <a:pPr marL="778163" lvl="1" indent="-389081" algn="just">
                <a:lnSpc>
                  <a:spcPts val="5045"/>
                </a:lnSpc>
                <a:buFont typeface="Arial"/>
                <a:buChar char="•"/>
              </a:pP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-python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cung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cấp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một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cách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dễ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dàng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Python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mà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cần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phải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đặt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bất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kỳ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phân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phối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nào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khác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604" dirty="0" err="1">
                  <a:solidFill>
                    <a:srgbClr val="FEFEFE"/>
                  </a:solidFill>
                  <a:latin typeface="Josefin Sans"/>
                </a:rPr>
                <a:t>OpenCV</a:t>
              </a:r>
              <a:r>
                <a:rPr lang="en-US" sz="3604" dirty="0">
                  <a:solidFill>
                    <a:srgbClr val="FEFEFE"/>
                  </a:solidFill>
                  <a:latin typeface="Josefin Sans"/>
                </a:rPr>
                <a:t>.</a:t>
              </a:r>
              <a:endParaRPr lang="en-US" sz="3604" dirty="0" smtClean="0">
                <a:solidFill>
                  <a:srgbClr val="FEFEFE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829730" y="1203856"/>
            <a:ext cx="2122007" cy="2805538"/>
          </a:xfrm>
          <a:custGeom>
            <a:avLst/>
            <a:gdLst/>
            <a:ahLst/>
            <a:cxnLst/>
            <a:rect l="l" t="t" r="r" b="b"/>
            <a:pathLst>
              <a:path w="2122007" h="2805538">
                <a:moveTo>
                  <a:pt x="0" y="0"/>
                </a:moveTo>
                <a:lnTo>
                  <a:pt x="2122007" y="0"/>
                </a:lnTo>
                <a:lnTo>
                  <a:pt x="2122007" y="2805538"/>
                </a:lnTo>
                <a:lnTo>
                  <a:pt x="0" y="280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758" y="2475095"/>
            <a:ext cx="2320977" cy="3068599"/>
          </a:xfrm>
          <a:custGeom>
            <a:avLst/>
            <a:gdLst/>
            <a:ahLst/>
            <a:cxnLst/>
            <a:rect l="l" t="t" r="r" b="b"/>
            <a:pathLst>
              <a:path w="2320977" h="3068599">
                <a:moveTo>
                  <a:pt x="0" y="0"/>
                </a:moveTo>
                <a:lnTo>
                  <a:pt x="2320977" y="0"/>
                </a:lnTo>
                <a:lnTo>
                  <a:pt x="2320977" y="3068599"/>
                </a:lnTo>
                <a:lnTo>
                  <a:pt x="0" y="3068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89042" y="3214319"/>
            <a:ext cx="2412442" cy="3189526"/>
          </a:xfrm>
          <a:custGeom>
            <a:avLst/>
            <a:gdLst/>
            <a:ahLst/>
            <a:cxnLst/>
            <a:rect l="l" t="t" r="r" b="b"/>
            <a:pathLst>
              <a:path w="2412442" h="3189526">
                <a:moveTo>
                  <a:pt x="0" y="0"/>
                </a:moveTo>
                <a:lnTo>
                  <a:pt x="2412441" y="0"/>
                </a:lnTo>
                <a:lnTo>
                  <a:pt x="2412441" y="3189527"/>
                </a:lnTo>
                <a:lnTo>
                  <a:pt x="0" y="318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73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18449" y="1111724"/>
            <a:ext cx="13556294" cy="8073483"/>
            <a:chOff x="0" y="-137303"/>
            <a:chExt cx="18075059" cy="10764644"/>
          </a:xfrm>
        </p:grpSpPr>
        <p:sp>
          <p:nvSpPr>
            <p:cNvPr id="5" name="TextBox 5"/>
            <p:cNvSpPr txBox="1"/>
            <p:nvPr/>
          </p:nvSpPr>
          <p:spPr>
            <a:xfrm>
              <a:off x="0" y="2693545"/>
              <a:ext cx="17814803" cy="7933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Là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thư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viện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mã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nguồn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mở</a:t>
              </a:r>
              <a:endParaRPr lang="en-US" sz="4122" dirty="0" smtClean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đa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nền</a:t>
              </a:r>
              <a:r>
                <a:rPr lang="en-US" sz="4122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122" dirty="0" err="1" smtClean="0">
                  <a:solidFill>
                    <a:srgbClr val="FEFEFE"/>
                  </a:solidFill>
                  <a:latin typeface="Josefin Sans"/>
                </a:rPr>
                <a:t>tảng</a:t>
              </a:r>
              <a:endParaRPr lang="en-US" sz="4122" dirty="0" smtClean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Tích hợp với nhiều công nghệ: OpenCV có thể được tích hợp vào các ứng dụng khác nhau, bao gồm ứng dụng di động, ứng dụng web và ứng dụng nhúng</a:t>
              </a:r>
              <a:r>
                <a:rPr lang="vi-VN" sz="4122" dirty="0" smtClean="0">
                  <a:solidFill>
                    <a:srgbClr val="FEFEFE"/>
                  </a:solidFill>
                  <a:latin typeface="Josefin Sans"/>
                </a:rPr>
                <a:t>.</a:t>
              </a:r>
              <a:endParaRPr lang="en-US" sz="4122" dirty="0" smtClean="0">
                <a:solidFill>
                  <a:srgbClr val="FEFEFE"/>
                </a:solidFill>
                <a:latin typeface="Josefin Sans"/>
              </a:endParaRPr>
            </a:p>
            <a:p>
              <a:pPr marL="890103" lvl="1" indent="-445051" algn="just">
                <a:lnSpc>
                  <a:spcPts val="5771"/>
                </a:lnSpc>
                <a:buFont typeface="Arial"/>
                <a:buChar char="•"/>
              </a:pPr>
              <a:r>
                <a:rPr lang="vi-VN" sz="4122" dirty="0">
                  <a:solidFill>
                    <a:srgbClr val="FEFEFE"/>
                  </a:solidFill>
                  <a:latin typeface="Josefin Sans"/>
                </a:rPr>
                <a:t>Hiệu suất cao: OpenCV được tối ưu hóa để hoạt động hiệu quả trên cả máy tính cá nhân và các hệ thống nhúng.</a:t>
              </a:r>
              <a:endParaRPr lang="en-US" sz="4122" dirty="0" smtClean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56" y="-137303"/>
              <a:ext cx="17814803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58"/>
                </a:lnSpc>
              </a:pP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Đặc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>
                  <a:solidFill>
                    <a:srgbClr val="94DDDE"/>
                  </a:solidFill>
                  <a:latin typeface="Josefin Sans Bold"/>
                </a:rPr>
                <a:t>điểm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 smtClean="0">
                  <a:solidFill>
                    <a:srgbClr val="94DDDE"/>
                  </a:solidFill>
                  <a:latin typeface="Josefin Sans Bold"/>
                </a:rPr>
                <a:t>của</a:t>
              </a:r>
              <a:r>
                <a:rPr lang="en-US" sz="6327" dirty="0">
                  <a:solidFill>
                    <a:srgbClr val="94DDDE"/>
                  </a:solidFill>
                  <a:latin typeface="Josefin Sans Bold"/>
                </a:rPr>
                <a:t> </a:t>
              </a:r>
              <a:r>
                <a:rPr lang="en-US" sz="6327" dirty="0" err="1" smtClean="0">
                  <a:solidFill>
                    <a:srgbClr val="94DDDE"/>
                  </a:solidFill>
                  <a:latin typeface="Josefin Sans Bold"/>
                </a:rPr>
                <a:t>openCV</a:t>
              </a:r>
              <a:endParaRPr lang="en-US" sz="6327" dirty="0">
                <a:solidFill>
                  <a:srgbClr val="94DDDE"/>
                </a:solidFill>
                <a:latin typeface="Josefin Sans Bold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28186"/>
            <a:ext cx="2590800" cy="268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7498" y="2872905"/>
            <a:ext cx="14762612" cy="6898368"/>
            <a:chOff x="0" y="988058"/>
            <a:chExt cx="19683482" cy="9197824"/>
          </a:xfrm>
        </p:grpSpPr>
        <p:sp>
          <p:nvSpPr>
            <p:cNvPr id="3" name="TextBox 3"/>
            <p:cNvSpPr txBox="1"/>
            <p:nvPr/>
          </p:nvSpPr>
          <p:spPr>
            <a:xfrm>
              <a:off x="0" y="988058"/>
              <a:ext cx="19683482" cy="1715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104"/>
                </a:lnSpc>
              </a:pP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Cài</a:t>
              </a:r>
              <a:r>
                <a:rPr lang="en-US" sz="842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8420" dirty="0" err="1">
                  <a:solidFill>
                    <a:srgbClr val="FEFEFE"/>
                  </a:solidFill>
                  <a:latin typeface="Josefin Sans Bold"/>
                </a:rPr>
                <a:t>đặt</a:t>
              </a:r>
              <a:endParaRPr lang="en-US" sz="842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474917"/>
              <a:ext cx="18858687" cy="57109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Hỗ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trợ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trong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phiên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bản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Python </a:t>
              </a:r>
              <a:r>
                <a:rPr lang="en-US" sz="4501" dirty="0" smtClean="0">
                  <a:solidFill>
                    <a:srgbClr val="FEFEFE"/>
                  </a:solidFill>
                  <a:latin typeface="Josefin Sans"/>
                </a:rPr>
                <a:t>3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 smtClean="0">
                  <a:solidFill>
                    <a:srgbClr val="FEFEFE"/>
                  </a:solidFill>
                  <a:latin typeface="Josefin Sans"/>
                </a:rPr>
                <a:t>Lệnh</a:t>
              </a:r>
              <a:r>
                <a:rPr lang="en-US" sz="4501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cài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4501" dirty="0" err="1">
                  <a:solidFill>
                    <a:srgbClr val="FEFEFE"/>
                  </a:solidFill>
                  <a:latin typeface="Josefin Sans"/>
                </a:rPr>
                <a:t>đăt</a:t>
              </a:r>
              <a:r>
                <a:rPr lang="en-US" sz="4501" dirty="0">
                  <a:solidFill>
                    <a:srgbClr val="FEFEFE"/>
                  </a:solidFill>
                  <a:latin typeface="Josefin Sans"/>
                </a:rPr>
                <a:t>: </a:t>
              </a:r>
              <a:r>
                <a:rPr lang="en-US" sz="4501" dirty="0">
                  <a:solidFill>
                    <a:srgbClr val="EF0606"/>
                  </a:solidFill>
                  <a:latin typeface="Josefin Sans"/>
                </a:rPr>
                <a:t>pip install </a:t>
              </a:r>
              <a:r>
                <a:rPr lang="en-US" sz="4501" dirty="0" err="1" smtClean="0">
                  <a:solidFill>
                    <a:srgbClr val="EF0606"/>
                  </a:solidFill>
                  <a:latin typeface="Josefin Sans"/>
                </a:rPr>
                <a:t>opencv</a:t>
              </a:r>
              <a:r>
                <a:rPr lang="en-US" sz="4501" dirty="0" smtClean="0">
                  <a:solidFill>
                    <a:srgbClr val="EF0606"/>
                  </a:solidFill>
                  <a:latin typeface="Josefin Sans"/>
                </a:rPr>
                <a:t>-python</a:t>
              </a:r>
            </a:p>
            <a:p>
              <a:pPr marL="971953" lvl="1" indent="-485977">
                <a:lnSpc>
                  <a:spcPts val="7743"/>
                </a:lnSpc>
                <a:buFont typeface="Arial"/>
                <a:buChar char="•"/>
              </a:pPr>
              <a:r>
                <a:rPr lang="en-US" sz="4501" dirty="0" err="1" smtClean="0">
                  <a:solidFill>
                    <a:schemeClr val="bg1"/>
                  </a:solidFill>
                  <a:latin typeface="Josefin Sans"/>
                </a:rPr>
                <a:t>Lệnh</a:t>
              </a:r>
              <a:r>
                <a:rPr lang="en-US" sz="4501" dirty="0" smtClean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 smtClean="0">
                  <a:solidFill>
                    <a:schemeClr val="bg1"/>
                  </a:solidFill>
                  <a:latin typeface="Josefin Sans"/>
                </a:rPr>
                <a:t>khai</a:t>
              </a:r>
              <a:r>
                <a:rPr lang="en-US" sz="4501" dirty="0" smtClean="0">
                  <a:solidFill>
                    <a:schemeClr val="bg1"/>
                  </a:solidFill>
                  <a:latin typeface="Josefin Sans"/>
                </a:rPr>
                <a:t> </a:t>
              </a:r>
              <a:r>
                <a:rPr lang="en-US" sz="4501" dirty="0" err="1" smtClean="0">
                  <a:solidFill>
                    <a:schemeClr val="bg1"/>
                  </a:solidFill>
                  <a:latin typeface="Josefin Sans"/>
                </a:rPr>
                <a:t>báo</a:t>
              </a:r>
              <a:r>
                <a:rPr lang="en-US" sz="4501" dirty="0" smtClean="0">
                  <a:solidFill>
                    <a:schemeClr val="bg1"/>
                  </a:solidFill>
                  <a:latin typeface="Josefin Sans"/>
                </a:rPr>
                <a:t> : import cv2</a:t>
              </a:r>
              <a:endParaRPr lang="en-US" sz="4501" dirty="0">
                <a:solidFill>
                  <a:schemeClr val="bg1"/>
                </a:solidFill>
                <a:latin typeface="Josefin Sans"/>
              </a:endParaRPr>
            </a:p>
            <a:p>
              <a:pPr>
                <a:lnSpc>
                  <a:spcPts val="10323"/>
                </a:lnSpc>
              </a:pPr>
              <a:endParaRPr lang="en-US" sz="4501" dirty="0">
                <a:solidFill>
                  <a:srgbClr val="EF0606"/>
                </a:solidFill>
                <a:latin typeface="Josefin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342900"/>
            <a:ext cx="8239126" cy="3923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3342911"/>
            <a:ext cx="7079577" cy="1957170"/>
            <a:chOff x="-364069" y="2597552"/>
            <a:chExt cx="9439436" cy="2609560"/>
          </a:xfrm>
        </p:grpSpPr>
        <p:sp>
          <p:nvSpPr>
            <p:cNvPr id="3" name="TextBox 3"/>
            <p:cNvSpPr txBox="1"/>
            <p:nvPr/>
          </p:nvSpPr>
          <p:spPr>
            <a:xfrm>
              <a:off x="-364069" y="2597552"/>
              <a:ext cx="9439436" cy="2609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Các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tính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năng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>
                  <a:solidFill>
                    <a:srgbClr val="FEFEFE"/>
                  </a:solidFill>
                  <a:latin typeface="Josefin Sans Bold"/>
                </a:rPr>
                <a:t>của</a:t>
              </a:r>
              <a:r>
                <a:rPr lang="en-US" sz="6400" dirty="0">
                  <a:solidFill>
                    <a:srgbClr val="FEFEFE"/>
                  </a:solidFill>
                  <a:latin typeface="Josefin Sans Bold"/>
                </a:rPr>
                <a:t> </a:t>
              </a:r>
              <a:r>
                <a:rPr lang="en-US" sz="6400" dirty="0" err="1" smtClean="0">
                  <a:solidFill>
                    <a:srgbClr val="FEFEFE"/>
                  </a:solidFill>
                  <a:latin typeface="Josefin Sans Bold"/>
                </a:rPr>
                <a:t>openCV</a:t>
              </a:r>
              <a:endParaRPr lang="en-US" sz="6400" dirty="0">
                <a:solidFill>
                  <a:srgbClr val="FEFEFE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01151"/>
              <a:ext cx="7324815" cy="664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267029" y="1302672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ảnh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cơ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bản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67029" y="3379915"/>
            <a:ext cx="932146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Phát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hiện</a:t>
            </a:r>
            <a:r>
              <a:rPr lang="en-US" sz="3999" dirty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và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nhận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dạng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vật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thể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67029" y="4975818"/>
            <a:ext cx="954033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Thị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giác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máy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tính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67029" y="6569820"/>
            <a:ext cx="9540338" cy="68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Xử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</a:t>
            </a:r>
            <a:r>
              <a:rPr lang="en-US" sz="3999" dirty="0" err="1" smtClean="0">
                <a:solidFill>
                  <a:srgbClr val="FEFEFE"/>
                </a:solidFill>
                <a:latin typeface="Josefin Sans Bold"/>
              </a:rPr>
              <a:t>lý</a:t>
            </a:r>
            <a:r>
              <a:rPr lang="en-US" sz="3999" dirty="0" smtClean="0">
                <a:solidFill>
                  <a:srgbClr val="FEFEFE"/>
                </a:solidFill>
                <a:latin typeface="Josefin Sans Bold"/>
              </a:rPr>
              <a:t> video</a:t>
            </a:r>
            <a:endParaRPr lang="en-US" sz="3999" dirty="0">
              <a:solidFill>
                <a:srgbClr val="FEFEFE"/>
              </a:solidFill>
              <a:latin typeface="Josefi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5400" y="384772"/>
            <a:ext cx="16453902" cy="11570914"/>
            <a:chOff x="-2970217" y="-98830"/>
            <a:chExt cx="21938537" cy="15427888"/>
          </a:xfrm>
        </p:grpSpPr>
        <p:sp>
          <p:nvSpPr>
            <p:cNvPr id="4" name="TextBox 4"/>
            <p:cNvSpPr txBox="1"/>
            <p:nvPr/>
          </p:nvSpPr>
          <p:spPr>
            <a:xfrm>
              <a:off x="-2970217" y="2385341"/>
              <a:ext cx="20726400" cy="129437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Đọc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hiển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thị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: 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cv2.imread(): Dùng để đọc hình ảnh từ tệp.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 smtClean="0">
                  <a:solidFill>
                    <a:srgbClr val="FEFEFE"/>
                  </a:solidFill>
                  <a:latin typeface="Josefin Sans"/>
                </a:rPr>
                <a:t>cv2.imshow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(): Dùng để hiển thị hình ảnh trên cửa sổ.</a:t>
              </a:r>
            </a:p>
            <a:p>
              <a:pPr marL="1292243" lvl="2" indent="-457200">
                <a:lnSpc>
                  <a:spcPts val="7315"/>
                </a:lnSpc>
                <a:buFont typeface="Wingdings" panose="05000000000000000000" pitchFamily="2" charset="2"/>
                <a:buChar char="ü"/>
              </a:pP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 </a:t>
              </a:r>
              <a:r>
                <a:rPr lang="vi-VN" sz="3500" dirty="0" smtClean="0">
                  <a:solidFill>
                    <a:srgbClr val="FEFEFE"/>
                  </a:solidFill>
                  <a:latin typeface="Josefin Sans"/>
                </a:rPr>
                <a:t>cv2.imwrite</a:t>
              </a:r>
              <a:r>
                <a:rPr lang="vi-VN" sz="3500" dirty="0">
                  <a:solidFill>
                    <a:srgbClr val="FEFEFE"/>
                  </a:solidFill>
                  <a:latin typeface="Josefin Sans"/>
                </a:rPr>
                <a:t>(): Dùng để lưu hình ảnh đã được xử lý vào một tệp khác.</a:t>
              </a:r>
              <a:endParaRPr lang="en-US" sz="3500" dirty="0" smtClean="0">
                <a:solidFill>
                  <a:srgbClr val="FEFEFE"/>
                </a:solidFill>
                <a:latin typeface="Josefin Sans"/>
              </a:endParaRPr>
            </a:p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cv2.cvtColor():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không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gian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của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cv2.split()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cv2.merge():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Tách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kết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hợp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kênh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(RGB, BGR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)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cv2.resize():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thay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đổi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kích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thước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của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 smtClean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cv2.threshold():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phân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ngưỡng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cv2.equalizeHist():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Để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làm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cân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bằng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histogram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hình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 </a:t>
              </a:r>
              <a:r>
                <a:rPr lang="en-US" altLang="en-US" sz="3500" dirty="0" err="1">
                  <a:solidFill>
                    <a:schemeClr val="bg1"/>
                  </a:solidFill>
                  <a:latin typeface="Josefin Sans" panose="020B0604020202020204" charset="0"/>
                </a:rPr>
                <a:t>ảnh</a:t>
              </a:r>
              <a:r>
                <a:rPr lang="en-US" altLang="en-US" sz="3500" dirty="0">
                  <a:solidFill>
                    <a:schemeClr val="bg1"/>
                  </a:solidFill>
                  <a:latin typeface="Josefin Sans" panose="020B0604020202020204" charset="0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altLang="en-US" sz="3500" dirty="0">
                <a:solidFill>
                  <a:schemeClr val="bg1"/>
                </a:solidFill>
                <a:latin typeface="Josefin Sans" panose="020B0604020202020204" charset="0"/>
              </a:endParaRP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endParaRPr lang="en-US" sz="3500" dirty="0" smtClean="0">
                <a:solidFill>
                  <a:srgbClr val="FEFEFE"/>
                </a:solidFill>
                <a:latin typeface="Josefin Sans"/>
              </a:endParaRPr>
            </a:p>
            <a:p>
              <a:pPr lvl="2">
                <a:lnSpc>
                  <a:spcPts val="4900"/>
                </a:lnSpc>
              </a:pPr>
              <a:endParaRPr lang="en-US" sz="3500" dirty="0" smtClean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33" y="35193"/>
            <a:ext cx="2823151" cy="2314984"/>
          </a:xfrm>
          <a:custGeom>
            <a:avLst/>
            <a:gdLst/>
            <a:ahLst/>
            <a:cxnLst/>
            <a:rect l="l" t="t" r="r" b="b"/>
            <a:pathLst>
              <a:path w="2823151" h="2314984">
                <a:moveTo>
                  <a:pt x="0" y="0"/>
                </a:moveTo>
                <a:lnTo>
                  <a:pt x="2823151" y="0"/>
                </a:lnTo>
                <a:lnTo>
                  <a:pt x="2823151" y="2314985"/>
                </a:lnTo>
                <a:lnTo>
                  <a:pt x="0" y="231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9200" y="384772"/>
            <a:ext cx="16530102" cy="8346875"/>
            <a:chOff x="-3071817" y="-98830"/>
            <a:chExt cx="22040137" cy="11129171"/>
          </a:xfrm>
        </p:grpSpPr>
        <p:sp>
          <p:nvSpPr>
            <p:cNvPr id="4" name="TextBox 4"/>
            <p:cNvSpPr txBox="1"/>
            <p:nvPr/>
          </p:nvSpPr>
          <p:spPr>
            <a:xfrm>
              <a:off x="-3071817" y="3096542"/>
              <a:ext cx="20726400" cy="79337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55686" lvl="1" indent="-377843">
                <a:lnSpc>
                  <a:spcPts val="7315"/>
                </a:lnSpc>
                <a:buFont typeface="Arial"/>
                <a:buChar char="•"/>
              </a:pP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thành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:</a:t>
              </a:r>
            </a:p>
            <a:p>
              <a:pPr marL="377843" lvl="1">
                <a:lnSpc>
                  <a:spcPts val="7315"/>
                </a:lnSpc>
              </a:pP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     cv2.cvtColor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Chuyển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đổi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màu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sang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xám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835043" lvl="1" indent="-457200">
                <a:lnSpc>
                  <a:spcPts val="7315"/>
                </a:lnSpc>
                <a:buFont typeface="Arial" panose="020B0604020202020204" pitchFamily="34" charset="0"/>
                <a:buChar char="•"/>
              </a:pP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và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 smtClean="0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 smtClean="0">
                  <a:solidFill>
                    <a:srgbClr val="FEFEFE"/>
                  </a:solidFill>
                  <a:latin typeface="Josefin Sans"/>
                </a:rPr>
                <a:t>:</a:t>
              </a:r>
              <a:endParaRPr lang="en-US" sz="3500" dirty="0">
                <a:solidFill>
                  <a:srgbClr val="FEFEFE"/>
                </a:solidFill>
                <a:latin typeface="Josefin Sans"/>
              </a:endParaRP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cv2.GaussianBlur(), cv2.medianBlur(), cv2.bilateralFilter():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các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mịn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cv2.filter2D():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Áp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bộ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lọc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tùy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chỉnh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</a:p>
            <a:p>
              <a:pPr marL="1371600" lvl="2" indent="-457200">
                <a:lnSpc>
                  <a:spcPts val="4900"/>
                </a:lnSpc>
                <a:buFont typeface="Wingdings" panose="05000000000000000000" pitchFamily="2" charset="2"/>
                <a:buChar char="ü"/>
              </a:pP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cv2.Laplacian(), cv2.Sobel(), cv2.Scharr():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dụng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toán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tử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đạo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để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làm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sắc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nét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hình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 </a:t>
              </a:r>
              <a:r>
                <a:rPr lang="en-US" sz="3500" dirty="0" err="1">
                  <a:solidFill>
                    <a:srgbClr val="FEFEFE"/>
                  </a:solidFill>
                  <a:latin typeface="Josefin Sans"/>
                </a:rPr>
                <a:t>ảnh</a:t>
              </a:r>
              <a:r>
                <a:rPr lang="en-US" sz="3500" dirty="0">
                  <a:solidFill>
                    <a:srgbClr val="FEFEFE"/>
                  </a:solidFill>
                  <a:latin typeface="Josefin Sans"/>
                </a:rPr>
                <a:t>.</a:t>
              </a:r>
              <a:endParaRPr lang="en-US" sz="3500" dirty="0" smtClean="0">
                <a:solidFill>
                  <a:srgbClr val="FEFEF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73118" y="-98830"/>
              <a:ext cx="18695202" cy="107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4"/>
                </a:lnSpc>
              </a:pP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Tính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>
                  <a:solidFill>
                    <a:srgbClr val="F7B4A7"/>
                  </a:solidFill>
                  <a:latin typeface="Josefin Sans Bold"/>
                </a:rPr>
                <a:t>năng</a:t>
              </a:r>
              <a:r>
                <a:rPr lang="en-US" sz="451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xử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lý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ảnh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cơ</a:t>
              </a:r>
              <a:r>
                <a:rPr lang="en-US" sz="4510" dirty="0" smtClean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4510" dirty="0" err="1" smtClean="0">
                  <a:solidFill>
                    <a:srgbClr val="F7B4A7"/>
                  </a:solidFill>
                  <a:latin typeface="Josefin Sans Bold"/>
                </a:rPr>
                <a:t>bản</a:t>
              </a:r>
              <a:endParaRPr lang="en-US" sz="4510" dirty="0">
                <a:solidFill>
                  <a:srgbClr val="F7B4A7"/>
                </a:solidFill>
                <a:latin typeface="Josefin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714</Words>
  <Application>Microsoft Office PowerPoint</Application>
  <PresentationFormat>Custom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Wingdings</vt:lpstr>
      <vt:lpstr>Barlow Condensed</vt:lpstr>
      <vt:lpstr>Josefin Sans</vt:lpstr>
      <vt:lpstr>Josefin Sans Bold</vt:lpstr>
      <vt:lpstr>Times New Roman</vt:lpstr>
      <vt:lpstr>Arial</vt:lpstr>
      <vt:lpstr>Denk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MỌI NGƯỜI ĐÃ LẮNG NGHE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 viện sympy</dc:title>
  <dc:creator>pc</dc:creator>
  <cp:lastModifiedBy>Admin</cp:lastModifiedBy>
  <cp:revision>12</cp:revision>
  <dcterms:created xsi:type="dcterms:W3CDTF">2006-08-16T00:00:00Z</dcterms:created>
  <dcterms:modified xsi:type="dcterms:W3CDTF">2023-10-21T13:14:18Z</dcterms:modified>
  <dc:identifier>DAFwEUABMGE</dc:identifier>
</cp:coreProperties>
</file>