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7"/>
  </p:notesMasterIdLst>
  <p:handoutMasterIdLst>
    <p:handoutMasterId r:id="rId68"/>
  </p:handoutMasterIdLst>
  <p:sldIdLst>
    <p:sldId id="256" r:id="rId5"/>
    <p:sldId id="275" r:id="rId6"/>
    <p:sldId id="330" r:id="rId7"/>
    <p:sldId id="331" r:id="rId8"/>
    <p:sldId id="332" r:id="rId9"/>
    <p:sldId id="333" r:id="rId10"/>
    <p:sldId id="334" r:id="rId11"/>
    <p:sldId id="336" r:id="rId12"/>
    <p:sldId id="335" r:id="rId13"/>
    <p:sldId id="337" r:id="rId14"/>
    <p:sldId id="338" r:id="rId15"/>
    <p:sldId id="356" r:id="rId16"/>
    <p:sldId id="357" r:id="rId17"/>
    <p:sldId id="386" r:id="rId18"/>
    <p:sldId id="38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8" r:id="rId39"/>
    <p:sldId id="379" r:id="rId40"/>
    <p:sldId id="377" r:id="rId41"/>
    <p:sldId id="380" r:id="rId42"/>
    <p:sldId id="382" r:id="rId43"/>
    <p:sldId id="381" r:id="rId44"/>
    <p:sldId id="384" r:id="rId45"/>
    <p:sldId id="385"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88" r:id="rId64"/>
    <p:sldId id="389" r:id="rId65"/>
    <p:sldId id="26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54C0E-EDEE-4A9C-9241-DF8CE59E43D0}" v="41" dt="2019-09-07T04:49:04.677"/>
    <p1510:client id="{40136579-A3C5-470E-B951-40FE08442365}" v="18" dt="2019-09-14T04:09:39.376"/>
    <p1510:client id="{62BE29DD-CFA5-4FEA-9894-D01362C1884C}" v="252" dt="2019-09-19T00:42:07.799"/>
    <p1510:client id="{6D5B0235-E36A-4B74-9644-1CD90A1D972E}" v="675" dt="2019-09-19T18:30:42.814"/>
    <p1510:client id="{712DCD6A-6AE3-40E8-B6A5-5BD607689329}" v="678" dt="2019-09-21T04:29:28.988"/>
    <p1510:client id="{9EA5EFE4-7C79-4C16-B536-239A1BBA188A}" v="48" dt="2019-09-19T16:43:19.408"/>
    <p1510:client id="{B2C85647-C171-4B91-B6D1-3B6BC9CEFD26}" v="431" dt="2019-09-07T02:08:16.524"/>
    <p1510:client id="{C904C034-7064-413F-9231-C595FD05D6E8}" v="108" dt="2019-09-21T04:41:36.729"/>
    <p1510:client id="{CBC82206-3BE0-4A94-B5F8-76FEE4841964}" v="16" dt="2019-09-07T06:11:44.840"/>
    <p1510:client id="{D7D28E4F-9137-4A11-9B41-2E5D7D63B99E}" v="1436" dt="2019-09-06T23:51:11.029"/>
    <p1510:client id="{E6085E69-29FA-4785-A300-F882BF18F45E}" v="11" dt="2019-09-07T07:27:02.809"/>
    <p1510:client id="{EE46BCD4-2345-4157-A8D0-D0CF9745AF30}" v="150" dt="2019-09-19T10:18:46.772"/>
    <p1510:client id="{FD2767C1-9719-43F4-889E-C89E7913D9D2}" v="1" dt="2019-09-06T23:52:07.214"/>
    <p1510:client id="{FFBAA008-D96D-4881-8B08-D671C98AA7E9}" v="169" dt="2019-09-19T04:41:33.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pos="3840"/>
        <p:guide pos="597"/>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9/20/2019</a:t>
            </a:fld>
            <a:endParaRPr lang="en-US"/>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9/20/2019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5682994" y="2006084"/>
            <a:ext cx="5546300" cy="1936638"/>
          </a:xfrm>
        </p:spPr>
        <p:txBody>
          <a:bodyPr>
            <a:normAutofit/>
          </a:bodyPr>
          <a:lstStyle/>
          <a:p>
            <a:r>
              <a:rPr lang="en-US" sz="6000" dirty="0"/>
              <a:t>SQL</a:t>
            </a:r>
            <a:endParaRPr lang="en-US" sz="6000" dirty="0">
              <a:cs typeface="Calibri"/>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a:ea typeface="+mj-lt"/>
                <a:cs typeface="+mj-lt"/>
              </a:rPr>
              <a:t>Variations on an INSERT statement  </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364008"/>
            <a:ext cx="8513997" cy="781188"/>
          </a:xfrm>
        </p:spPr>
        <p:txBody>
          <a:bodyPr>
            <a:normAutofit/>
          </a:bodyPr>
          <a:lstStyle/>
          <a:p>
            <a:r>
              <a:rPr lang="en-US">
                <a:ea typeface="+mn-lt"/>
                <a:cs typeface="+mn-lt"/>
              </a:rPr>
              <a:t>Omitting column names  </a:t>
            </a:r>
            <a:r>
              <a:rPr lang="en-US" dirty="0">
                <a:ea typeface="+mn-lt"/>
                <a:cs typeface="+mn-lt"/>
              </a:rPr>
              <a:t>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2141394"/>
            <a:ext cx="9683608" cy="1205922"/>
          </a:xfrm>
        </p:spPr>
        <p:txBody>
          <a:bodyPr anchor="t">
            <a:normAutofit/>
          </a:bodyPr>
          <a:lstStyle/>
          <a:p>
            <a:r>
              <a:rPr lang="en-US">
                <a:ea typeface="+mn-lt"/>
                <a:cs typeface="+mn-lt"/>
              </a:rPr>
              <a:t>You can leave out the list of column names, but the values must be all there, and all in the same order that you added the columns in</a:t>
            </a:r>
          </a:p>
        </p:txBody>
      </p:sp>
      <p:pic>
        <p:nvPicPr>
          <p:cNvPr id="6" name="Picture 2">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516634" y="3497528"/>
            <a:ext cx="9895329" cy="2078516"/>
          </a:xfrm>
          <a:prstGeom prst="rect">
            <a:avLst/>
          </a:prstGeom>
        </p:spPr>
      </p:pic>
    </p:spTree>
    <p:extLst>
      <p:ext uri="{BB962C8B-B14F-4D97-AF65-F5344CB8AC3E}">
        <p14:creationId xmlns:p14="http://schemas.microsoft.com/office/powerpoint/2010/main" val="136873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a:ea typeface="+mj-lt"/>
                <a:cs typeface="+mj-lt"/>
              </a:rPr>
              <a:t>Variations on an INSERT statement  </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364008"/>
            <a:ext cx="8513997" cy="781188"/>
          </a:xfrm>
        </p:spPr>
        <p:txBody>
          <a:bodyPr>
            <a:normAutofit/>
          </a:bodyPr>
          <a:lstStyle/>
          <a:p>
            <a:r>
              <a:rPr lang="en-US">
                <a:ea typeface="+mn-lt"/>
                <a:cs typeface="+mn-lt"/>
              </a:rPr>
              <a:t>Leaving some columns out  </a:t>
            </a:r>
            <a:r>
              <a:rPr lang="en-US" dirty="0">
                <a:ea typeface="+mn-lt"/>
                <a:cs typeface="+mn-lt"/>
              </a:rPr>
              <a:t>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2141394"/>
            <a:ext cx="9683608" cy="1205922"/>
          </a:xfrm>
        </p:spPr>
        <p:txBody>
          <a:bodyPr anchor="t">
            <a:normAutofit/>
          </a:bodyPr>
          <a:lstStyle/>
          <a:p>
            <a:r>
              <a:rPr lang="en-US">
                <a:ea typeface="+mn-lt"/>
                <a:cs typeface="+mn-lt"/>
              </a:rPr>
              <a:t>You can insert a few columns and leave some out   </a:t>
            </a:r>
            <a:br>
              <a:rPr lang="en-US" dirty="0">
                <a:ea typeface="+mn-lt"/>
                <a:cs typeface="+mn-lt"/>
              </a:rPr>
            </a:br>
            <a:endParaRPr lang="en-US">
              <a:ea typeface="+mn-lt"/>
              <a:cs typeface="+mn-lt"/>
            </a:endParaRPr>
          </a:p>
        </p:txBody>
      </p:sp>
      <p:pic>
        <p:nvPicPr>
          <p:cNvPr id="6" name="Picture 2">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021673" y="3149361"/>
            <a:ext cx="5646751" cy="2463123"/>
          </a:xfrm>
          <a:prstGeom prst="rect">
            <a:avLst/>
          </a:prstGeom>
        </p:spPr>
      </p:pic>
    </p:spTree>
    <p:extLst>
      <p:ext uri="{BB962C8B-B14F-4D97-AF65-F5344CB8AC3E}">
        <p14:creationId xmlns:p14="http://schemas.microsoft.com/office/powerpoint/2010/main" val="217647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Controlling your inner NULL</a:t>
            </a:r>
            <a:r>
              <a:rPr lang="en-US" b="0" dirty="0">
                <a:ea typeface="+mj-lt"/>
                <a:cs typeface="+mj-lt"/>
              </a:rPr>
              <a:t>  </a:t>
            </a:r>
            <a:r>
              <a:rPr lang="en-US" dirty="0">
                <a:ea typeface="+mj-lt"/>
                <a:cs typeface="+mj-lt"/>
              </a:rPr>
              <a:t>  </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976871"/>
            <a:ext cx="9683608" cy="1205922"/>
          </a:xfrm>
        </p:spPr>
        <p:txBody>
          <a:bodyPr anchor="t">
            <a:normAutofit/>
          </a:bodyPr>
          <a:lstStyle/>
          <a:p>
            <a:r>
              <a:rPr lang="en-US">
                <a:ea typeface="+mn-lt"/>
                <a:cs typeface="+mn-lt"/>
              </a:rPr>
              <a:t>There are certain </a:t>
            </a:r>
            <a:r>
              <a:rPr lang="en-US" dirty="0">
                <a:ea typeface="+mn-lt"/>
                <a:cs typeface="+mn-lt"/>
              </a:rPr>
              <a:t>columns in</a:t>
            </a:r>
            <a:r>
              <a:rPr lang="en-US">
                <a:ea typeface="+mn-lt"/>
                <a:cs typeface="+mn-lt"/>
              </a:rPr>
              <a:t> your table that should always have values. </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709512" y="3384960"/>
            <a:ext cx="7223573" cy="2078516"/>
          </a:xfrm>
          <a:prstGeom prst="rect">
            <a:avLst/>
          </a:prstGeom>
        </p:spPr>
      </p:pic>
    </p:spTree>
    <p:extLst>
      <p:ext uri="{BB962C8B-B14F-4D97-AF65-F5344CB8AC3E}">
        <p14:creationId xmlns:p14="http://schemas.microsoft.com/office/powerpoint/2010/main" val="276885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Fill in the blanks with DEFAULT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13</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683608" cy="1205922"/>
          </a:xfrm>
        </p:spPr>
        <p:txBody>
          <a:bodyPr anchor="t">
            <a:normAutofit/>
          </a:bodyPr>
          <a:lstStyle/>
          <a:p>
            <a:r>
              <a:rPr lang="en-US">
                <a:ea typeface="+mn-lt"/>
                <a:cs typeface="+mn-lt"/>
              </a:rPr>
              <a:t>The value that follows the DEFAULT keyword is automatically inserted into the table each time a row is added if no other value is specified.  </a:t>
            </a:r>
            <a:br>
              <a:rPr lang="en-US" dirty="0">
                <a:ea typeface="+mn-lt"/>
                <a:cs typeface="+mn-lt"/>
              </a:rPr>
            </a:br>
            <a:r>
              <a:rPr lang="en-US" dirty="0">
                <a:ea typeface="+mn-lt"/>
                <a:cs typeface="+mn-lt"/>
              </a:rPr>
              <a:t> </a:t>
            </a:r>
          </a:p>
        </p:txBody>
      </p:sp>
      <p:pic>
        <p:nvPicPr>
          <p:cNvPr id="6" name="Picture 2" descr="A picture containing text&#10;&#10;Description generated with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777820" y="2464985"/>
            <a:ext cx="8313590" cy="3825539"/>
          </a:xfrm>
          <a:prstGeom prst="rect">
            <a:avLst/>
          </a:prstGeom>
        </p:spPr>
      </p:pic>
    </p:spTree>
    <p:extLst>
      <p:ext uri="{BB962C8B-B14F-4D97-AF65-F5344CB8AC3E}">
        <p14:creationId xmlns:p14="http://schemas.microsoft.com/office/powerpoint/2010/main" val="70109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TABLE DELETE</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8514631" cy="4227944"/>
          </a:xfrm>
        </p:spPr>
        <p:txBody>
          <a:bodyPr anchor="t">
            <a:normAutofit/>
          </a:bodyPr>
          <a:lstStyle/>
          <a:p>
            <a:r>
              <a:rPr lang="en-US">
                <a:ea typeface="+mn-lt"/>
                <a:cs typeface="+mn-lt"/>
              </a:rPr>
              <a:t>You can’t use DELETE to delete the value from a single column or tableful of columns.</a:t>
            </a:r>
            <a:endParaRPr lang="en-US"/>
          </a:p>
          <a:p>
            <a:r>
              <a:rPr lang="en-US">
                <a:ea typeface="+mn-lt"/>
                <a:cs typeface="+mn-lt"/>
              </a:rPr>
              <a:t>You can use DELETE to delete a single row or multiple rows, depending on the WHERE clause</a:t>
            </a:r>
            <a:r>
              <a:rPr lang="en-US" dirty="0">
                <a:ea typeface="+mn-lt"/>
                <a:cs typeface="+mn-lt"/>
              </a:rPr>
              <a:t>.</a:t>
            </a:r>
            <a:r>
              <a:rPr lang="en-US">
                <a:ea typeface="+mn-lt"/>
                <a:cs typeface="+mn-lt"/>
              </a:rPr>
              <a:t> </a:t>
            </a:r>
          </a:p>
          <a:p>
            <a:r>
              <a:rPr lang="en-US">
                <a:ea typeface="+mn-lt"/>
                <a:cs typeface="+mn-lt"/>
              </a:rPr>
              <a:t>And, watch out for this one, you can delete every row from a table with: </a:t>
            </a:r>
            <a:r>
              <a:rPr lang="en-US" b="1">
                <a:solidFill>
                  <a:srgbClr val="FF0000"/>
                </a:solidFill>
                <a:ea typeface="+mn-lt"/>
                <a:cs typeface="+mn-lt"/>
              </a:rPr>
              <a:t>DELETE FROM your_table</a:t>
            </a:r>
            <a:r>
              <a:rPr lang="en-US">
                <a:ea typeface="+mn-lt"/>
                <a:cs typeface="+mn-lt"/>
              </a:rPr>
              <a:t>  </a:t>
            </a:r>
            <a:br>
              <a:rPr lang="en-US" dirty="0">
                <a:ea typeface="+mn-lt"/>
                <a:cs typeface="+mn-lt"/>
              </a:rPr>
            </a:br>
            <a:br>
              <a:rPr lang="en-US" dirty="0">
                <a:ea typeface="+mn-lt"/>
                <a:cs typeface="+mn-lt"/>
              </a:rPr>
            </a:br>
            <a:r>
              <a:rPr lang="en-US">
                <a:ea typeface="+mn-lt"/>
                <a:cs typeface="+mn-lt"/>
              </a:rPr>
              <a:t> </a:t>
            </a:r>
            <a:endParaRPr lang="en-US">
              <a:cs typeface="Calibri"/>
            </a:endParaRPr>
          </a:p>
        </p:txBody>
      </p:sp>
    </p:spTree>
    <p:extLst>
      <p:ext uri="{BB962C8B-B14F-4D97-AF65-F5344CB8AC3E}">
        <p14:creationId xmlns:p14="http://schemas.microsoft.com/office/powerpoint/2010/main" val="64798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TABLE UPDATE</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15</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8514631" cy="4227944"/>
          </a:xfrm>
        </p:spPr>
        <p:txBody>
          <a:bodyPr anchor="t">
            <a:normAutofit/>
          </a:bodyPr>
          <a:lstStyle/>
          <a:p>
            <a:r>
              <a:rPr lang="en-US">
                <a:ea typeface="+mn-lt"/>
                <a:cs typeface="+mn-lt"/>
              </a:rPr>
              <a:t>You can use UPDATE to change the value of a single column</a:t>
            </a:r>
            <a:br>
              <a:rPr lang="en-US" dirty="0">
                <a:ea typeface="+mn-lt"/>
                <a:cs typeface="+mn-lt"/>
              </a:rPr>
            </a:br>
            <a:r>
              <a:rPr lang="en-US">
                <a:ea typeface="+mn-lt"/>
                <a:cs typeface="+mn-lt"/>
              </a:rPr>
              <a:t>or tableful of columns. Add more column = value pairs</a:t>
            </a:r>
            <a:br>
              <a:rPr lang="en-US" dirty="0">
                <a:ea typeface="+mn-lt"/>
                <a:cs typeface="+mn-lt"/>
              </a:rPr>
            </a:br>
            <a:r>
              <a:rPr lang="en-US">
                <a:ea typeface="+mn-lt"/>
                <a:cs typeface="+mn-lt"/>
              </a:rPr>
              <a:t>to the SET clause, and put a comma after each:</a:t>
            </a:r>
            <a:br>
              <a:rPr lang="en-US" dirty="0">
                <a:ea typeface="+mn-lt"/>
                <a:cs typeface="+mn-lt"/>
              </a:rPr>
            </a:br>
            <a:br>
              <a:rPr lang="en-US">
                <a:ea typeface="+mn-lt"/>
                <a:cs typeface="+mn-lt"/>
              </a:rPr>
            </a:br>
            <a:r>
              <a:rPr lang="en-US" b="1">
                <a:solidFill>
                  <a:schemeClr val="accent1">
                    <a:lumMod val="75000"/>
                    <a:lumOff val="25000"/>
                  </a:schemeClr>
                </a:solidFill>
                <a:ea typeface="+mn-lt"/>
                <a:cs typeface="+mn-lt"/>
              </a:rPr>
              <a:t>UPDATE your_table</a:t>
            </a:r>
            <a:br>
              <a:rPr lang="en-US" b="1" dirty="0">
                <a:solidFill>
                  <a:schemeClr val="accent1">
                    <a:lumMod val="75000"/>
                    <a:lumOff val="25000"/>
                  </a:schemeClr>
                </a:solidFill>
                <a:ea typeface="+mn-lt"/>
                <a:cs typeface="+mn-lt"/>
              </a:rPr>
            </a:br>
            <a:r>
              <a:rPr lang="en-US" b="1">
                <a:solidFill>
                  <a:schemeClr val="accent1">
                    <a:lumMod val="75000"/>
                    <a:lumOff val="25000"/>
                  </a:schemeClr>
                </a:solidFill>
                <a:ea typeface="+mn-lt"/>
                <a:cs typeface="+mn-lt"/>
              </a:rPr>
              <a:t>SET frst_column = 'newvalue',</a:t>
            </a:r>
            <a:br>
              <a:rPr lang="en-US" b="1" dirty="0">
                <a:solidFill>
                  <a:schemeClr val="accent1">
                    <a:lumMod val="75000"/>
                    <a:lumOff val="25000"/>
                  </a:schemeClr>
                </a:solidFill>
                <a:ea typeface="+mn-lt"/>
                <a:cs typeface="+mn-lt"/>
              </a:rPr>
            </a:br>
            <a:r>
              <a:rPr lang="en-US" b="1">
                <a:solidFill>
                  <a:schemeClr val="accent1">
                    <a:lumMod val="75000"/>
                    <a:lumOff val="25000"/>
                  </a:schemeClr>
                </a:solidFill>
                <a:ea typeface="+mn-lt"/>
                <a:cs typeface="+mn-lt"/>
              </a:rPr>
              <a:t>second_column = 'another_value';</a:t>
            </a:r>
          </a:p>
          <a:p>
            <a:r>
              <a:rPr lang="en-US">
                <a:ea typeface="+mn-lt"/>
                <a:cs typeface="+mn-lt"/>
              </a:rPr>
              <a:t>You can use UPDATE to update a single row or multiple rows,</a:t>
            </a:r>
            <a:br>
              <a:rPr lang="en-US" dirty="0">
                <a:ea typeface="+mn-lt"/>
                <a:cs typeface="+mn-lt"/>
              </a:rPr>
            </a:br>
            <a:r>
              <a:rPr lang="en-US">
                <a:ea typeface="+mn-lt"/>
                <a:cs typeface="+mn-lt"/>
              </a:rPr>
              <a:t>depending on the </a:t>
            </a:r>
            <a:r>
              <a:rPr lang="en-US" b="1">
                <a:ea typeface="+mn-lt"/>
                <a:cs typeface="+mn-lt"/>
              </a:rPr>
              <a:t>WHERE </a:t>
            </a:r>
            <a:r>
              <a:rPr lang="en-US">
                <a:ea typeface="+mn-lt"/>
                <a:cs typeface="+mn-lt"/>
              </a:rPr>
              <a:t>clause.</a:t>
            </a:r>
            <a:r>
              <a:rPr lang="en-US" dirty="0">
                <a:ea typeface="+mn-lt"/>
                <a:cs typeface="+mn-lt"/>
              </a:rPr>
              <a:t>  </a:t>
            </a:r>
            <a:br>
              <a:rPr lang="en-US" dirty="0">
                <a:ea typeface="+mn-lt"/>
                <a:cs typeface="+mn-lt"/>
              </a:rPr>
            </a:br>
            <a:br>
              <a:rPr lang="en-US" dirty="0">
                <a:ea typeface="+mn-lt"/>
                <a:cs typeface="+mn-lt"/>
              </a:rPr>
            </a:br>
            <a:r>
              <a:rPr lang="en-US" dirty="0">
                <a:ea typeface="+mn-lt"/>
                <a:cs typeface="+mn-lt"/>
              </a:rPr>
              <a:t> </a:t>
            </a:r>
            <a:endParaRPr lang="en-US">
              <a:cs typeface="Calibri"/>
            </a:endParaRPr>
          </a:p>
        </p:txBody>
      </p:sp>
    </p:spTree>
    <p:extLst>
      <p:ext uri="{BB962C8B-B14F-4D97-AF65-F5344CB8AC3E}">
        <p14:creationId xmlns:p14="http://schemas.microsoft.com/office/powerpoint/2010/main" val="189789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SELECT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16</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683608" cy="1205922"/>
          </a:xfrm>
        </p:spPr>
        <p:txBody>
          <a:bodyPr anchor="t">
            <a:normAutofit fontScale="92500"/>
          </a:bodyPr>
          <a:lstStyle/>
          <a:p>
            <a:r>
              <a:rPr lang="en-US" dirty="0">
                <a:ea typeface="+mn-lt"/>
                <a:cs typeface="+mn-lt"/>
              </a:rPr>
              <a:t>The </a:t>
            </a:r>
            <a:r>
              <a:rPr lang="en-US">
                <a:ea typeface="+mn-lt"/>
                <a:cs typeface="+mn-lt"/>
              </a:rPr>
              <a:t>most commonly used SQL command is </a:t>
            </a:r>
            <a:r>
              <a:rPr lang="en-US" b="1">
                <a:ea typeface="+mn-lt"/>
                <a:cs typeface="+mn-lt"/>
              </a:rPr>
              <a:t>SELECT statement</a:t>
            </a:r>
            <a:r>
              <a:rPr lang="en-US">
                <a:ea typeface="+mn-lt"/>
                <a:cs typeface="+mn-lt"/>
              </a:rPr>
              <a:t>. It is used to query the database and retrieve selected data </a:t>
            </a:r>
            <a:r>
              <a:rPr lang="en-US" dirty="0">
                <a:ea typeface="+mn-lt"/>
                <a:cs typeface="+mn-lt"/>
              </a:rPr>
              <a:t>that </a:t>
            </a:r>
            <a:r>
              <a:rPr lang="en-US">
                <a:ea typeface="+mn-lt"/>
                <a:cs typeface="+mn-lt"/>
              </a:rPr>
              <a:t>follow </a:t>
            </a:r>
            <a:r>
              <a:rPr lang="en-US" dirty="0">
                <a:ea typeface="+mn-lt"/>
                <a:cs typeface="+mn-lt"/>
              </a:rPr>
              <a:t>the </a:t>
            </a:r>
            <a:r>
              <a:rPr lang="en-US">
                <a:ea typeface="+mn-lt"/>
                <a:cs typeface="+mn-lt"/>
              </a:rPr>
              <a:t>conditions we want</a:t>
            </a:r>
            <a:r>
              <a:rPr lang="en-US" dirty="0">
                <a:ea typeface="+mn-lt"/>
                <a:cs typeface="+mn-lt"/>
              </a:rPr>
              <a:t>.  </a:t>
            </a:r>
            <a:br>
              <a:rPr lang="en-US" dirty="0">
                <a:ea typeface="+mn-lt"/>
                <a:cs typeface="+mn-lt"/>
              </a:rPr>
            </a:br>
            <a:r>
              <a:rPr lang="en-US">
                <a:ea typeface="+mn-lt"/>
                <a:cs typeface="+mn-lt"/>
              </a:rPr>
              <a:t> </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396820" y="2233873"/>
            <a:ext cx="9809711" cy="3637274"/>
          </a:xfrm>
          <a:prstGeom prst="rect">
            <a:avLst/>
          </a:prstGeom>
        </p:spPr>
      </p:pic>
    </p:spTree>
    <p:extLst>
      <p:ext uri="{BB962C8B-B14F-4D97-AF65-F5344CB8AC3E}">
        <p14:creationId xmlns:p14="http://schemas.microsoft.com/office/powerpoint/2010/main" val="55451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SELECT specific data</a:t>
            </a:r>
            <a:r>
              <a:rPr lang="en-US" b="0" dirty="0">
                <a:ea typeface="+mj-lt"/>
                <a:cs typeface="+mj-lt"/>
              </a:rPr>
              <a:t>  </a:t>
            </a:r>
            <a:r>
              <a:rPr lang="en-US" dirty="0">
                <a:ea typeface="+mj-lt"/>
                <a:cs typeface="+mj-lt"/>
              </a:rPr>
              <a:t>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17</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fontScale="85000" lnSpcReduction="20000"/>
          </a:bodyPr>
          <a:lstStyle/>
          <a:p>
            <a:r>
              <a:rPr lang="en-US">
                <a:ea typeface="+mn-lt"/>
                <a:cs typeface="+mn-lt"/>
              </a:rPr>
              <a:t>By specifying which columns we want returned by our query, we can choose only the column values we need.  </a:t>
            </a:r>
            <a:endParaRPr lang="en-US"/>
          </a:p>
          <a:p>
            <a:r>
              <a:rPr lang="en-US">
                <a:ea typeface="+mn-lt"/>
                <a:cs typeface="+mn-lt"/>
              </a:rPr>
              <a:t>SELECT specific columns for faster results </a:t>
            </a:r>
            <a:br>
              <a:rPr lang="en-US" dirty="0">
                <a:ea typeface="+mn-lt"/>
                <a:cs typeface="+mn-lt"/>
              </a:rPr>
            </a:br>
            <a:r>
              <a:rPr lang="en-US">
                <a:ea typeface="+mn-lt"/>
                <a:cs typeface="+mn-lt"/>
              </a:rPr>
              <a:t>  </a:t>
            </a:r>
            <a:br>
              <a:rPr lang="en-US" dirty="0">
                <a:ea typeface="+mn-lt"/>
                <a:cs typeface="+mn-lt"/>
              </a:rPr>
            </a:br>
            <a:r>
              <a:rPr lang="en-US">
                <a:ea typeface="+mn-lt"/>
                <a:cs typeface="+mn-lt"/>
              </a:rPr>
              <a:t> </a:t>
            </a:r>
            <a:endParaRPr lang="en-US"/>
          </a:p>
        </p:txBody>
      </p:sp>
      <p:pic>
        <p:nvPicPr>
          <p:cNvPr id="6" name="Picture 2">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354369" y="2847264"/>
            <a:ext cx="9205687" cy="2909762"/>
          </a:xfrm>
          <a:prstGeom prst="rect">
            <a:avLst/>
          </a:prstGeom>
        </p:spPr>
      </p:pic>
    </p:spTree>
    <p:extLst>
      <p:ext uri="{BB962C8B-B14F-4D97-AF65-F5344CB8AC3E}">
        <p14:creationId xmlns:p14="http://schemas.microsoft.com/office/powerpoint/2010/main" val="23222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ea typeface="+mj-lt"/>
                <a:cs typeface="+mj-lt"/>
              </a:rPr>
              <a:t>Combining your WHERE clause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18</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fontScale="85000" lnSpcReduction="20000"/>
          </a:bodyPr>
          <a:lstStyle/>
          <a:p>
            <a:r>
              <a:rPr lang="en-US">
                <a:ea typeface="+mn-lt"/>
                <a:cs typeface="+mn-lt"/>
              </a:rPr>
              <a:t>The SQL AND condition is used in SQL </a:t>
            </a:r>
            <a:r>
              <a:rPr lang="en-US" dirty="0">
                <a:ea typeface="+mn-lt"/>
                <a:cs typeface="+mn-lt"/>
              </a:rPr>
              <a:t>query</a:t>
            </a:r>
            <a:r>
              <a:rPr lang="en-US">
                <a:ea typeface="+mn-lt"/>
                <a:cs typeface="+mn-lt"/>
              </a:rPr>
              <a:t> to create two or more conditions to be met</a:t>
            </a:r>
            <a:r>
              <a:rPr lang="en-US" dirty="0">
                <a:ea typeface="+mn-lt"/>
                <a:cs typeface="+mn-lt"/>
              </a:rPr>
              <a:t>.  </a:t>
            </a:r>
            <a:endParaRPr lang="en-US" dirty="0"/>
          </a:p>
          <a:p>
            <a:r>
              <a:rPr lang="en-US">
                <a:ea typeface="+mn-lt"/>
                <a:cs typeface="+mn-lt"/>
              </a:rPr>
              <a:t>The </a:t>
            </a:r>
            <a:r>
              <a:rPr lang="en-US" b="1">
                <a:ea typeface="+mn-lt"/>
                <a:cs typeface="+mn-lt"/>
              </a:rPr>
              <a:t>SQL OR condition</a:t>
            </a:r>
            <a:r>
              <a:rPr lang="en-US">
                <a:ea typeface="+mn-lt"/>
                <a:cs typeface="+mn-lt"/>
              </a:rPr>
              <a:t> is used in a SQL query to create a SQL statement where records are returned when any one of the condition met.</a:t>
            </a:r>
            <a:r>
              <a:rPr lang="en-US" dirty="0">
                <a:ea typeface="+mn-lt"/>
                <a:cs typeface="+mn-lt"/>
              </a:rPr>
              <a:t> </a:t>
            </a:r>
            <a:br>
              <a:rPr lang="en-US" dirty="0">
                <a:ea typeface="+mn-lt"/>
                <a:cs typeface="+mn-lt"/>
              </a:rPr>
            </a:br>
            <a:r>
              <a:rPr lang="en-US" dirty="0">
                <a:ea typeface="+mn-lt"/>
                <a:cs typeface="+mn-lt"/>
              </a:rPr>
              <a:t>  </a:t>
            </a:r>
            <a:br>
              <a:rPr lang="en-US" dirty="0">
                <a:ea typeface="+mn-lt"/>
                <a:cs typeface="+mn-lt"/>
              </a:rPr>
            </a:br>
            <a:r>
              <a:rPr lang="en-US" dirty="0">
                <a:ea typeface="+mn-lt"/>
                <a:cs typeface="+mn-lt"/>
              </a:rPr>
              <a:t> </a:t>
            </a:r>
            <a:endParaRPr lang="en-US" dirty="0"/>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579344" y="2847264"/>
            <a:ext cx="8755737" cy="2909762"/>
          </a:xfrm>
          <a:prstGeom prst="rect">
            <a:avLst/>
          </a:prstGeom>
        </p:spPr>
      </p:pic>
    </p:spTree>
    <p:extLst>
      <p:ext uri="{BB962C8B-B14F-4D97-AF65-F5344CB8AC3E}">
        <p14:creationId xmlns:p14="http://schemas.microsoft.com/office/powerpoint/2010/main" val="144197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Use IS NULL to find NULLs         </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19</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a:bodyPr>
          <a:lstStyle/>
          <a:p>
            <a:r>
              <a:rPr lang="en-US">
                <a:ea typeface="+mn-lt"/>
                <a:cs typeface="+mn-lt"/>
              </a:rPr>
              <a:t>You can’t select a NULL value directly  </a:t>
            </a:r>
          </a:p>
          <a:p>
            <a:r>
              <a:rPr lang="en-US">
                <a:ea typeface="+mn-lt"/>
                <a:cs typeface="+mn-lt"/>
              </a:rPr>
              <a:t>But you can select it using keywords</a:t>
            </a:r>
            <a:r>
              <a:rPr lang="en-US" dirty="0">
                <a:ea typeface="+mn-lt"/>
                <a:cs typeface="+mn-lt"/>
              </a:rPr>
              <a:t>.</a:t>
            </a:r>
          </a:p>
        </p:txBody>
      </p:sp>
      <p:pic>
        <p:nvPicPr>
          <p:cNvPr id="6" name="Picture 2" descr="A close up of text on a white background&#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708096" y="2559191"/>
            <a:ext cx="9678401" cy="3439444"/>
          </a:xfrm>
          <a:prstGeom prst="rect">
            <a:avLst/>
          </a:prstGeom>
        </p:spPr>
      </p:pic>
    </p:spTree>
    <p:extLst>
      <p:ext uri="{BB962C8B-B14F-4D97-AF65-F5344CB8AC3E}">
        <p14:creationId xmlns:p14="http://schemas.microsoft.com/office/powerpoint/2010/main" val="167800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cs typeface="Calibri"/>
              </a:rPr>
              <a:t>Database</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1924917"/>
            <a:ext cx="8809040" cy="4193308"/>
          </a:xfrm>
        </p:spPr>
        <p:txBody>
          <a:bodyPr anchor="t">
            <a:normAutofit/>
          </a:bodyPr>
          <a:lstStyle/>
          <a:p>
            <a:pPr>
              <a:buClr>
                <a:schemeClr val="accent2"/>
              </a:buClr>
            </a:pPr>
            <a:r>
              <a:rPr lang="en-US">
                <a:ea typeface="+mn-lt"/>
                <a:cs typeface="+mn-lt"/>
              </a:rPr>
              <a:t>Data is a collection of a distinct small unit of information</a:t>
            </a:r>
            <a:r>
              <a:rPr lang="en-US" dirty="0">
                <a:ea typeface="+mn-lt"/>
                <a:cs typeface="+mn-lt"/>
              </a:rPr>
              <a:t>. </a:t>
            </a:r>
            <a:r>
              <a:rPr lang="en-US">
                <a:ea typeface="+mn-lt"/>
                <a:cs typeface="+mn-lt"/>
              </a:rPr>
              <a:t>It can be used in </a:t>
            </a:r>
            <a:r>
              <a:rPr lang="en-US" dirty="0">
                <a:ea typeface="+mn-lt"/>
                <a:cs typeface="+mn-lt"/>
              </a:rPr>
              <a:t>a </a:t>
            </a:r>
            <a:r>
              <a:rPr lang="en-US">
                <a:ea typeface="+mn-lt"/>
                <a:cs typeface="+mn-lt"/>
              </a:rPr>
              <a:t>variety of forms like text, numbers, media, bytes, etc. it can be stored </a:t>
            </a:r>
            <a:r>
              <a:rPr lang="en-US" dirty="0">
                <a:ea typeface="+mn-lt"/>
                <a:cs typeface="+mn-lt"/>
              </a:rPr>
              <a:t>in </a:t>
            </a:r>
            <a:r>
              <a:rPr lang="en-US">
                <a:ea typeface="+mn-lt"/>
                <a:cs typeface="+mn-lt"/>
              </a:rPr>
              <a:t>pieces of paper or electronic </a:t>
            </a:r>
            <a:r>
              <a:rPr lang="en-US" dirty="0">
                <a:ea typeface="+mn-lt"/>
                <a:cs typeface="+mn-lt"/>
              </a:rPr>
              <a:t>memory</a:t>
            </a:r>
            <a:r>
              <a:rPr lang="en-US">
                <a:ea typeface="+mn-lt"/>
                <a:cs typeface="+mn-lt"/>
              </a:rPr>
              <a:t>, etc</a:t>
            </a:r>
            <a:r>
              <a:rPr lang="en-US" dirty="0">
                <a:ea typeface="+mn-lt"/>
                <a:cs typeface="+mn-lt"/>
              </a:rPr>
              <a:t>.</a:t>
            </a:r>
          </a:p>
          <a:p>
            <a:pPr>
              <a:buClr>
                <a:schemeClr val="accent2"/>
              </a:buClr>
            </a:pPr>
            <a:r>
              <a:rPr lang="en-US">
                <a:ea typeface="+mn-lt"/>
                <a:cs typeface="+mn-lt"/>
              </a:rPr>
              <a:t>A </a:t>
            </a:r>
            <a:r>
              <a:rPr lang="en-US" b="1">
                <a:ea typeface="+mn-lt"/>
                <a:cs typeface="+mn-lt"/>
              </a:rPr>
              <a:t>database</a:t>
            </a:r>
            <a:r>
              <a:rPr lang="en-US">
                <a:ea typeface="+mn-lt"/>
                <a:cs typeface="+mn-lt"/>
              </a:rPr>
              <a:t> is an organized collection of data, so that it can be easily accessed and managed.</a:t>
            </a:r>
            <a:endParaRPr lang="en-US"/>
          </a:p>
          <a:p>
            <a:pPr>
              <a:buClr>
                <a:schemeClr val="accent2"/>
              </a:buClr>
            </a:pPr>
            <a:r>
              <a:rPr lang="en-US">
                <a:ea typeface="+mn-lt"/>
                <a:cs typeface="+mn-lt"/>
              </a:rPr>
              <a:t>A database is </a:t>
            </a:r>
            <a:r>
              <a:rPr lang="en-US" dirty="0">
                <a:ea typeface="+mn-lt"/>
                <a:cs typeface="+mn-lt"/>
              </a:rPr>
              <a:t>a </a:t>
            </a:r>
            <a:r>
              <a:rPr lang="en-US">
                <a:ea typeface="+mn-lt"/>
                <a:cs typeface="+mn-lt"/>
              </a:rPr>
              <a:t>container that holds tables and</a:t>
            </a:r>
            <a:br>
              <a:rPr lang="en-US" dirty="0">
                <a:ea typeface="+mn-lt"/>
                <a:cs typeface="+mn-lt"/>
              </a:rPr>
            </a:br>
            <a:r>
              <a:rPr lang="en-US">
                <a:ea typeface="+mn-lt"/>
                <a:cs typeface="+mn-lt"/>
              </a:rPr>
              <a:t>other SQL structures related to those tables.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a:p>
        </p:txBody>
      </p:sp>
    </p:spTree>
    <p:extLst>
      <p:ext uri="{BB962C8B-B14F-4D97-AF65-F5344CB8AC3E}">
        <p14:creationId xmlns:p14="http://schemas.microsoft.com/office/powerpoint/2010/main" val="2950917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LIKE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20</a:t>
            </a:fld>
            <a:endParaRPr lang="en-US"/>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229311" y="1431700"/>
            <a:ext cx="9678401" cy="2350750"/>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F0CE9A6C-5DE0-4D14-850F-2F00C0F95581}"/>
              </a:ext>
            </a:extLst>
          </p:cNvPr>
          <p:cNvPicPr>
            <a:picLocks noChangeAspect="1"/>
          </p:cNvPicPr>
          <p:nvPr/>
        </p:nvPicPr>
        <p:blipFill>
          <a:blip r:embed="rId3"/>
          <a:stretch>
            <a:fillRect/>
          </a:stretch>
        </p:blipFill>
        <p:spPr>
          <a:xfrm>
            <a:off x="437045" y="3701226"/>
            <a:ext cx="9523551" cy="2350750"/>
          </a:xfrm>
          <a:prstGeom prst="rect">
            <a:avLst/>
          </a:prstGeom>
        </p:spPr>
      </p:pic>
    </p:spTree>
    <p:extLst>
      <p:ext uri="{BB962C8B-B14F-4D97-AF65-F5344CB8AC3E}">
        <p14:creationId xmlns:p14="http://schemas.microsoft.com/office/powerpoint/2010/main" val="249991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BETWEEN</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21</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a:bodyPr>
          <a:lstStyle/>
          <a:p>
            <a:r>
              <a:rPr lang="en-US">
                <a:ea typeface="+mn-lt"/>
                <a:cs typeface="+mn-lt"/>
              </a:rPr>
              <a:t>Just BETWEEN instead of AND </a:t>
            </a:r>
            <a:r>
              <a:rPr lang="en-US" err="1">
                <a:ea typeface="+mn-lt"/>
                <a:cs typeface="+mn-lt"/>
              </a:rPr>
              <a:t>and</a:t>
            </a:r>
            <a:r>
              <a:rPr lang="en-US">
                <a:ea typeface="+mn-lt"/>
                <a:cs typeface="+mn-lt"/>
              </a:rPr>
              <a:t> comparison operators </a:t>
            </a:r>
          </a:p>
          <a:p>
            <a:r>
              <a:rPr lang="en-US">
                <a:ea typeface="+mn-lt"/>
                <a:cs typeface="+mn-lt"/>
              </a:rPr>
              <a:t>BETWEEN is equivalent to using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but not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893950" y="2843193"/>
            <a:ext cx="9678401" cy="3298904"/>
          </a:xfrm>
          <a:prstGeom prst="rect">
            <a:avLst/>
          </a:prstGeom>
        </p:spPr>
      </p:pic>
    </p:spTree>
    <p:extLst>
      <p:ext uri="{BB962C8B-B14F-4D97-AF65-F5344CB8AC3E}">
        <p14:creationId xmlns:p14="http://schemas.microsoft.com/office/powerpoint/2010/main" val="2679944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solidFill>
                  <a:srgbClr val="00B050"/>
                </a:solidFill>
                <a:ea typeface="+mj-lt"/>
                <a:cs typeface="+mj-lt"/>
              </a:rPr>
              <a:t>IN need update</a:t>
            </a:r>
            <a:endParaRPr lang="en-US" dirty="0">
              <a:solidFill>
                <a:srgbClr val="00B050"/>
              </a:solidFill>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22</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a:bodyPr>
          <a:lstStyle/>
          <a:p>
            <a:r>
              <a:rPr lang="en-US">
                <a:ea typeface="+mn-lt"/>
                <a:cs typeface="+mn-lt"/>
              </a:rPr>
              <a:t>Just BETWEEN instead of AND </a:t>
            </a:r>
            <a:r>
              <a:rPr lang="en-US" err="1">
                <a:ea typeface="+mn-lt"/>
                <a:cs typeface="+mn-lt"/>
              </a:rPr>
              <a:t>and</a:t>
            </a:r>
            <a:r>
              <a:rPr lang="en-US">
                <a:ea typeface="+mn-lt"/>
                <a:cs typeface="+mn-lt"/>
              </a:rPr>
              <a:t> comparison operators </a:t>
            </a:r>
          </a:p>
          <a:p>
            <a:r>
              <a:rPr lang="en-US">
                <a:ea typeface="+mn-lt"/>
                <a:cs typeface="+mn-lt"/>
              </a:rPr>
              <a:t>BETWEEN is equivalent to using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but not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893950" y="2843193"/>
            <a:ext cx="9678401" cy="3298904"/>
          </a:xfrm>
          <a:prstGeom prst="rect">
            <a:avLst/>
          </a:prstGeom>
        </p:spPr>
      </p:pic>
    </p:spTree>
    <p:extLst>
      <p:ext uri="{BB962C8B-B14F-4D97-AF65-F5344CB8AC3E}">
        <p14:creationId xmlns:p14="http://schemas.microsoft.com/office/powerpoint/2010/main" val="3991086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BETWEEN</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23</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a:bodyPr>
          <a:lstStyle/>
          <a:p>
            <a:r>
              <a:rPr lang="en-US">
                <a:ea typeface="+mn-lt"/>
                <a:cs typeface="+mn-lt"/>
              </a:rPr>
              <a:t>Just BETWEEN instead of AND </a:t>
            </a:r>
            <a:r>
              <a:rPr lang="en-US" err="1">
                <a:ea typeface="+mn-lt"/>
                <a:cs typeface="+mn-lt"/>
              </a:rPr>
              <a:t>and</a:t>
            </a:r>
            <a:r>
              <a:rPr lang="en-US">
                <a:ea typeface="+mn-lt"/>
                <a:cs typeface="+mn-lt"/>
              </a:rPr>
              <a:t> comparison operators </a:t>
            </a:r>
          </a:p>
          <a:p>
            <a:r>
              <a:rPr lang="en-US">
                <a:ea typeface="+mn-lt"/>
                <a:cs typeface="+mn-lt"/>
              </a:rPr>
              <a:t>BETWEEN is equivalent to using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but not the </a:t>
            </a:r>
            <a:r>
              <a:rPr lang="en-US" b="1">
                <a:ea typeface="+mn-lt"/>
                <a:cs typeface="+mn-lt"/>
              </a:rPr>
              <a:t>&lt;</a:t>
            </a:r>
            <a:r>
              <a:rPr lang="en-US">
                <a:ea typeface="+mn-lt"/>
                <a:cs typeface="+mn-lt"/>
              </a:rPr>
              <a:t> and </a:t>
            </a:r>
            <a:r>
              <a:rPr lang="en-US" b="1">
                <a:ea typeface="+mn-lt"/>
                <a:cs typeface="+mn-lt"/>
              </a:rPr>
              <a:t>&gt;</a:t>
            </a:r>
            <a:r>
              <a:rPr lang="en-US">
                <a:ea typeface="+mn-lt"/>
                <a:cs typeface="+mn-lt"/>
              </a:rPr>
              <a:t> symbols </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893950" y="2843193"/>
            <a:ext cx="9678401" cy="3298904"/>
          </a:xfrm>
          <a:prstGeom prst="rect">
            <a:avLst/>
          </a:prstGeom>
        </p:spPr>
      </p:pic>
    </p:spTree>
    <p:extLst>
      <p:ext uri="{BB962C8B-B14F-4D97-AF65-F5344CB8AC3E}">
        <p14:creationId xmlns:p14="http://schemas.microsoft.com/office/powerpoint/2010/main" val="389706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ORDER BY</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24</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a:bodyPr>
          <a:lstStyle/>
          <a:p>
            <a:r>
              <a:rPr lang="en-US">
                <a:ea typeface="+mn-lt"/>
                <a:cs typeface="+mn-lt"/>
              </a:rPr>
              <a:t>The SQL ORDER BY clause </a:t>
            </a:r>
            <a:r>
              <a:rPr lang="en-US" dirty="0">
                <a:ea typeface="+mn-lt"/>
                <a:cs typeface="+mn-lt"/>
              </a:rPr>
              <a:t>is </a:t>
            </a:r>
            <a:r>
              <a:rPr lang="en-US">
                <a:ea typeface="+mn-lt"/>
                <a:cs typeface="+mn-lt"/>
              </a:rPr>
              <a:t>used for sorting data in ascending </a:t>
            </a:r>
            <a:r>
              <a:rPr lang="en-US" dirty="0">
                <a:ea typeface="+mn-lt"/>
                <a:cs typeface="+mn-lt"/>
              </a:rPr>
              <a:t>and </a:t>
            </a:r>
            <a:r>
              <a:rPr lang="en-US">
                <a:ea typeface="+mn-lt"/>
                <a:cs typeface="+mn-lt"/>
              </a:rPr>
              <a:t>descending order based on one or more columns.</a:t>
            </a:r>
            <a:endParaRPr lang="en-US"/>
          </a:p>
          <a:p>
            <a:r>
              <a:rPr lang="en-US">
                <a:ea typeface="+mn-lt"/>
                <a:cs typeface="+mn-lt"/>
              </a:rPr>
              <a:t>Some databases sort query results in ascending order by default.</a:t>
            </a:r>
            <a:endParaRPr lang="en-US"/>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860519" y="2796730"/>
            <a:ext cx="8369945" cy="3298904"/>
          </a:xfrm>
          <a:prstGeom prst="rect">
            <a:avLst/>
          </a:prstGeom>
        </p:spPr>
      </p:pic>
    </p:spTree>
    <p:extLst>
      <p:ext uri="{BB962C8B-B14F-4D97-AF65-F5344CB8AC3E}">
        <p14:creationId xmlns:p14="http://schemas.microsoft.com/office/powerpoint/2010/main" val="2228092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ORDER WITH MULTIPLE COLUMNS</a:t>
            </a: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25</a:t>
            </a:fld>
            <a:endParaRPr lang="en-US"/>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453216" y="1541163"/>
            <a:ext cx="6725618" cy="5030720"/>
          </a:xfrm>
          <a:prstGeom prst="rect">
            <a:avLst/>
          </a:prstGeom>
        </p:spPr>
      </p:pic>
    </p:spTree>
    <p:extLst>
      <p:ext uri="{BB962C8B-B14F-4D97-AF65-F5344CB8AC3E}">
        <p14:creationId xmlns:p14="http://schemas.microsoft.com/office/powerpoint/2010/main" val="1830180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ORDER BY</a:t>
            </a:r>
            <a:endParaRPr lang="en-US" dirty="0">
              <a:cs typeface="Calibri"/>
            </a:endParaRPr>
          </a:p>
        </p:txBody>
      </p:sp>
      <p:pic>
        <p:nvPicPr>
          <p:cNvPr id="6" name="Picture 2" descr="A close up of a logo&#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4439982" y="2582999"/>
            <a:ext cx="6173311" cy="3475464"/>
          </a:xfrm>
          <a:prstGeom prst="rect">
            <a:avLst/>
          </a:prstGeom>
        </p:spPr>
      </p:pic>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26</a:t>
            </a:fld>
            <a:endParaRPr lang="en-US"/>
          </a:p>
        </p:txBody>
      </p:sp>
      <p:pic>
        <p:nvPicPr>
          <p:cNvPr id="2" name="Picture 2" descr="A screenshot of a cell phone&#10;&#10;Description generated with very high confidence">
            <a:extLst>
              <a:ext uri="{FF2B5EF4-FFF2-40B4-BE49-F238E27FC236}">
                <a16:creationId xmlns:a16="http://schemas.microsoft.com/office/drawing/2014/main" id="{25ABC75F-2639-45C5-8A48-6E64A4928613}"/>
              </a:ext>
            </a:extLst>
          </p:cNvPr>
          <p:cNvPicPr>
            <a:picLocks noGrp="1" noChangeAspect="1"/>
          </p:cNvPicPr>
          <p:nvPr>
            <p:ph sz="half" idx="13"/>
          </p:nvPr>
        </p:nvPicPr>
        <p:blipFill>
          <a:blip r:embed="rId3"/>
          <a:stretch>
            <a:fillRect/>
          </a:stretch>
        </p:blipFill>
        <p:spPr>
          <a:xfrm>
            <a:off x="211096" y="1465773"/>
            <a:ext cx="7515003" cy="2237408"/>
          </a:xfrm>
          <a:prstGeom prst="rect">
            <a:avLst/>
          </a:prstGeom>
        </p:spPr>
      </p:pic>
    </p:spTree>
    <p:extLst>
      <p:ext uri="{BB962C8B-B14F-4D97-AF65-F5344CB8AC3E}">
        <p14:creationId xmlns:p14="http://schemas.microsoft.com/office/powerpoint/2010/main" val="389518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chemeClr val="tx1"/>
                </a:solidFill>
              </a:rPr>
              <a:t>SUM</a:t>
            </a: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rotWithShape="1">
          <a:blip r:embed="rId2"/>
          <a:srcRect r="435" b="1"/>
          <a:stretch/>
        </p:blipFill>
        <p:spPr>
          <a:xfrm>
            <a:off x="1232709" y="1246190"/>
            <a:ext cx="7428114" cy="5086635"/>
          </a:xfrm>
          <a:prstGeom prst="rect">
            <a:avLst/>
          </a:prstGeom>
        </p:spPr>
      </p:pic>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4038600" y="6356350"/>
            <a:ext cx="4114800" cy="365125"/>
          </a:xfrm>
        </p:spPr>
        <p:txBody>
          <a:bodyPr vert="horz" lIns="91440" tIns="45720" rIns="91440" bIns="45720" rtlCol="0" anchor="ctr">
            <a:normAutofit/>
          </a:bodyPr>
          <a:lstStyle>
            <a:lvl1pPr algn="r">
              <a:defRPr sz="1200">
                <a:solidFill>
                  <a:schemeClr val="tx1">
                    <a:lumMod val="50000"/>
                    <a:lumOff val="50000"/>
                  </a:schemeClr>
                </a:solidFill>
              </a:defRPr>
            </a:lvl1pPr>
          </a:lstStyle>
          <a:p>
            <a:pPr algn="ct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lvl1pPr algn="r">
              <a:defRPr sz="1200">
                <a:solidFill>
                  <a:schemeClr val="tx1">
                    <a:lumMod val="50000"/>
                    <a:lumOff val="50000"/>
                  </a:schemeClr>
                </a:solidFill>
              </a:defRPr>
            </a:lvl1pPr>
          </a:lstStyle>
          <a:p>
            <a:pPr>
              <a:spcAft>
                <a:spcPts val="600"/>
              </a:spcAft>
              <a:defRPr/>
            </a:pPr>
            <a:fld id="{8699F50C-BE38-4BD0-BA84-9B090E1F2B9B}" type="slidenum">
              <a:rPr lang="en-US" smtClean="0">
                <a:solidFill>
                  <a:prstClr val="black">
                    <a:tint val="75000"/>
                  </a:prstClr>
                </a:solidFill>
                <a:latin typeface="Calibri" panose="020F0502020204030204"/>
              </a:rPr>
              <a:pPr>
                <a:spcAft>
                  <a:spcPts val="600"/>
                </a:spcAft>
                <a:defRPr/>
              </a:pPr>
              <a:t>27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3178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ea typeface="+mj-lt"/>
                <a:cs typeface="+mj-lt"/>
              </a:rPr>
              <a:t>SUM all of them at once with GROUP BY</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28</a:t>
            </a:fld>
            <a:endParaRPr lang="en-US"/>
          </a:p>
        </p:txBody>
      </p:sp>
      <p:pic>
        <p:nvPicPr>
          <p:cNvPr id="6" name="Picture 2" descr="A close up of text on a white background&#10;&#10;Description generated with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654330" y="1411276"/>
            <a:ext cx="8394140" cy="4817834"/>
          </a:xfrm>
          <a:prstGeom prst="rect">
            <a:avLst/>
          </a:prstGeom>
        </p:spPr>
      </p:pic>
    </p:spTree>
    <p:extLst>
      <p:ext uri="{BB962C8B-B14F-4D97-AF65-F5344CB8AC3E}">
        <p14:creationId xmlns:p14="http://schemas.microsoft.com/office/powerpoint/2010/main" val="406993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ea typeface="+mj-lt"/>
                <a:cs typeface="+mj-lt"/>
              </a:rPr>
              <a:t>SUM all of them at once with GROUP BY</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29</a:t>
            </a:fld>
            <a:endParaRPr lang="en-US"/>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700793" y="2113636"/>
            <a:ext cx="9927432" cy="3840576"/>
          </a:xfrm>
          <a:prstGeom prst="rect">
            <a:avLst/>
          </a:prstGeom>
        </p:spPr>
      </p:pic>
    </p:spTree>
    <p:extLst>
      <p:ext uri="{BB962C8B-B14F-4D97-AF65-F5344CB8AC3E}">
        <p14:creationId xmlns:p14="http://schemas.microsoft.com/office/powerpoint/2010/main" val="184037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cs typeface="Calibri"/>
              </a:rPr>
              <a:t>Table</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1924917"/>
            <a:ext cx="8809040" cy="4193308"/>
          </a:xfrm>
        </p:spPr>
        <p:txBody>
          <a:bodyPr anchor="t">
            <a:normAutofit/>
          </a:bodyPr>
          <a:lstStyle/>
          <a:p>
            <a:pPr>
              <a:buClr>
                <a:schemeClr val="accent2"/>
              </a:buClr>
            </a:pPr>
            <a:r>
              <a:rPr lang="en-US">
                <a:ea typeface="+mn-lt"/>
                <a:cs typeface="+mn-lt"/>
              </a:rPr>
              <a:t>The information inside the database is organized into tables.  </a:t>
            </a:r>
          </a:p>
          <a:p>
            <a:pPr>
              <a:buClr>
                <a:schemeClr val="accent2"/>
              </a:buClr>
            </a:pPr>
            <a:r>
              <a:rPr lang="en-US">
                <a:ea typeface="+mn-lt"/>
                <a:cs typeface="+mn-lt"/>
              </a:rPr>
              <a:t>A table is the structure inside your database that contains data, organized in columns and rows</a:t>
            </a:r>
          </a:p>
          <a:p>
            <a:pPr>
              <a:buClr>
                <a:schemeClr val="accent2"/>
              </a:buClr>
            </a:pPr>
            <a:r>
              <a:rPr lang="en-US">
                <a:ea typeface="+mn-lt"/>
                <a:cs typeface="+mn-lt"/>
              </a:rPr>
              <a:t>A column is a piece of data stored by your table. A row is a</a:t>
            </a:r>
            <a:br>
              <a:rPr lang="en-US">
                <a:ea typeface="+mn-lt"/>
                <a:cs typeface="+mn-lt"/>
              </a:rPr>
            </a:br>
            <a:r>
              <a:rPr lang="en-US">
                <a:ea typeface="+mn-lt"/>
                <a:cs typeface="+mn-lt"/>
              </a:rPr>
              <a:t>single set of columns that describe attributes of a single thing.  </a:t>
            </a:r>
            <a:br>
              <a:rPr lang="en-US">
                <a:ea typeface="+mn-lt"/>
                <a:cs typeface="+mn-lt"/>
              </a:rPr>
            </a:br>
            <a:r>
              <a:rPr lang="en-US">
                <a:ea typeface="+mn-lt"/>
                <a:cs typeface="+mn-lt"/>
              </a:rPr>
              <a:t>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a:p>
        </p:txBody>
      </p:sp>
    </p:spTree>
    <p:extLst>
      <p:ext uri="{BB962C8B-B14F-4D97-AF65-F5344CB8AC3E}">
        <p14:creationId xmlns:p14="http://schemas.microsoft.com/office/powerpoint/2010/main" val="249970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AVG with GROUP BY</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30</a:t>
            </a:fld>
            <a:endParaRPr lang="en-US"/>
          </a:p>
        </p:txBody>
      </p:sp>
      <p:pic>
        <p:nvPicPr>
          <p:cNvPr id="6" name="Picture 2" descr="A close up of text on a white background&#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703855" y="1636541"/>
            <a:ext cx="9561846" cy="4862770"/>
          </a:xfrm>
          <a:prstGeom prst="rect">
            <a:avLst/>
          </a:prstGeom>
        </p:spPr>
      </p:pic>
    </p:spTree>
    <p:extLst>
      <p:ext uri="{BB962C8B-B14F-4D97-AF65-F5344CB8AC3E}">
        <p14:creationId xmlns:p14="http://schemas.microsoft.com/office/powerpoint/2010/main" val="552642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AVG with GROUP BY</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31</a:t>
            </a:fld>
            <a:endParaRPr lang="en-US"/>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629514" y="1841507"/>
            <a:ext cx="10472528" cy="4183350"/>
          </a:xfrm>
          <a:prstGeom prst="rect">
            <a:avLst/>
          </a:prstGeom>
        </p:spPr>
      </p:pic>
    </p:spTree>
    <p:extLst>
      <p:ext uri="{BB962C8B-B14F-4D97-AF65-F5344CB8AC3E}">
        <p14:creationId xmlns:p14="http://schemas.microsoft.com/office/powerpoint/2010/main" val="382573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MIN and MAX</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32</a:t>
            </a:fld>
            <a:endParaRPr lang="en-US"/>
          </a:p>
        </p:txBody>
      </p:sp>
      <p:pic>
        <p:nvPicPr>
          <p:cNvPr id="6" name="Picture 2" descr="A screenshot of text&#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106796" y="1283946"/>
            <a:ext cx="8374962" cy="5094032"/>
          </a:xfrm>
          <a:prstGeom prst="rect">
            <a:avLst/>
          </a:prstGeom>
        </p:spPr>
      </p:pic>
    </p:spTree>
    <p:extLst>
      <p:ext uri="{BB962C8B-B14F-4D97-AF65-F5344CB8AC3E}">
        <p14:creationId xmlns:p14="http://schemas.microsoft.com/office/powerpoint/2010/main" val="948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312882" y="995753"/>
            <a:ext cx="8340841" cy="5576437"/>
          </a:xfrm>
          <a:prstGeom prst="rect">
            <a:avLst/>
          </a:prstGeom>
        </p:spPr>
      </p:pic>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b="0" dirty="0">
                <a:ea typeface="+mj-lt"/>
                <a:cs typeface="+mj-lt"/>
              </a:rPr>
              <a:t>SELECT DISTINCT values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33</a:t>
            </a:fld>
            <a:endParaRPr lang="en-US"/>
          </a:p>
        </p:txBody>
      </p:sp>
    </p:spTree>
    <p:extLst>
      <p:ext uri="{BB962C8B-B14F-4D97-AF65-F5344CB8AC3E}">
        <p14:creationId xmlns:p14="http://schemas.microsoft.com/office/powerpoint/2010/main" val="898533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(INNER) JOIN </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34</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fontScale="92500" lnSpcReduction="10000"/>
          </a:bodyPr>
          <a:lstStyle/>
          <a:p>
            <a:r>
              <a:rPr lang="en-US">
                <a:ea typeface="+mn-lt"/>
                <a:cs typeface="+mn-lt"/>
              </a:rPr>
              <a:t>An INNER JOIN combines the records from two tables using comparison operators in a condition. </a:t>
            </a:r>
          </a:p>
          <a:p>
            <a:r>
              <a:rPr lang="en-US">
                <a:ea typeface="+mn-lt"/>
                <a:cs typeface="+mn-lt"/>
              </a:rPr>
              <a:t>Columns are returned only where the joined rows match the condition.  </a:t>
            </a:r>
            <a:br>
              <a:rPr lang="en-US" dirty="0">
                <a:ea typeface="+mn-lt"/>
                <a:cs typeface="+mn-lt"/>
              </a:rPr>
            </a:br>
            <a:endParaRPr lang="en-US">
              <a:ea typeface="+mn-lt"/>
              <a:cs typeface="+mn-lt"/>
            </a:endParaRPr>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470226" y="3141605"/>
            <a:ext cx="9986871" cy="2460469"/>
          </a:xfrm>
          <a:prstGeom prst="rect">
            <a:avLst/>
          </a:prstGeom>
        </p:spPr>
      </p:pic>
    </p:spTree>
    <p:extLst>
      <p:ext uri="{BB962C8B-B14F-4D97-AF65-F5344CB8AC3E}">
        <p14:creationId xmlns:p14="http://schemas.microsoft.com/office/powerpoint/2010/main" val="972795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ea typeface="+mj-lt"/>
                <a:cs typeface="+mj-lt"/>
              </a:rPr>
              <a:t>(INNER) JOIN </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35</a:t>
            </a:fld>
            <a:endParaRPr lang="en-US"/>
          </a:p>
        </p:txBody>
      </p:sp>
      <p:pic>
        <p:nvPicPr>
          <p:cNvPr id="6" name="Picture 2" descr="A close up of a map&#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975944" y="1310946"/>
            <a:ext cx="8120507" cy="5322615"/>
          </a:xfrm>
          <a:prstGeom prst="rect">
            <a:avLst/>
          </a:prstGeom>
        </p:spPr>
      </p:pic>
    </p:spTree>
    <p:extLst>
      <p:ext uri="{BB962C8B-B14F-4D97-AF65-F5344CB8AC3E}">
        <p14:creationId xmlns:p14="http://schemas.microsoft.com/office/powerpoint/2010/main" val="2056685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(INNER) JOIN </a:t>
            </a:r>
            <a:endParaRPr lang="en-US" b="0">
              <a:ea typeface="+mj-lt"/>
              <a:cs typeface="+mj-lt"/>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36</a:t>
            </a:fld>
            <a:endParaRPr lang="en-US"/>
          </a:p>
        </p:txBody>
      </p:sp>
      <p:pic>
        <p:nvPicPr>
          <p:cNvPr id="6" name="Picture 2" descr="A close up of text on a white background&#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582872" y="1558481"/>
            <a:ext cx="9548694" cy="4606425"/>
          </a:xfrm>
          <a:prstGeom prst="rect">
            <a:avLst/>
          </a:prstGeom>
        </p:spPr>
      </p:pic>
    </p:spTree>
    <p:extLst>
      <p:ext uri="{BB962C8B-B14F-4D97-AF65-F5344CB8AC3E}">
        <p14:creationId xmlns:p14="http://schemas.microsoft.com/office/powerpoint/2010/main" val="1608823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(INNER) JOIN</a:t>
            </a:r>
            <a:endParaRPr lang="en-US" b="0">
              <a:solidFill>
                <a:srgbClr val="00194C"/>
              </a:solidFill>
              <a:cs typeface="Calibri"/>
            </a:endParaRPr>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838200" y="1825625"/>
            <a:ext cx="3797807" cy="4351338"/>
          </a:xfrm>
        </p:spPr>
        <p:txBody>
          <a:bodyPr vert="horz" lIns="91440" tIns="45720" rIns="91440" bIns="45720" rtlCol="0">
            <a:normAutofit/>
          </a:bodyPr>
          <a:lstStyle/>
          <a:p>
            <a:r>
              <a:rPr lang="en-US" sz="2000"/>
              <a:t>The non-equijoin returns any rows that are not equal. Consider</a:t>
            </a:r>
            <a:br>
              <a:rPr lang="en-US" sz="2000"/>
            </a:br>
            <a:r>
              <a:rPr lang="en-US" sz="2000"/>
              <a:t>the same two tables, boys and toys. By using the non-equijoin, we</a:t>
            </a:r>
            <a:br>
              <a:rPr lang="en-US" sz="2000"/>
            </a:br>
            <a:r>
              <a:rPr lang="en-US" sz="2000"/>
              <a:t>can see exactly which toys each boy doesn’t have  </a:t>
            </a:r>
            <a:br>
              <a:rPr lang="en-US" sz="2000"/>
            </a:br>
            <a:endParaRPr lang="en-US" sz="2000"/>
          </a:p>
        </p:txBody>
      </p:sp>
      <p:pic>
        <p:nvPicPr>
          <p:cNvPr id="6" name="Picture 2" descr="A screenshot of a cell phone&#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rotWithShape="1">
          <a:blip r:embed="rId2"/>
          <a:srcRect l="8066" r="2582" b="3"/>
          <a:stretch/>
        </p:blipFill>
        <p:spPr>
          <a:xfrm>
            <a:off x="5120640" y="1904281"/>
            <a:ext cx="6233160" cy="4272681"/>
          </a:xfrm>
          <a:prstGeom prst="rect">
            <a:avLst/>
          </a:prstGeom>
        </p:spPr>
      </p:pic>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4038600" y="6356350"/>
            <a:ext cx="4114800" cy="365125"/>
          </a:xfrm>
        </p:spPr>
        <p:txBody>
          <a:bodyPr vert="horz" lIns="91440" tIns="45720" rIns="91440" bIns="45720" rtlCol="0" anchor="ctr">
            <a:normAutofit/>
          </a:bodyPr>
          <a:lstStyle>
            <a:lvl1pPr algn="r">
              <a:defRPr sz="1200">
                <a:solidFill>
                  <a:schemeClr val="tx1">
                    <a:lumMod val="50000"/>
                    <a:lumOff val="50000"/>
                  </a:schemeClr>
                </a:solidFill>
              </a:defRPr>
            </a:lvl1pPr>
          </a:lstStyle>
          <a:p>
            <a:pPr algn="ct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8610600" y="6356350"/>
            <a:ext cx="2743200" cy="365125"/>
          </a:xfrm>
        </p:spPr>
        <p:txBody>
          <a:bodyPr vert="horz" lIns="91440" tIns="45720" rIns="91440" bIns="45720" rtlCol="0" anchor="ctr">
            <a:normAutofit/>
          </a:bodyPr>
          <a:lstStyle>
            <a:lvl1pPr algn="r">
              <a:defRPr sz="1200">
                <a:solidFill>
                  <a:schemeClr val="tx1">
                    <a:lumMod val="50000"/>
                    <a:lumOff val="50000"/>
                  </a:schemeClr>
                </a:solidFill>
              </a:defRPr>
            </a:lvl1pPr>
          </a:lstStyle>
          <a:p>
            <a:pPr>
              <a:spcAft>
                <a:spcPts val="600"/>
              </a:spcAft>
              <a:defRPr/>
            </a:pPr>
            <a:fld id="{8699F50C-BE38-4BD0-BA84-9B090E1F2B9B}" type="slidenum">
              <a:rPr lang="en-US" smtClean="0">
                <a:solidFill>
                  <a:prstClr val="black">
                    <a:tint val="75000"/>
                  </a:prstClr>
                </a:solidFill>
                <a:latin typeface="Calibri" panose="020F0502020204030204"/>
              </a:rPr>
              <a:pPr>
                <a:spcAft>
                  <a:spcPts val="600"/>
                </a:spcAft>
                <a:defRPr/>
              </a:pPr>
              <a:t>37</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087965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close up of text on a white background&#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158508" y="1246753"/>
            <a:ext cx="7358329" cy="5394403"/>
          </a:xfrm>
          <a:prstGeom prst="rect">
            <a:avLst/>
          </a:prstGeom>
        </p:spPr>
      </p:pic>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LEFT (OUTER) JOIN</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38</a:t>
            </a:fld>
            <a:endParaRPr lang="en-US"/>
          </a:p>
        </p:txBody>
      </p:sp>
    </p:spTree>
    <p:extLst>
      <p:ext uri="{BB962C8B-B14F-4D97-AF65-F5344CB8AC3E}">
        <p14:creationId xmlns:p14="http://schemas.microsoft.com/office/powerpoint/2010/main" val="62956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ormAutofit/>
          </a:bodyPr>
          <a:lstStyle/>
          <a:p>
            <a:r>
              <a:rPr lang="en-US">
                <a:ea typeface="+mj-lt"/>
                <a:cs typeface="+mj-lt"/>
              </a:rPr>
              <a:t>LEFT (OUTER) JOIN</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lstStyle>
            <a:lvl1pPr algn="r">
              <a:defRPr sz="1200">
                <a:solidFill>
                  <a:schemeClr val="tx1">
                    <a:lumMod val="50000"/>
                    <a:lumOff val="50000"/>
                  </a:schemeClr>
                </a:solidFill>
              </a:defRPr>
            </a:lvl1pPr>
          </a:lstStyle>
          <a:p>
            <a:fld id="{8699F50C-BE38-4BD0-BA84-9B090E1F2B9B}" type="slidenum">
              <a:rPr lang="en-US" smtClean="0"/>
              <a:pPr/>
              <a:t>39</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1345312"/>
          </a:xfrm>
        </p:spPr>
        <p:txBody>
          <a:bodyPr anchor="t">
            <a:normAutofit fontScale="70000" lnSpcReduction="20000"/>
          </a:bodyPr>
          <a:lstStyle/>
          <a:p>
            <a:r>
              <a:rPr lang="en-US">
                <a:ea typeface="+mn-lt"/>
                <a:cs typeface="+mn-lt"/>
              </a:rPr>
              <a:t>A LEFT OUTER JOIN takes all the rows in the left table and matches them to rows in the RIGHT table</a:t>
            </a:r>
            <a:r>
              <a:rPr lang="en-US" dirty="0">
                <a:ea typeface="+mn-lt"/>
                <a:cs typeface="+mn-lt"/>
              </a:rPr>
              <a:t>. </a:t>
            </a:r>
          </a:p>
          <a:p>
            <a:r>
              <a:rPr lang="en-US">
                <a:ea typeface="+mn-lt"/>
                <a:cs typeface="+mn-lt"/>
              </a:rPr>
              <a:t>In a LEFT OUTER JOIN, the table that comes after FROM and BEFORE the join is the LEFT table, and the table that comes AFTER the join is the RIGHT table. </a:t>
            </a:r>
          </a:p>
          <a:p>
            <a:r>
              <a:rPr lang="en-US">
                <a:ea typeface="+mn-lt"/>
                <a:cs typeface="+mn-lt"/>
              </a:rPr>
              <a:t>The difference is that an outer join gives you a row whether there’s a match with the other table or not.  </a:t>
            </a:r>
            <a:br>
              <a:rPr lang="en-US" dirty="0">
                <a:ea typeface="+mn-lt"/>
                <a:cs typeface="+mn-lt"/>
              </a:rPr>
            </a:br>
            <a:endParaRPr lang="en-US" dirty="0">
              <a:ea typeface="+mn-lt"/>
              <a:cs typeface="+mn-lt"/>
            </a:endParaRPr>
          </a:p>
        </p:txBody>
      </p:sp>
      <p:pic>
        <p:nvPicPr>
          <p:cNvPr id="6" name="Picture 2" descr="A close up of text on a white background&#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618990" y="2954706"/>
            <a:ext cx="7076027" cy="3298904"/>
          </a:xfrm>
          <a:prstGeom prst="rect">
            <a:avLst/>
          </a:prstGeom>
        </p:spPr>
      </p:pic>
    </p:spTree>
    <p:extLst>
      <p:ext uri="{BB962C8B-B14F-4D97-AF65-F5344CB8AC3E}">
        <p14:creationId xmlns:p14="http://schemas.microsoft.com/office/powerpoint/2010/main" val="42226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cs typeface="Calibri"/>
              </a:rPr>
              <a:t>What is SQL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1924917"/>
            <a:ext cx="8809040" cy="4193308"/>
          </a:xfrm>
        </p:spPr>
        <p:txBody>
          <a:bodyPr anchor="t">
            <a:normAutofit/>
          </a:bodyPr>
          <a:lstStyle/>
          <a:p>
            <a:pPr>
              <a:buClr>
                <a:schemeClr val="accent2"/>
              </a:buClr>
            </a:pPr>
            <a:r>
              <a:rPr lang="en-US">
                <a:ea typeface="+mn-lt"/>
                <a:cs typeface="+mn-lt"/>
              </a:rPr>
              <a:t>SQL stands for </a:t>
            </a:r>
            <a:r>
              <a:rPr lang="en-US" b="1">
                <a:ea typeface="+mn-lt"/>
                <a:cs typeface="+mn-lt"/>
              </a:rPr>
              <a:t>Structured Query Language</a:t>
            </a:r>
            <a:r>
              <a:rPr lang="en-US" dirty="0">
                <a:ea typeface="+mn-lt"/>
                <a:cs typeface="+mn-lt"/>
              </a:rPr>
              <a:t>.</a:t>
            </a:r>
          </a:p>
          <a:p>
            <a:pPr>
              <a:buClr>
                <a:schemeClr val="accent2"/>
              </a:buClr>
            </a:pPr>
            <a:r>
              <a:rPr lang="en-US">
                <a:ea typeface="+mn-lt"/>
                <a:cs typeface="+mn-lt"/>
              </a:rPr>
              <a:t>It </a:t>
            </a:r>
            <a:r>
              <a:rPr lang="en-US" dirty="0">
                <a:ea typeface="+mn-lt"/>
                <a:cs typeface="+mn-lt"/>
              </a:rPr>
              <a:t>is </a:t>
            </a:r>
            <a:r>
              <a:rPr lang="en-US">
                <a:ea typeface="+mn-lt"/>
                <a:cs typeface="+mn-lt"/>
              </a:rPr>
              <a:t>designed for managing </a:t>
            </a:r>
            <a:r>
              <a:rPr lang="en-US" dirty="0">
                <a:ea typeface="+mn-lt"/>
                <a:cs typeface="+mn-lt"/>
              </a:rPr>
              <a:t>data in </a:t>
            </a:r>
            <a:r>
              <a:rPr lang="en-US">
                <a:ea typeface="+mn-lt"/>
                <a:cs typeface="+mn-lt"/>
              </a:rPr>
              <a:t>a relational database management system (RDBMS).</a:t>
            </a:r>
            <a:endParaRPr lang="en-US"/>
          </a:p>
          <a:p>
            <a:pPr>
              <a:buClr>
                <a:schemeClr val="accent2"/>
              </a:buClr>
            </a:pPr>
            <a:r>
              <a:rPr lang="en-US">
                <a:ea typeface="+mn-lt"/>
                <a:cs typeface="+mn-lt"/>
              </a:rPr>
              <a:t>It </a:t>
            </a:r>
            <a:r>
              <a:rPr lang="en-US" dirty="0">
                <a:ea typeface="+mn-lt"/>
                <a:cs typeface="+mn-lt"/>
              </a:rPr>
              <a:t>is </a:t>
            </a:r>
            <a:r>
              <a:rPr lang="en-US">
                <a:ea typeface="+mn-lt"/>
                <a:cs typeface="+mn-lt"/>
              </a:rPr>
              <a:t>pronounced as S-Q-L or sometime </a:t>
            </a:r>
            <a:r>
              <a:rPr lang="en-US" b="1">
                <a:ea typeface="+mn-lt"/>
                <a:cs typeface="+mn-lt"/>
              </a:rPr>
              <a:t>See-</a:t>
            </a:r>
            <a:r>
              <a:rPr lang="en-US" b="1" err="1">
                <a:ea typeface="+mn-lt"/>
                <a:cs typeface="+mn-lt"/>
              </a:rPr>
              <a:t>Qwell</a:t>
            </a:r>
            <a:r>
              <a:rPr lang="en-US" dirty="0">
                <a:ea typeface="+mn-lt"/>
                <a:cs typeface="+mn-lt"/>
              </a:rPr>
              <a:t>.</a:t>
            </a:r>
          </a:p>
          <a:p>
            <a:pPr>
              <a:buClr>
                <a:schemeClr val="accent2"/>
              </a:buClr>
            </a:pPr>
            <a:r>
              <a:rPr lang="en-US">
                <a:ea typeface="+mn-lt"/>
                <a:cs typeface="+mn-lt"/>
              </a:rPr>
              <a:t>SQL</a:t>
            </a:r>
            <a:r>
              <a:rPr lang="en-US" dirty="0">
                <a:ea typeface="+mn-lt"/>
                <a:cs typeface="+mn-lt"/>
              </a:rPr>
              <a:t> is a</a:t>
            </a:r>
            <a:r>
              <a:rPr lang="en-US">
                <a:ea typeface="+mn-lt"/>
                <a:cs typeface="+mn-lt"/>
              </a:rPr>
              <a:t> database language, it is used for database creation, deletion, fetching rows, and modifying rows, etc.</a:t>
            </a:r>
          </a:p>
          <a:p>
            <a:pPr>
              <a:buClr>
                <a:schemeClr val="accent2"/>
              </a:buClr>
            </a:pPr>
            <a:r>
              <a:rPr lang="en-US">
                <a:ea typeface="+mn-lt"/>
                <a:cs typeface="+mn-lt"/>
              </a:rPr>
              <a:t>All DBMS like MySQL, Oracle, MS Access, Sybase, Informix, Postgres, and SQL Server use SQL as standard database language.</a:t>
            </a:r>
            <a:endParaRPr lang="en-US" dirty="0">
              <a:ea typeface="+mn-lt"/>
              <a:cs typeface="+mn-lt"/>
            </a:endParaRPr>
          </a:p>
          <a:p>
            <a:pPr marL="0" indent="0">
              <a:buClr>
                <a:schemeClr val="accent2"/>
              </a:buClr>
              <a:buNone/>
            </a:pPr>
            <a:r>
              <a:rPr lang="en-US" dirty="0">
                <a:ea typeface="+mn-lt"/>
                <a:cs typeface="+mn-lt"/>
              </a:rPr>
              <a:t> </a:t>
            </a:r>
            <a:br>
              <a:rPr lang="en-US" dirty="0">
                <a:ea typeface="+mn-lt"/>
                <a:cs typeface="+mn-lt"/>
              </a:rPr>
            </a:br>
            <a:r>
              <a:rPr lang="en-US" dirty="0">
                <a:ea typeface="+mn-lt"/>
                <a:cs typeface="+mn-lt"/>
              </a:rPr>
              <a:t>  </a:t>
            </a:r>
            <a:endParaRPr lang="en-US" dirty="0">
              <a:cs typeface="Calibri" panose="020F0502020204030204"/>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a:p>
        </p:txBody>
      </p:sp>
    </p:spTree>
    <p:extLst>
      <p:ext uri="{BB962C8B-B14F-4D97-AF65-F5344CB8AC3E}">
        <p14:creationId xmlns:p14="http://schemas.microsoft.com/office/powerpoint/2010/main" val="64991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THE RIGHT (OUTER) JOIN</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40</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844450"/>
            <a:ext cx="8810518" cy="1345312"/>
          </a:xfrm>
        </p:spPr>
        <p:txBody>
          <a:bodyPr anchor="t">
            <a:normAutofit fontScale="92500" lnSpcReduction="10000"/>
          </a:bodyPr>
          <a:lstStyle/>
          <a:p>
            <a:r>
              <a:rPr lang="en-US">
                <a:ea typeface="+mn-lt"/>
                <a:cs typeface="+mn-lt"/>
              </a:rPr>
              <a:t>The right outer join is exactly the same thing as the left outer join, except it compares the right table to the left one. </a:t>
            </a:r>
          </a:p>
          <a:p>
            <a:r>
              <a:rPr lang="en-US">
                <a:ea typeface="+mn-lt"/>
                <a:cs typeface="+mn-lt"/>
              </a:rPr>
              <a:t> It also includes the matched values from left table but if there is no matching in both tables, it returns NULL.</a:t>
            </a:r>
          </a:p>
        </p:txBody>
      </p:sp>
    </p:spTree>
    <p:extLst>
      <p:ext uri="{BB962C8B-B14F-4D97-AF65-F5344CB8AC3E}">
        <p14:creationId xmlns:p14="http://schemas.microsoft.com/office/powerpoint/2010/main" val="1148189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THE RIGHT (OUTER) JOIN</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41</a:t>
            </a:fld>
            <a:endParaRPr lang="en-US"/>
          </a:p>
        </p:txBody>
      </p:sp>
      <p:pic>
        <p:nvPicPr>
          <p:cNvPr id="6" name="Picture 2" descr="A screenshot of a cell phone screen with text&#10;&#10;Description generated with very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963027" y="1517065"/>
            <a:ext cx="7922473" cy="4775846"/>
          </a:xfrm>
          <a:prstGeom prst="rect">
            <a:avLst/>
          </a:prstGeom>
        </p:spPr>
      </p:pic>
    </p:spTree>
    <p:extLst>
      <p:ext uri="{BB962C8B-B14F-4D97-AF65-F5344CB8AC3E}">
        <p14:creationId xmlns:p14="http://schemas.microsoft.com/office/powerpoint/2010/main" val="410741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a:ea typeface="+mj-lt"/>
                <a:cs typeface="+mj-lt"/>
              </a:rPr>
              <a:t>SQL JOIN</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42</a:t>
            </a:fld>
            <a:endParaRPr lang="en-US"/>
          </a:p>
        </p:txBody>
      </p:sp>
      <p:pic>
        <p:nvPicPr>
          <p:cNvPr id="6" name="Picture 2" descr="A close up of a logo&#10;&#10;Description generated with high confidence">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1396576" y="1294041"/>
            <a:ext cx="6572155" cy="5166138"/>
          </a:xfrm>
          <a:prstGeom prst="rect">
            <a:avLst/>
          </a:prstGeom>
        </p:spPr>
      </p:pic>
    </p:spTree>
    <p:extLst>
      <p:ext uri="{BB962C8B-B14F-4D97-AF65-F5344CB8AC3E}">
        <p14:creationId xmlns:p14="http://schemas.microsoft.com/office/powerpoint/2010/main" val="1585044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cs typeface="Calibri"/>
              </a:rPr>
              <a:t>True Order of SQL Operations</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nchor="t"/>
          <a:lstStyle/>
          <a:p>
            <a:r>
              <a:rPr lang="en-US" b="1"/>
              <a:t>Reference Data Types</a:t>
            </a:r>
            <a:endParaRPr lang="en-US" b="1">
              <a:cs typeface="Calibri"/>
            </a:endParaRP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098099"/>
            <a:ext cx="9181380" cy="4020126"/>
          </a:xfrm>
        </p:spPr>
        <p:txBody>
          <a:bodyPr anchor="t">
            <a:normAutofit/>
          </a:bodyPr>
          <a:lstStyle/>
          <a:p>
            <a:pPr>
              <a:buClr>
                <a:schemeClr val="accent2"/>
              </a:buClr>
            </a:pPr>
            <a:r>
              <a:rPr lang="en-US" b="1">
                <a:ea typeface="+mn-lt"/>
                <a:cs typeface="+mn-lt"/>
              </a:rPr>
              <a:t>SELECT</a:t>
            </a:r>
            <a:r>
              <a:rPr lang="en-US">
                <a:ea typeface="+mn-lt"/>
                <a:cs typeface="+mn-lt"/>
              </a:rPr>
              <a:t> count(*)</a:t>
            </a:r>
            <a:br>
              <a:rPr lang="en-US" dirty="0">
                <a:ea typeface="+mn-lt"/>
                <a:cs typeface="+mn-lt"/>
              </a:rPr>
            </a:br>
            <a:r>
              <a:rPr lang="en-US" b="1">
                <a:ea typeface="+mn-lt"/>
                <a:cs typeface="+mn-lt"/>
              </a:rPr>
              <a:t>FROM</a:t>
            </a:r>
            <a:r>
              <a:rPr lang="en-US">
                <a:ea typeface="+mn-lt"/>
                <a:cs typeface="+mn-lt"/>
              </a:rPr>
              <a:t> customer</a:t>
            </a:r>
            <a:br>
              <a:rPr lang="en-US" dirty="0">
                <a:ea typeface="+mn-lt"/>
                <a:cs typeface="+mn-lt"/>
              </a:rPr>
            </a:br>
            <a:br>
              <a:rPr lang="en-US" dirty="0">
                <a:ea typeface="+mn-lt"/>
                <a:cs typeface="+mn-lt"/>
              </a:rPr>
            </a:br>
            <a:r>
              <a:rPr lang="en-US">
                <a:ea typeface="+mn-lt"/>
                <a:cs typeface="+mn-lt"/>
              </a:rPr>
              <a:t>Yay, we have 200 customers!  </a:t>
            </a:r>
          </a:p>
          <a:p>
            <a:pPr>
              <a:buClr>
                <a:schemeClr val="accent2"/>
              </a:buClr>
            </a:pPr>
            <a:r>
              <a:rPr lang="en-US" b="1">
                <a:ea typeface="+mn-lt"/>
                <a:cs typeface="+mn-lt"/>
              </a:rPr>
              <a:t>SELECT</a:t>
            </a:r>
            <a:r>
              <a:rPr lang="en-US">
                <a:ea typeface="+mn-lt"/>
                <a:cs typeface="+mn-lt"/>
              </a:rPr>
              <a:t> count(*)</a:t>
            </a:r>
            <a:br>
              <a:rPr lang="en-US">
                <a:ea typeface="+mn-lt"/>
                <a:cs typeface="+mn-lt"/>
              </a:rPr>
            </a:br>
            <a:r>
              <a:rPr lang="en-US" b="1">
                <a:ea typeface="+mn-lt"/>
                <a:cs typeface="+mn-lt"/>
              </a:rPr>
              <a:t>FROM</a:t>
            </a:r>
            <a:r>
              <a:rPr lang="en-US">
                <a:ea typeface="+mn-lt"/>
                <a:cs typeface="+mn-lt"/>
              </a:rPr>
              <a:t> customer</a:t>
            </a:r>
            <a:br>
              <a:rPr lang="en-US">
                <a:ea typeface="+mn-lt"/>
                <a:cs typeface="+mn-lt"/>
              </a:rPr>
            </a:br>
            <a:r>
              <a:rPr lang="en-US" b="1">
                <a:ea typeface="+mn-lt"/>
                <a:cs typeface="+mn-lt"/>
              </a:rPr>
              <a:t>WHERE</a:t>
            </a:r>
            <a:r>
              <a:rPr lang="en-US">
                <a:ea typeface="+mn-lt"/>
                <a:cs typeface="+mn-lt"/>
              </a:rPr>
              <a:t> first_name = 'Steve'</a:t>
            </a:r>
            <a:br>
              <a:rPr lang="en-US">
                <a:ea typeface="+mn-lt"/>
                <a:cs typeface="+mn-lt"/>
              </a:rPr>
            </a:br>
            <a:br>
              <a:rPr lang="en-US" dirty="0">
                <a:ea typeface="+mn-lt"/>
                <a:cs typeface="+mn-lt"/>
              </a:rPr>
            </a:br>
            <a:r>
              <a:rPr lang="en-US">
                <a:ea typeface="+mn-lt"/>
                <a:cs typeface="+mn-lt"/>
              </a:rPr>
              <a:t>So 90 of them are called Steve! </a:t>
            </a:r>
            <a:br>
              <a:rPr lang="en-US" dirty="0">
                <a:ea typeface="+mn-lt"/>
                <a:cs typeface="+mn-lt"/>
              </a:rPr>
            </a:br>
            <a:br>
              <a:rPr lang="en-US" dirty="0">
                <a:ea typeface="+mn-lt"/>
                <a:cs typeface="+mn-lt"/>
              </a:rPr>
            </a:br>
            <a:endParaRPr lang="en-US" dirty="0">
              <a:ea typeface="+mn-lt"/>
              <a:cs typeface="+mn-lt"/>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43</a:t>
            </a:fld>
            <a:endParaRPr lang="en-US"/>
          </a:p>
        </p:txBody>
      </p:sp>
    </p:spTree>
    <p:extLst>
      <p:ext uri="{BB962C8B-B14F-4D97-AF65-F5344CB8AC3E}">
        <p14:creationId xmlns:p14="http://schemas.microsoft.com/office/powerpoint/2010/main" val="3406452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a:bodyPr>
          <a:lstStyle/>
          <a:p>
            <a:r>
              <a:rPr lang="en-US" dirty="0">
                <a:cs typeface="Calibri"/>
              </a:rPr>
              <a:t>True Order of SQL Operations</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nchor="t"/>
          <a:lstStyle/>
          <a:p>
            <a:r>
              <a:rPr lang="en-US" b="1"/>
              <a:t>Reference Data Types</a:t>
            </a:r>
            <a:endParaRPr lang="en-US" b="1">
              <a:cs typeface="Calibri"/>
            </a:endParaRP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098099"/>
            <a:ext cx="4228380" cy="4020126"/>
          </a:xfrm>
        </p:spPr>
        <p:txBody>
          <a:bodyPr anchor="t">
            <a:normAutofit fontScale="85000" lnSpcReduction="20000"/>
          </a:bodyPr>
          <a:lstStyle/>
          <a:p>
            <a:pPr>
              <a:buClr>
                <a:schemeClr val="accent2"/>
              </a:buClr>
            </a:pPr>
            <a:r>
              <a:rPr lang="en-US" b="1">
                <a:ea typeface="+mn-lt"/>
                <a:cs typeface="+mn-lt"/>
              </a:rPr>
              <a:t>SELECT</a:t>
            </a:r>
            <a:r>
              <a:rPr lang="en-US" dirty="0">
                <a:ea typeface="+mn-lt"/>
                <a:cs typeface="+mn-lt"/>
              </a:rPr>
              <a:t> </a:t>
            </a:r>
            <a:r>
              <a:rPr lang="en-US">
                <a:ea typeface="+mn-lt"/>
                <a:cs typeface="+mn-lt"/>
              </a:rPr>
              <a:t>first_name, count(*)</a:t>
            </a:r>
            <a:br>
              <a:rPr lang="en-US" dirty="0">
                <a:ea typeface="+mn-lt"/>
                <a:cs typeface="+mn-lt"/>
              </a:rPr>
            </a:br>
            <a:r>
              <a:rPr lang="en-US" b="1">
                <a:ea typeface="+mn-lt"/>
                <a:cs typeface="+mn-lt"/>
              </a:rPr>
              <a:t>FROM</a:t>
            </a:r>
            <a:r>
              <a:rPr lang="en-US">
                <a:ea typeface="+mn-lt"/>
                <a:cs typeface="+mn-lt"/>
              </a:rPr>
              <a:t> customer</a:t>
            </a:r>
            <a:br>
              <a:rPr lang="en-US" dirty="0">
                <a:ea typeface="+mn-lt"/>
                <a:cs typeface="+mn-lt"/>
              </a:rPr>
            </a:br>
            <a:r>
              <a:rPr lang="en-US" b="1">
                <a:ea typeface="+mn-lt"/>
                <a:cs typeface="+mn-lt"/>
              </a:rPr>
              <a:t>GROUP</a:t>
            </a:r>
            <a:r>
              <a:rPr lang="en-US">
                <a:ea typeface="+mn-lt"/>
                <a:cs typeface="+mn-lt"/>
              </a:rPr>
              <a:t> </a:t>
            </a:r>
            <a:r>
              <a:rPr lang="en-US" b="1">
                <a:ea typeface="+mn-lt"/>
                <a:cs typeface="+mn-lt"/>
              </a:rPr>
              <a:t>BY</a:t>
            </a:r>
            <a:r>
              <a:rPr lang="en-US">
                <a:ea typeface="+mn-lt"/>
                <a:cs typeface="+mn-lt"/>
              </a:rPr>
              <a:t> first_name</a:t>
            </a:r>
            <a:br>
              <a:rPr lang="en-US" dirty="0">
                <a:ea typeface="+mn-lt"/>
                <a:cs typeface="+mn-lt"/>
              </a:rPr>
            </a:br>
            <a:br>
              <a:rPr lang="en-US" dirty="0">
                <a:ea typeface="+mn-lt"/>
                <a:cs typeface="+mn-lt"/>
              </a:rPr>
            </a:br>
            <a:br>
              <a:rPr lang="en-US">
                <a:ea typeface="+mn-lt"/>
                <a:cs typeface="+mn-lt"/>
              </a:rPr>
            </a:br>
            <a:r>
              <a:rPr lang="en-US">
                <a:ea typeface="+mn-lt"/>
                <a:cs typeface="+mn-lt"/>
              </a:rPr>
              <a:t>FIRST_NAME   COUNT
------------------
Steve        90
Jane         80
Joe          20
Janet        10</a:t>
            </a:r>
            <a:r>
              <a:rPr lang="en-US" dirty="0">
                <a:ea typeface="+mn-lt"/>
                <a:cs typeface="+mn-lt"/>
              </a:rPr>
              <a:t> </a:t>
            </a:r>
          </a:p>
          <a:p>
            <a:pPr marL="0" indent="0">
              <a:buClr>
                <a:schemeClr val="accent2"/>
              </a:buClr>
              <a:buNone/>
            </a:pPr>
            <a:br>
              <a:rPr lang="en-US" dirty="0">
                <a:ea typeface="+mn-lt"/>
                <a:cs typeface="+mn-lt"/>
              </a:rPr>
            </a:br>
            <a:br>
              <a:rPr lang="en-US" dirty="0">
                <a:ea typeface="+mn-lt"/>
                <a:cs typeface="+mn-lt"/>
              </a:rPr>
            </a:br>
            <a:endParaRPr lang="en-US" dirty="0">
              <a:ea typeface="+mn-lt"/>
              <a:cs typeface="+mn-lt"/>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44</a:t>
            </a:fld>
            <a:endParaRPr lang="en-US"/>
          </a:p>
        </p:txBody>
      </p:sp>
      <p:sp>
        <p:nvSpPr>
          <p:cNvPr id="3" name="Content Placeholder 15">
            <a:extLst>
              <a:ext uri="{FF2B5EF4-FFF2-40B4-BE49-F238E27FC236}">
                <a16:creationId xmlns:a16="http://schemas.microsoft.com/office/drawing/2014/main" id="{1614BECA-624A-4BB8-9B8D-4518E0E923D7}"/>
              </a:ext>
            </a:extLst>
          </p:cNvPr>
          <p:cNvSpPr txBox="1">
            <a:spLocks/>
          </p:cNvSpPr>
          <p:nvPr/>
        </p:nvSpPr>
        <p:spPr>
          <a:xfrm>
            <a:off x="4466885" y="2096478"/>
            <a:ext cx="4228380" cy="4020126"/>
          </a:xfrm>
          <a:prstGeom prst="rect">
            <a:avLst/>
          </a:prstGeom>
        </p:spPr>
        <p:txBody>
          <a:bodyPr anchor="t">
            <a:normAutofit fontScale="92500"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b="1">
                <a:ea typeface="+mn-lt"/>
                <a:cs typeface="+mn-lt"/>
              </a:rPr>
              <a:t>SELECT</a:t>
            </a:r>
            <a:r>
              <a:rPr lang="en-US">
                <a:ea typeface="+mn-lt"/>
                <a:cs typeface="+mn-lt"/>
              </a:rPr>
              <a:t> first_name, last_name, count(*)</a:t>
            </a:r>
            <a:br>
              <a:rPr lang="en-US" dirty="0">
                <a:ea typeface="+mn-lt"/>
                <a:cs typeface="+mn-lt"/>
              </a:rPr>
            </a:br>
            <a:r>
              <a:rPr lang="en-US" b="1">
                <a:ea typeface="+mn-lt"/>
                <a:cs typeface="+mn-lt"/>
              </a:rPr>
              <a:t>FROM</a:t>
            </a:r>
            <a:r>
              <a:rPr lang="en-US">
                <a:ea typeface="+mn-lt"/>
                <a:cs typeface="+mn-lt"/>
              </a:rPr>
              <a:t> customer</a:t>
            </a:r>
            <a:br>
              <a:rPr lang="en-US" dirty="0">
                <a:ea typeface="+mn-lt"/>
                <a:cs typeface="+mn-lt"/>
              </a:rPr>
            </a:br>
            <a:r>
              <a:rPr lang="en-US" b="1">
                <a:ea typeface="+mn-lt"/>
                <a:cs typeface="+mn-lt"/>
              </a:rPr>
              <a:t>GROUP</a:t>
            </a:r>
            <a:r>
              <a:rPr lang="en-US" dirty="0">
                <a:ea typeface="+mn-lt"/>
                <a:cs typeface="+mn-lt"/>
              </a:rPr>
              <a:t> </a:t>
            </a:r>
            <a:r>
              <a:rPr lang="en-US" b="1">
                <a:ea typeface="+mn-lt"/>
                <a:cs typeface="+mn-lt"/>
              </a:rPr>
              <a:t>BY</a:t>
            </a:r>
            <a:r>
              <a:rPr lang="en-US">
                <a:ea typeface="+mn-lt"/>
                <a:cs typeface="+mn-lt"/>
              </a:rPr>
              <a:t> first_name</a:t>
            </a:r>
            <a:br>
              <a:rPr lang="en-US" dirty="0">
                <a:ea typeface="+mn-lt"/>
                <a:cs typeface="+mn-lt"/>
              </a:rPr>
            </a:br>
            <a:br>
              <a:rPr lang="en-US" dirty="0">
                <a:ea typeface="+mn-lt"/>
                <a:cs typeface="+mn-lt"/>
              </a:rPr>
            </a:br>
            <a:br>
              <a:rPr lang="en-US" dirty="0">
                <a:ea typeface="+mn-lt"/>
                <a:cs typeface="+mn-lt"/>
              </a:rPr>
            </a:br>
            <a:r>
              <a:rPr lang="en-US">
                <a:ea typeface="+mn-lt"/>
                <a:cs typeface="+mn-lt"/>
              </a:rPr>
              <a:t>Oops!</a:t>
            </a:r>
            <a:br>
              <a:rPr lang="en-US">
                <a:ea typeface="+mn-lt"/>
                <a:cs typeface="+mn-lt"/>
              </a:rPr>
            </a:br>
            <a:br>
              <a:rPr lang="en-US">
                <a:ea typeface="+mn-lt"/>
                <a:cs typeface="+mn-lt"/>
              </a:rPr>
            </a:br>
            <a:r>
              <a:rPr lang="en-US">
                <a:ea typeface="+mn-lt"/>
                <a:cs typeface="+mn-lt"/>
              </a:rPr>
              <a:t>ORA-00979: not a GROUP BY expression</a:t>
            </a:r>
            <a:r>
              <a:rPr lang="en-US" dirty="0">
                <a:ea typeface="+mn-lt"/>
                <a:cs typeface="+mn-lt"/>
              </a:rPr>
              <a:t> </a:t>
            </a:r>
          </a:p>
          <a:p>
            <a:pPr marL="0" indent="0">
              <a:buClr>
                <a:schemeClr val="accent2"/>
              </a:buClr>
              <a:buFont typeface="Arial" panose="020B0604020202020204" pitchFamily="34" charset="0"/>
              <a:buNone/>
            </a:pPr>
            <a:br>
              <a:rPr lang="en-US" dirty="0">
                <a:ea typeface="+mn-lt"/>
                <a:cs typeface="+mn-lt"/>
              </a:rPr>
            </a:br>
            <a:br>
              <a:rPr lang="en-US" dirty="0">
                <a:ea typeface="+mn-lt"/>
                <a:cs typeface="+mn-lt"/>
              </a:rPr>
            </a:br>
            <a:endParaRPr lang="en-US">
              <a:ea typeface="+mn-lt"/>
              <a:cs typeface="+mn-lt"/>
            </a:endParaRPr>
          </a:p>
        </p:txBody>
      </p:sp>
    </p:spTree>
    <p:extLst>
      <p:ext uri="{BB962C8B-B14F-4D97-AF65-F5344CB8AC3E}">
        <p14:creationId xmlns:p14="http://schemas.microsoft.com/office/powerpoint/2010/main" val="1477232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t>FROM</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This is actually the </a:t>
            </a:r>
            <a:r>
              <a:rPr lang="en-US" i="1">
                <a:ea typeface="+mn-lt"/>
                <a:cs typeface="+mn-lt"/>
              </a:rPr>
              <a:t>first</a:t>
            </a:r>
            <a:r>
              <a:rPr lang="en-US">
                <a:ea typeface="+mn-lt"/>
                <a:cs typeface="+mn-lt"/>
              </a:rPr>
              <a:t> thing that happens, </a:t>
            </a:r>
            <a:r>
              <a:rPr lang="en-US" i="1">
                <a:ea typeface="+mn-lt"/>
                <a:cs typeface="+mn-lt"/>
              </a:rPr>
              <a:t>logically</a:t>
            </a:r>
            <a:r>
              <a:rPr lang="en-US">
                <a:ea typeface="+mn-lt"/>
                <a:cs typeface="+mn-lt"/>
              </a:rPr>
              <a:t>. Before anything else, we’re loading all the rows from all the tables and join them. But again, </a:t>
            </a:r>
            <a:r>
              <a:rPr lang="en-US" i="1">
                <a:ea typeface="+mn-lt"/>
                <a:cs typeface="+mn-lt"/>
              </a:rPr>
              <a:t>logically</a:t>
            </a:r>
            <a:r>
              <a:rPr lang="en-US">
                <a:ea typeface="+mn-lt"/>
                <a:cs typeface="+mn-lt"/>
              </a:rPr>
              <a:t>, this happens first. </a:t>
            </a:r>
          </a:p>
          <a:p>
            <a:pPr algn="just">
              <a:buClr>
                <a:schemeClr val="accent2"/>
              </a:buClr>
            </a:pPr>
            <a:r>
              <a:rPr lang="en-US">
                <a:ea typeface="+mn-lt"/>
                <a:cs typeface="+mn-lt"/>
              </a:rPr>
              <a:t>Aall the JOIN clauses are actually part of this FROM clause.</a:t>
            </a:r>
            <a:endParaRPr lang="en-US">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45</a:t>
            </a:fld>
            <a:endParaRPr lang="en-US"/>
          </a:p>
        </p:txBody>
      </p:sp>
    </p:spTree>
    <p:extLst>
      <p:ext uri="{BB962C8B-B14F-4D97-AF65-F5344CB8AC3E}">
        <p14:creationId xmlns:p14="http://schemas.microsoft.com/office/powerpoint/2010/main" val="273069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t>WHERE</a:t>
            </a:r>
            <a:endParaRPr lang="en-US">
              <a:cs typeface="Calibri"/>
            </a:endParaRP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Once we have loaded all the rows from the tables above, we can now throw them away again using WHERE</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46</a:t>
            </a:fld>
            <a:endParaRPr lang="en-US"/>
          </a:p>
        </p:txBody>
      </p:sp>
    </p:spTree>
    <p:extLst>
      <p:ext uri="{BB962C8B-B14F-4D97-AF65-F5344CB8AC3E}">
        <p14:creationId xmlns:p14="http://schemas.microsoft.com/office/powerpoint/2010/main" val="2399954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t>GROUP BY</a:t>
            </a:r>
            <a:endParaRPr lang="en-US">
              <a:cs typeface="Calibri"/>
            </a:endParaRP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If you want, you can take the rows that remain after WHERE and put them in groups or buckets, where each group contains the same value for the GROUP BY expression (and all the other rows are put in a list for that group). </a:t>
            </a:r>
          </a:p>
          <a:p>
            <a:pPr algn="just">
              <a:buClr>
                <a:schemeClr val="accent2"/>
              </a:buClr>
            </a:pPr>
            <a:r>
              <a:rPr lang="en-US">
                <a:ea typeface="+mn-lt"/>
                <a:cs typeface="+mn-lt"/>
              </a:rPr>
              <a:t>In Java, you would get something like: Map&lt;String, List&lt;Row&gt;&gt;. If you do specify a GROUP BY clause, then your actual rows contain only the group columns, no longer the remaining columns, which are now in that list. Those columns in the list are only visible to aggregate functions that can operate upon that list.</a:t>
            </a:r>
            <a:endParaRPr lang="en-US">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47</a:t>
            </a:fld>
            <a:endParaRPr lang="en-US"/>
          </a:p>
        </p:txBody>
      </p:sp>
    </p:spTree>
    <p:extLst>
      <p:ext uri="{BB962C8B-B14F-4D97-AF65-F5344CB8AC3E}">
        <p14:creationId xmlns:p14="http://schemas.microsoft.com/office/powerpoint/2010/main" val="249135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aggregations</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fontScale="92500" lnSpcReduction="20000"/>
          </a:bodyPr>
          <a:lstStyle/>
          <a:p>
            <a:pPr marL="0" indent="0">
              <a:buClr>
                <a:schemeClr val="accent2"/>
              </a:buClr>
              <a:buNone/>
            </a:pPr>
            <a:endParaRPr lang="en-US">
              <a:cs typeface="Calibri"/>
            </a:endParaRPr>
          </a:p>
          <a:p>
            <a:pPr algn="just">
              <a:buClr>
                <a:schemeClr val="accent2"/>
              </a:buClr>
            </a:pPr>
            <a:r>
              <a:rPr lang="en-US">
                <a:ea typeface="+mn-lt"/>
                <a:cs typeface="+mn-lt"/>
              </a:rPr>
              <a:t>This is important to understand. No matter where you put your aggregate function syntactically (i.e. in the SELECT clause, or in the ORDER BY clause), this here is the step where aggregate functions are calculated. Right after GROUP BY. </a:t>
            </a:r>
          </a:p>
          <a:p>
            <a:pPr algn="just">
              <a:buClr>
                <a:schemeClr val="accent2"/>
              </a:buClr>
            </a:pPr>
            <a:r>
              <a:rPr lang="en-US">
                <a:ea typeface="+mn-lt"/>
                <a:cs typeface="+mn-lt"/>
              </a:rPr>
              <a:t>This explains why you cannot put an aggregate function in the WHERE clause, because its value cannot be accessed yet. The WHERE clause </a:t>
            </a:r>
            <a:r>
              <a:rPr lang="en-US" i="1">
                <a:ea typeface="+mn-lt"/>
                <a:cs typeface="+mn-lt"/>
              </a:rPr>
              <a:t>logically</a:t>
            </a:r>
            <a:r>
              <a:rPr lang="en-US">
                <a:ea typeface="+mn-lt"/>
                <a:cs typeface="+mn-lt"/>
              </a:rPr>
              <a:t> happens before the aggregation step. </a:t>
            </a:r>
          </a:p>
          <a:p>
            <a:pPr algn="just">
              <a:buClr>
                <a:schemeClr val="accent2"/>
              </a:buClr>
            </a:pPr>
            <a:r>
              <a:rPr lang="en-US">
                <a:ea typeface="+mn-lt"/>
                <a:cs typeface="+mn-lt"/>
              </a:rPr>
              <a:t>Aggregate functions can access columns that you have put in “this list” for each group, above. After aggregation, “this list” will disappear and no longer be available. </a:t>
            </a:r>
          </a:p>
          <a:p>
            <a:pPr algn="just">
              <a:buClr>
                <a:schemeClr val="accent2"/>
              </a:buClr>
            </a:pPr>
            <a:r>
              <a:rPr lang="en-US">
                <a:ea typeface="+mn-lt"/>
                <a:cs typeface="+mn-lt"/>
              </a:rPr>
              <a:t>If you don’t have a GROUP BY clause, there will just be one big group without any key, containing </a:t>
            </a:r>
            <a:r>
              <a:rPr lang="en-US" i="1">
                <a:ea typeface="+mn-lt"/>
                <a:cs typeface="+mn-lt"/>
              </a:rPr>
              <a:t>all</a:t>
            </a:r>
            <a:r>
              <a:rPr lang="en-US">
                <a:ea typeface="+mn-lt"/>
                <a:cs typeface="+mn-lt"/>
              </a:rPr>
              <a:t> the rows.</a:t>
            </a:r>
            <a:endParaRPr lang="en-US">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48</a:t>
            </a:fld>
            <a:endParaRPr lang="en-US"/>
          </a:p>
        </p:txBody>
      </p:sp>
    </p:spTree>
    <p:extLst>
      <p:ext uri="{BB962C8B-B14F-4D97-AF65-F5344CB8AC3E}">
        <p14:creationId xmlns:p14="http://schemas.microsoft.com/office/powerpoint/2010/main" val="3334811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HAVING</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 but </a:t>
            </a:r>
            <a:r>
              <a:rPr lang="en-US" i="1">
                <a:ea typeface="+mn-lt"/>
                <a:cs typeface="+mn-lt"/>
              </a:rPr>
              <a:t>now</a:t>
            </a:r>
            <a:r>
              <a:rPr lang="en-US">
                <a:ea typeface="+mn-lt"/>
                <a:cs typeface="+mn-lt"/>
              </a:rPr>
              <a:t> you can access aggregation function values. For instance, you can check that count(*) &gt; 1 in the HAVING clause. Because HAVING is after GROUP BY (or implies GROUP BY), we can no longer access columns or expressions that were not GROUP BY columns.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49</a:t>
            </a:fld>
            <a:endParaRPr lang="en-US"/>
          </a:p>
        </p:txBody>
      </p:sp>
    </p:spTree>
    <p:extLst>
      <p:ext uri="{BB962C8B-B14F-4D97-AF65-F5344CB8AC3E}">
        <p14:creationId xmlns:p14="http://schemas.microsoft.com/office/powerpoint/2010/main" val="121226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794848"/>
          </a:xfrm>
        </p:spPr>
        <p:txBody>
          <a:bodyPr/>
          <a:lstStyle/>
          <a:p>
            <a:r>
              <a:rPr lang="en-US" dirty="0">
                <a:cs typeface="Calibri"/>
              </a:rPr>
              <a:t>Create Database</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010886"/>
            <a:ext cx="8513997" cy="781188"/>
          </a:xfrm>
        </p:spPr>
        <p:txBody>
          <a:bodyPr>
            <a:normAutofit/>
          </a:bodyPr>
          <a:lstStyle/>
          <a:p>
            <a:r>
              <a:rPr lang="en-US" dirty="0">
                <a:ea typeface="+mn-lt"/>
                <a:cs typeface="+mn-lt"/>
              </a:rPr>
              <a:t>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a:p>
        </p:txBody>
      </p:sp>
      <p:pic>
        <p:nvPicPr>
          <p:cNvPr id="2" name="Picture 2" descr="A screenshot of a cell phone&#10;&#10;Description generated with very high confidence">
            <a:extLst>
              <a:ext uri="{FF2B5EF4-FFF2-40B4-BE49-F238E27FC236}">
                <a16:creationId xmlns:a16="http://schemas.microsoft.com/office/drawing/2014/main" id="{3BDDAE0A-88F5-4A48-B40D-BFBE3736B9D4}"/>
              </a:ext>
            </a:extLst>
          </p:cNvPr>
          <p:cNvPicPr>
            <a:picLocks noGrp="1" noChangeAspect="1"/>
          </p:cNvPicPr>
          <p:nvPr>
            <p:ph sz="half" idx="13"/>
          </p:nvPr>
        </p:nvPicPr>
        <p:blipFill>
          <a:blip r:embed="rId2"/>
          <a:stretch>
            <a:fillRect/>
          </a:stretch>
        </p:blipFill>
        <p:spPr>
          <a:xfrm>
            <a:off x="960079" y="1335491"/>
            <a:ext cx="9144235" cy="4755459"/>
          </a:xfrm>
          <a:prstGeom prst="rect">
            <a:avLst/>
          </a:prstGeom>
        </p:spPr>
      </p:pic>
    </p:spTree>
    <p:extLst>
      <p:ext uri="{BB962C8B-B14F-4D97-AF65-F5344CB8AC3E}">
        <p14:creationId xmlns:p14="http://schemas.microsoft.com/office/powerpoint/2010/main" val="1600866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SELECT</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lnSpcReduction="10000"/>
          </a:bodyPr>
          <a:lstStyle/>
          <a:p>
            <a:pPr marL="0" indent="0">
              <a:buClr>
                <a:schemeClr val="accent2"/>
              </a:buClr>
              <a:buNone/>
            </a:pPr>
            <a:endParaRPr lang="en-US">
              <a:cs typeface="Calibri"/>
            </a:endParaRPr>
          </a:p>
          <a:p>
            <a:pPr algn="just">
              <a:buClr>
                <a:schemeClr val="accent2"/>
              </a:buClr>
            </a:pPr>
            <a:r>
              <a:rPr lang="en-US" dirty="0">
                <a:ea typeface="+mn-lt"/>
                <a:cs typeface="+mn-lt"/>
              </a:rPr>
              <a:t> </a:t>
            </a:r>
            <a:r>
              <a:rPr lang="en-US">
                <a:ea typeface="+mn-lt"/>
                <a:cs typeface="+mn-lt"/>
              </a:rPr>
              <a:t>Finally. We can now use all the rows that are produced from the above clauses and create new rows / tuples from them using SELECT. </a:t>
            </a:r>
          </a:p>
          <a:p>
            <a:pPr algn="just">
              <a:buClr>
                <a:schemeClr val="accent2"/>
              </a:buClr>
            </a:pPr>
            <a:r>
              <a:rPr lang="en-US">
                <a:ea typeface="+mn-lt"/>
                <a:cs typeface="+mn-lt"/>
              </a:rPr>
              <a:t>We can access all the window functions that we’ve calculated, all the aggregate functions that we’ve calculated, all the grouping columns that we’ve specified, or if we didn’t group/aggregate, we can use all the columns from our FROM clause. </a:t>
            </a:r>
          </a:p>
          <a:p>
            <a:pPr algn="just">
              <a:buClr>
                <a:schemeClr val="accent2"/>
              </a:buClr>
            </a:pPr>
            <a:r>
              <a:rPr lang="en-US">
                <a:ea typeface="+mn-lt"/>
                <a:cs typeface="+mn-lt"/>
              </a:rPr>
              <a:t>Remember: Even if it looks like we’re aggregating stuff inside of SELECT, this has happened long ago, and the sweet sweet count(*) function is nothing more than a reference to the result.</a:t>
            </a:r>
            <a:endParaRPr lang="en-US">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50</a:t>
            </a:fld>
            <a:endParaRPr lang="en-US"/>
          </a:p>
        </p:txBody>
      </p:sp>
    </p:spTree>
    <p:extLst>
      <p:ext uri="{BB962C8B-B14F-4D97-AF65-F5344CB8AC3E}">
        <p14:creationId xmlns:p14="http://schemas.microsoft.com/office/powerpoint/2010/main" val="585784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DISTINCT</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Yes! DISTINCT happens </a:t>
            </a:r>
            <a:r>
              <a:rPr lang="en-US" i="1">
                <a:ea typeface="+mn-lt"/>
                <a:cs typeface="+mn-lt"/>
              </a:rPr>
              <a:t>after</a:t>
            </a:r>
            <a:r>
              <a:rPr lang="en-US">
                <a:ea typeface="+mn-lt"/>
                <a:cs typeface="+mn-lt"/>
              </a:rPr>
              <a:t> SELECT, even if it is put </a:t>
            </a:r>
            <a:r>
              <a:rPr lang="en-US" i="1">
                <a:ea typeface="+mn-lt"/>
                <a:cs typeface="+mn-lt"/>
              </a:rPr>
              <a:t>before</a:t>
            </a:r>
            <a:r>
              <a:rPr lang="en-US">
                <a:ea typeface="+mn-lt"/>
                <a:cs typeface="+mn-lt"/>
              </a:rPr>
              <a:t> your SELECT column list, syntax-wise. But think about it. It makes perfect sense. How else can we remove distinct rows, if we don’t know all the rows (and their columns) yet?</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51</a:t>
            </a:fld>
            <a:endParaRPr lang="en-US"/>
          </a:p>
        </p:txBody>
      </p:sp>
    </p:spTree>
    <p:extLst>
      <p:ext uri="{BB962C8B-B14F-4D97-AF65-F5344CB8AC3E}">
        <p14:creationId xmlns:p14="http://schemas.microsoft.com/office/powerpoint/2010/main" val="491232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ORDER BY</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algn="just">
              <a:buClr>
                <a:schemeClr val="accent2"/>
              </a:buClr>
            </a:pPr>
            <a:r>
              <a:rPr lang="en-US">
                <a:ea typeface="+mn-lt"/>
                <a:cs typeface="+mn-lt"/>
              </a:rPr>
              <a:t>It makes total sense to postpone the decision of ordering a result until the end, because all other operations might use hashmaps, internally, so any intermediate order might be lost again. So we can now order the result.</a:t>
            </a:r>
          </a:p>
          <a:p>
            <a:pPr algn="just">
              <a:buClr>
                <a:schemeClr val="accent2"/>
              </a:buClr>
            </a:pPr>
            <a:r>
              <a:rPr lang="en-US" dirty="0">
                <a:ea typeface="+mn-lt"/>
                <a:cs typeface="+mn-lt"/>
              </a:rPr>
              <a:t> </a:t>
            </a:r>
            <a:r>
              <a:rPr lang="en-US">
                <a:ea typeface="+mn-lt"/>
                <a:cs typeface="+mn-lt"/>
              </a:rPr>
              <a:t>Normally, you can access a lot of rows from the </a:t>
            </a:r>
            <a:r>
              <a:rPr lang="en-US">
                <a:latin typeface="Consolas"/>
                <a:ea typeface="+mn-lt"/>
                <a:cs typeface="+mn-lt"/>
              </a:rPr>
              <a:t>ORDER BY</a:t>
            </a:r>
            <a:r>
              <a:rPr lang="en-US">
                <a:ea typeface="+mn-lt"/>
                <a:cs typeface="+mn-lt"/>
              </a:rPr>
              <a:t> clause, including rows (or expressions) that you did not </a:t>
            </a:r>
            <a:r>
              <a:rPr lang="en-US">
                <a:latin typeface="Consolas"/>
                <a:ea typeface="+mn-lt"/>
                <a:cs typeface="+mn-lt"/>
              </a:rPr>
              <a:t>SELECT</a:t>
            </a:r>
            <a:r>
              <a:rPr lang="en-US">
                <a:ea typeface="+mn-lt"/>
                <a:cs typeface="+mn-lt"/>
              </a:rPr>
              <a:t>.</a:t>
            </a:r>
            <a:endParaRPr lang="en-US">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52</a:t>
            </a:fld>
            <a:endParaRPr lang="en-US"/>
          </a:p>
        </p:txBody>
      </p:sp>
    </p:spTree>
    <p:extLst>
      <p:ext uri="{BB962C8B-B14F-4D97-AF65-F5344CB8AC3E}">
        <p14:creationId xmlns:p14="http://schemas.microsoft.com/office/powerpoint/2010/main" val="1782515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LIMIT</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a:cs typeface="Calibri"/>
            </a:endParaRPr>
          </a:p>
          <a:p>
            <a:pPr marL="0" indent="0" algn="just">
              <a:buClr>
                <a:schemeClr val="accent2"/>
              </a:buClr>
              <a:buNone/>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53</a:t>
            </a:fld>
            <a:endParaRPr lang="en-US"/>
          </a:p>
        </p:txBody>
      </p:sp>
    </p:spTree>
    <p:extLst>
      <p:ext uri="{BB962C8B-B14F-4D97-AF65-F5344CB8AC3E}">
        <p14:creationId xmlns:p14="http://schemas.microsoft.com/office/powerpoint/2010/main" val="4136099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a:solidFill>
                  <a:schemeClr val="accent1">
                    <a:lumMod val="75000"/>
                    <a:lumOff val="25000"/>
                  </a:schemeClr>
                </a:solidFill>
                <a:latin typeface="Consolas"/>
                <a:ea typeface="+mn-lt"/>
                <a:cs typeface="+mn-lt"/>
              </a:rPr>
              <a:t>SELECT</a:t>
            </a:r>
            <a:r>
              <a:rPr lang="en-US">
                <a:ea typeface="+mn-lt"/>
                <a:cs typeface="+mn-lt"/>
              </a:rPr>
              <a:t>  </a:t>
            </a:r>
            <a:r>
              <a:rPr lang="en-US">
                <a:latin typeface="Consolas"/>
                <a:ea typeface="+mn-lt"/>
                <a:cs typeface="+mn-lt"/>
              </a:rPr>
              <a:t>first_name, </a:t>
            </a:r>
            <a:r>
              <a:rPr lang="en-US">
                <a:solidFill>
                  <a:schemeClr val="accent4">
                    <a:lumMod val="60000"/>
                    <a:lumOff val="40000"/>
                  </a:schemeClr>
                </a:solidFill>
                <a:latin typeface="Consolas"/>
                <a:ea typeface="+mn-lt"/>
                <a:cs typeface="+mn-lt"/>
              </a:rPr>
              <a:t>count</a:t>
            </a:r>
            <a:r>
              <a:rPr lang="en-US">
                <a:latin typeface="Consolas"/>
                <a:ea typeface="+mn-lt"/>
                <a:cs typeface="+mn-lt"/>
              </a:rPr>
              <a:t>(*)</a:t>
            </a:r>
            <a:br>
              <a:rPr lang="en-US">
                <a:latin typeface="Consolas"/>
                <a:ea typeface="+mn-lt"/>
                <a:cs typeface="+mn-lt"/>
              </a:rPr>
            </a:br>
            <a:r>
              <a:rPr lang="en-US" b="1">
                <a:solidFill>
                  <a:schemeClr val="accent1">
                    <a:lumMod val="75000"/>
                    <a:lumOff val="25000"/>
                  </a:schemeClr>
                </a:solidFill>
                <a:latin typeface="Consolas"/>
                <a:ea typeface="+mn-lt"/>
                <a:cs typeface="+mn-lt"/>
              </a:rPr>
              <a:t>FROM</a:t>
            </a:r>
            <a:r>
              <a:rPr lang="en-US">
                <a:ea typeface="+mn-lt"/>
                <a:cs typeface="+mn-lt"/>
              </a:rPr>
              <a:t>  </a:t>
            </a:r>
            <a:r>
              <a:rPr lang="en-US">
                <a:latin typeface="Consolas"/>
                <a:ea typeface="+mn-lt"/>
                <a:cs typeface="+mn-lt"/>
              </a:rPr>
              <a:t>customer</a:t>
            </a:r>
            <a:br>
              <a:rPr lang="en-US">
                <a:latin typeface="Consolas"/>
                <a:ea typeface="+mn-lt"/>
                <a:cs typeface="+mn-lt"/>
              </a:rPr>
            </a:br>
            <a:r>
              <a:rPr lang="en-US" b="1">
                <a:solidFill>
                  <a:schemeClr val="accent1">
                    <a:lumMod val="75000"/>
                    <a:lumOff val="25000"/>
                  </a:schemeClr>
                </a:solidFill>
                <a:latin typeface="Consolas"/>
                <a:ea typeface="+mn-lt"/>
                <a:cs typeface="+mn-lt"/>
              </a:rPr>
              <a:t>WHERE</a:t>
            </a:r>
            <a:r>
              <a:rPr lang="en-US">
                <a:ea typeface="+mn-lt"/>
                <a:cs typeface="+mn-lt"/>
              </a:rPr>
              <a:t> </a:t>
            </a:r>
            <a:r>
              <a:rPr lang="en-US">
                <a:solidFill>
                  <a:schemeClr val="accent4">
                    <a:lumMod val="60000"/>
                    <a:lumOff val="40000"/>
                  </a:schemeClr>
                </a:solidFill>
                <a:latin typeface="Consolas"/>
                <a:ea typeface="+mn-lt"/>
                <a:cs typeface="+mn-lt"/>
              </a:rPr>
              <a:t>count</a:t>
            </a:r>
            <a:r>
              <a:rPr lang="en-US">
                <a:latin typeface="Consolas"/>
                <a:ea typeface="+mn-lt"/>
                <a:cs typeface="+mn-lt"/>
              </a:rPr>
              <a:t>(*) &gt; 1</a:t>
            </a:r>
            <a:br>
              <a:rPr lang="en-US">
                <a:latin typeface="Consolas"/>
                <a:ea typeface="+mn-lt"/>
                <a:cs typeface="+mn-lt"/>
              </a:rPr>
            </a:br>
            <a:r>
              <a:rPr lang="en-US" b="1">
                <a:solidFill>
                  <a:schemeClr val="accent1">
                    <a:lumMod val="75000"/>
                    <a:lumOff val="25000"/>
                  </a:schemeClr>
                </a:solidFill>
                <a:latin typeface="Consolas"/>
                <a:ea typeface="+mn-lt"/>
                <a:cs typeface="+mn-lt"/>
              </a:rPr>
              <a:t>GROUP</a:t>
            </a:r>
            <a:r>
              <a:rPr lang="en-US">
                <a:ea typeface="+mn-lt"/>
                <a:cs typeface="+mn-lt"/>
              </a:rPr>
              <a:t> </a:t>
            </a:r>
            <a:r>
              <a:rPr lang="en-US" b="1">
                <a:solidFill>
                  <a:schemeClr val="accent1">
                    <a:lumMod val="75000"/>
                    <a:lumOff val="25000"/>
                  </a:schemeClr>
                </a:solidFill>
                <a:latin typeface="Consolas"/>
                <a:ea typeface="+mn-lt"/>
                <a:cs typeface="+mn-lt"/>
              </a:rPr>
              <a:t>BY</a:t>
            </a:r>
            <a:r>
              <a:rPr lang="en-US">
                <a:ea typeface="+mn-lt"/>
                <a:cs typeface="+mn-lt"/>
              </a:rPr>
              <a:t> </a:t>
            </a:r>
            <a:r>
              <a:rPr lang="en-US">
                <a:latin typeface="Consolas"/>
                <a:ea typeface="+mn-lt"/>
                <a:cs typeface="+mn-lt"/>
              </a:rPr>
              <a:t>first_name</a:t>
            </a:r>
            <a:endParaRPr lang="en-US">
              <a:ea typeface="+mn-lt"/>
              <a:cs typeface="+mn-lt"/>
            </a:endParaRPr>
          </a:p>
          <a:p>
            <a:pPr>
              <a:buClr>
                <a:schemeClr val="accent2"/>
              </a:buClr>
            </a:pPr>
            <a:r>
              <a:rPr lang="en-US">
                <a:ea typeface="+mn-lt"/>
                <a:cs typeface="+mn-lt"/>
              </a:rPr>
              <a:t> </a:t>
            </a:r>
            <a:r>
              <a:rPr lang="en-US">
                <a:solidFill>
                  <a:srgbClr val="C00000"/>
                </a:solidFill>
                <a:latin typeface="Consolas"/>
                <a:ea typeface="+mn-lt"/>
                <a:cs typeface="+mn-lt"/>
              </a:rPr>
              <a:t>Wrong: Because aggregate functions are calculated *after* GROUP BY, and WHERE is applied *before* GROUP BY</a:t>
            </a:r>
            <a:endParaRPr lang="en-US">
              <a:solidFill>
                <a:srgbClr val="C00000"/>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54</a:t>
            </a:fld>
            <a:endParaRPr lang="en-US"/>
          </a:p>
        </p:txBody>
      </p:sp>
    </p:spTree>
    <p:extLst>
      <p:ext uri="{BB962C8B-B14F-4D97-AF65-F5344CB8AC3E}">
        <p14:creationId xmlns:p14="http://schemas.microsoft.com/office/powerpoint/2010/main" val="405735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a:solidFill>
                  <a:schemeClr val="accent1">
                    <a:lumMod val="75000"/>
                    <a:lumOff val="25000"/>
                  </a:schemeClr>
                </a:solidFill>
                <a:latin typeface="Consolas"/>
                <a:ea typeface="+mn-lt"/>
                <a:cs typeface="+mn-lt"/>
              </a:rPr>
              <a:t>SELECT</a:t>
            </a:r>
            <a:r>
              <a:rPr lang="en-US">
                <a:ea typeface="+mn-lt"/>
                <a:cs typeface="+mn-lt"/>
              </a:rPr>
              <a:t>  </a:t>
            </a:r>
            <a:r>
              <a:rPr lang="en-US">
                <a:latin typeface="Consolas"/>
                <a:ea typeface="+mn-lt"/>
                <a:cs typeface="+mn-lt"/>
              </a:rPr>
              <a:t>first_name, </a:t>
            </a:r>
            <a:r>
              <a:rPr lang="en-US">
                <a:solidFill>
                  <a:schemeClr val="accent4">
                    <a:lumMod val="60000"/>
                    <a:lumOff val="40000"/>
                  </a:schemeClr>
                </a:solidFill>
                <a:latin typeface="Consolas"/>
                <a:ea typeface="+mn-lt"/>
                <a:cs typeface="+mn-lt"/>
              </a:rPr>
              <a:t>count</a:t>
            </a:r>
            <a:r>
              <a:rPr lang="en-US">
                <a:latin typeface="Consolas"/>
                <a:ea typeface="+mn-lt"/>
                <a:cs typeface="+mn-lt"/>
              </a:rPr>
              <a:t>(*)</a:t>
            </a:r>
            <a:br>
              <a:rPr lang="en-US" dirty="0">
                <a:latin typeface="Consolas"/>
                <a:ea typeface="+mn-lt"/>
                <a:cs typeface="+mn-lt"/>
              </a:rPr>
            </a:br>
            <a:r>
              <a:rPr lang="en-US" b="1">
                <a:solidFill>
                  <a:schemeClr val="accent1">
                    <a:lumMod val="75000"/>
                    <a:lumOff val="25000"/>
                  </a:schemeClr>
                </a:solidFill>
                <a:latin typeface="Consolas"/>
                <a:ea typeface="+mn-lt"/>
                <a:cs typeface="+mn-lt"/>
              </a:rPr>
              <a:t>FROM</a:t>
            </a:r>
            <a:r>
              <a:rPr lang="en-US">
                <a:ea typeface="+mn-lt"/>
                <a:cs typeface="+mn-lt"/>
              </a:rPr>
              <a:t>  </a:t>
            </a:r>
            <a:r>
              <a:rPr lang="en-US">
                <a:latin typeface="Consolas"/>
                <a:ea typeface="+mn-lt"/>
                <a:cs typeface="+mn-lt"/>
              </a:rPr>
              <a:t>customer</a:t>
            </a:r>
            <a:br>
              <a:rPr lang="en-US" dirty="0">
                <a:latin typeface="Consolas"/>
                <a:ea typeface="+mn-lt"/>
                <a:cs typeface="+mn-lt"/>
              </a:rPr>
            </a:br>
            <a:r>
              <a:rPr lang="en-US" b="1">
                <a:solidFill>
                  <a:schemeClr val="accent1">
                    <a:lumMod val="75000"/>
                    <a:lumOff val="25000"/>
                  </a:schemeClr>
                </a:solidFill>
                <a:latin typeface="Consolas"/>
                <a:ea typeface="+mn-lt"/>
                <a:cs typeface="+mn-lt"/>
              </a:rPr>
              <a:t>GROUP</a:t>
            </a:r>
            <a:r>
              <a:rPr lang="en-US">
                <a:ea typeface="+mn-lt"/>
                <a:cs typeface="+mn-lt"/>
              </a:rPr>
              <a:t> </a:t>
            </a:r>
            <a:r>
              <a:rPr lang="en-US" b="1">
                <a:solidFill>
                  <a:schemeClr val="accent1">
                    <a:lumMod val="75000"/>
                    <a:lumOff val="25000"/>
                  </a:schemeClr>
                </a:solidFill>
                <a:latin typeface="Consolas"/>
                <a:ea typeface="+mn-lt"/>
                <a:cs typeface="+mn-lt"/>
              </a:rPr>
              <a:t>BY</a:t>
            </a:r>
            <a:r>
              <a:rPr lang="en-US">
                <a:ea typeface="+mn-lt"/>
                <a:cs typeface="+mn-lt"/>
              </a:rPr>
              <a:t> </a:t>
            </a:r>
            <a:r>
              <a:rPr lang="en-US">
                <a:latin typeface="Consolas"/>
                <a:ea typeface="+mn-lt"/>
                <a:cs typeface="+mn-lt"/>
              </a:rPr>
              <a:t>first_name</a:t>
            </a:r>
            <a:br>
              <a:rPr lang="en-US" dirty="0">
                <a:latin typeface="Consolas"/>
                <a:ea typeface="+mn-lt"/>
                <a:cs typeface="+mn-lt"/>
              </a:rPr>
            </a:br>
            <a:r>
              <a:rPr lang="en-US" b="1">
                <a:solidFill>
                  <a:schemeClr val="accent1">
                    <a:lumMod val="75000"/>
                    <a:lumOff val="25000"/>
                  </a:schemeClr>
                </a:solidFill>
                <a:latin typeface="Consolas"/>
                <a:ea typeface="+mn-lt"/>
                <a:cs typeface="+mn-lt"/>
              </a:rPr>
              <a:t>HAVING</a:t>
            </a:r>
            <a:r>
              <a:rPr lang="en-US">
                <a:ea typeface="+mn-lt"/>
                <a:cs typeface="+mn-lt"/>
              </a:rPr>
              <a:t> </a:t>
            </a:r>
            <a:r>
              <a:rPr lang="en-US">
                <a:solidFill>
                  <a:schemeClr val="accent4">
                    <a:lumMod val="60000"/>
                    <a:lumOff val="40000"/>
                  </a:schemeClr>
                </a:solidFill>
                <a:latin typeface="Consolas"/>
                <a:ea typeface="+mn-lt"/>
                <a:cs typeface="+mn-lt"/>
              </a:rPr>
              <a:t>count</a:t>
            </a:r>
            <a:r>
              <a:rPr lang="en-US">
                <a:latin typeface="Consolas"/>
                <a:ea typeface="+mn-lt"/>
                <a:cs typeface="+mn-lt"/>
              </a:rPr>
              <a:t>(*) &gt; 1</a:t>
            </a:r>
            <a:endParaRPr lang="en-US" err="1">
              <a:ea typeface="+mn-lt"/>
              <a:cs typeface="+mn-lt"/>
            </a:endParaRPr>
          </a:p>
          <a:p>
            <a:pPr>
              <a:buClr>
                <a:schemeClr val="accent2"/>
              </a:buClr>
            </a:pPr>
            <a:r>
              <a:rPr lang="en-US">
                <a:solidFill>
                  <a:srgbClr val="00B050"/>
                </a:solidFill>
                <a:latin typeface="Consolas"/>
                <a:ea typeface="+mn-lt"/>
                <a:cs typeface="+mn-lt"/>
              </a:rPr>
              <a:t>Correct: Because aggregate functions are calculated *after* GROUP BY but *before* HAVING, so they're available to the HAVING clause.</a:t>
            </a:r>
            <a:endParaRPr lang="en-US">
              <a:solidFill>
                <a:srgbClr val="00B050"/>
              </a:solidFill>
              <a:cs typeface="Calibri" panose="020F0502020204030204"/>
            </a:endParaRPr>
          </a:p>
          <a:p>
            <a:pPr algn="just">
              <a:buClr>
                <a:schemeClr val="accent2"/>
              </a:buClr>
            </a:pPr>
            <a:endParaRPr lang="en-US" dirty="0">
              <a:solidFill>
                <a:srgbClr val="3F3F3F"/>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55</a:t>
            </a:fld>
            <a:endParaRPr lang="en-US"/>
          </a:p>
        </p:txBody>
      </p:sp>
    </p:spTree>
    <p:extLst>
      <p:ext uri="{BB962C8B-B14F-4D97-AF65-F5344CB8AC3E}">
        <p14:creationId xmlns:p14="http://schemas.microsoft.com/office/powerpoint/2010/main" val="18531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dirty="0">
                <a:solidFill>
                  <a:schemeClr val="accent1">
                    <a:lumMod val="75000"/>
                    <a:lumOff val="25000"/>
                  </a:schemeClr>
                </a:solidFill>
                <a:latin typeface="Consolas"/>
                <a:ea typeface="+mn-lt"/>
                <a:cs typeface="+mn-lt"/>
              </a:rPr>
              <a:t>SELECT</a:t>
            </a:r>
            <a:r>
              <a:rPr lang="en-US" dirty="0">
                <a:ea typeface="+mn-lt"/>
                <a:cs typeface="+mn-lt"/>
              </a:rPr>
              <a:t>  </a:t>
            </a:r>
            <a:r>
              <a:rPr lang="en-US" err="1">
                <a:latin typeface="Consolas"/>
                <a:ea typeface="+mn-lt"/>
                <a:cs typeface="+mn-lt"/>
              </a:rPr>
              <a:t>first_name</a:t>
            </a:r>
            <a:r>
              <a:rPr lang="en-US" dirty="0">
                <a:latin typeface="Consolas"/>
                <a:ea typeface="+mn-lt"/>
                <a:cs typeface="+mn-lt"/>
              </a:rPr>
              <a:t>, </a:t>
            </a:r>
            <a:r>
              <a:rPr lang="en-US" dirty="0">
                <a:solidFill>
                  <a:schemeClr val="accent4">
                    <a:lumMod val="60000"/>
                    <a:lumOff val="40000"/>
                  </a:schemeClr>
                </a:solidFill>
                <a:latin typeface="Consolas"/>
                <a:ea typeface="+mn-lt"/>
                <a:cs typeface="+mn-lt"/>
              </a:rPr>
              <a:t>count</a:t>
            </a:r>
            <a:r>
              <a:rPr lang="en-US" dirty="0">
                <a:latin typeface="Consolas"/>
                <a:ea typeface="+mn-lt"/>
                <a:cs typeface="+mn-lt"/>
              </a:rPr>
              <a:t>(*)</a:t>
            </a:r>
            <a:br>
              <a:rPr lang="en-US" dirty="0">
                <a:latin typeface="Consolas"/>
                <a:ea typeface="+mn-lt"/>
                <a:cs typeface="+mn-lt"/>
              </a:rPr>
            </a:br>
            <a:r>
              <a:rPr lang="en-US" b="1" dirty="0">
                <a:solidFill>
                  <a:schemeClr val="accent1">
                    <a:lumMod val="75000"/>
                    <a:lumOff val="25000"/>
                  </a:schemeClr>
                </a:solidFill>
                <a:latin typeface="Consolas"/>
                <a:ea typeface="+mn-lt"/>
                <a:cs typeface="+mn-lt"/>
              </a:rPr>
              <a:t>FROM</a:t>
            </a:r>
            <a:r>
              <a:rPr lang="en-US" dirty="0">
                <a:ea typeface="+mn-lt"/>
                <a:cs typeface="+mn-lt"/>
              </a:rPr>
              <a:t>  </a:t>
            </a:r>
            <a:r>
              <a:rPr lang="en-US" dirty="0">
                <a:latin typeface="Consolas"/>
                <a:ea typeface="+mn-lt"/>
                <a:cs typeface="+mn-lt"/>
              </a:rPr>
              <a:t>customer</a:t>
            </a:r>
            <a:br>
              <a:rPr lang="en-US" dirty="0">
                <a:latin typeface="Consolas"/>
                <a:ea typeface="+mn-lt"/>
                <a:cs typeface="+mn-lt"/>
              </a:rPr>
            </a:br>
            <a:r>
              <a:rPr lang="en-US" b="1" dirty="0">
                <a:solidFill>
                  <a:schemeClr val="accent1">
                    <a:lumMod val="75000"/>
                    <a:lumOff val="25000"/>
                  </a:schemeClr>
                </a:solidFill>
                <a:latin typeface="Consolas"/>
                <a:ea typeface="+mn-lt"/>
                <a:cs typeface="+mn-lt"/>
              </a:rPr>
              <a:t>GROUP</a:t>
            </a:r>
            <a:r>
              <a:rPr lang="en-US" dirty="0">
                <a:ea typeface="+mn-lt"/>
                <a:cs typeface="+mn-lt"/>
              </a:rPr>
              <a:t> </a:t>
            </a:r>
            <a:r>
              <a:rPr lang="en-US" b="1" dirty="0">
                <a:solidFill>
                  <a:schemeClr val="accent1">
                    <a:lumMod val="75000"/>
                    <a:lumOff val="25000"/>
                  </a:schemeClr>
                </a:solidFill>
                <a:latin typeface="Consolas"/>
                <a:ea typeface="+mn-lt"/>
                <a:cs typeface="+mn-lt"/>
              </a:rPr>
              <a:t>BY</a:t>
            </a:r>
            <a:r>
              <a:rPr lang="en-US" dirty="0">
                <a:ea typeface="+mn-lt"/>
                <a:cs typeface="+mn-lt"/>
              </a:rPr>
              <a:t> </a:t>
            </a:r>
            <a:r>
              <a:rPr lang="en-US">
                <a:latin typeface="Consolas"/>
                <a:ea typeface="+mn-lt"/>
                <a:cs typeface="+mn-lt"/>
              </a:rPr>
              <a:t>first_name</a:t>
            </a:r>
            <a:br>
              <a:rPr lang="en-US" dirty="0">
                <a:latin typeface="Consolas"/>
                <a:ea typeface="+mn-lt"/>
                <a:cs typeface="+mn-lt"/>
              </a:rPr>
            </a:br>
            <a:r>
              <a:rPr lang="en-US" b="1">
                <a:solidFill>
                  <a:schemeClr val="accent1">
                    <a:lumMod val="75000"/>
                    <a:lumOff val="25000"/>
                  </a:schemeClr>
                </a:solidFill>
                <a:latin typeface="Consolas"/>
                <a:ea typeface="+mn-lt"/>
                <a:cs typeface="+mn-lt"/>
              </a:rPr>
              <a:t>ORDER BY</a:t>
            </a:r>
            <a:r>
              <a:rPr lang="en-US">
                <a:solidFill>
                  <a:srgbClr val="3F3F3F"/>
                </a:solidFill>
                <a:latin typeface="Calibri"/>
                <a:ea typeface="+mn-lt"/>
                <a:cs typeface="+mn-lt"/>
              </a:rPr>
              <a:t> </a:t>
            </a:r>
            <a:r>
              <a:rPr lang="en-US" dirty="0">
                <a:solidFill>
                  <a:schemeClr val="accent4">
                    <a:lumMod val="60000"/>
                    <a:lumOff val="40000"/>
                  </a:schemeClr>
                </a:solidFill>
                <a:latin typeface="Consolas"/>
                <a:ea typeface="+mn-lt"/>
                <a:cs typeface="+mn-lt"/>
              </a:rPr>
              <a:t>count</a:t>
            </a:r>
            <a:r>
              <a:rPr lang="en-US">
                <a:latin typeface="Consolas"/>
                <a:ea typeface="+mn-lt"/>
                <a:cs typeface="+mn-lt"/>
              </a:rPr>
              <a:t>(*) </a:t>
            </a:r>
            <a:r>
              <a:rPr lang="en-US" b="1">
                <a:solidFill>
                  <a:schemeClr val="accent1">
                    <a:lumMod val="75000"/>
                    <a:lumOff val="25000"/>
                  </a:schemeClr>
                </a:solidFill>
                <a:latin typeface="Consolas"/>
                <a:ea typeface="+mn-lt"/>
                <a:cs typeface="+mn-lt"/>
              </a:rPr>
              <a:t>DESC</a:t>
            </a:r>
            <a:endParaRPr lang="en-US" b="1" err="1">
              <a:solidFill>
                <a:schemeClr val="accent1">
                  <a:lumMod val="75000"/>
                  <a:lumOff val="25000"/>
                </a:schemeClr>
              </a:solidFill>
              <a:ea typeface="+mn-lt"/>
              <a:cs typeface="+mn-lt"/>
            </a:endParaRPr>
          </a:p>
          <a:p>
            <a:pPr>
              <a:buClr>
                <a:schemeClr val="accent2"/>
              </a:buClr>
            </a:pPr>
            <a:r>
              <a:rPr lang="en-US" dirty="0">
                <a:solidFill>
                  <a:srgbClr val="00B050"/>
                </a:solidFill>
                <a:latin typeface="Consolas"/>
                <a:ea typeface="+mn-lt"/>
                <a:cs typeface="+mn-lt"/>
              </a:rPr>
              <a:t>Correct: </a:t>
            </a:r>
            <a:r>
              <a:rPr lang="en-US">
                <a:solidFill>
                  <a:srgbClr val="00B050"/>
                </a:solidFill>
                <a:latin typeface="Consolas"/>
                <a:ea typeface="+mn-lt"/>
                <a:cs typeface="+mn-lt"/>
              </a:rPr>
              <a:t>Both SELECT and ORDER BY </a:t>
            </a:r>
            <a:r>
              <a:rPr lang="en-US" dirty="0">
                <a:solidFill>
                  <a:srgbClr val="00B050"/>
                </a:solidFill>
                <a:latin typeface="Consolas"/>
                <a:ea typeface="+mn-lt"/>
                <a:cs typeface="+mn-lt"/>
              </a:rPr>
              <a:t>are </a:t>
            </a:r>
            <a:r>
              <a:rPr lang="en-US">
                <a:solidFill>
                  <a:srgbClr val="00B050"/>
                </a:solidFill>
                <a:latin typeface="Consolas"/>
                <a:ea typeface="+mn-lt"/>
                <a:cs typeface="+mn-lt"/>
              </a:rPr>
              <a:t>applied </a:t>
            </a:r>
            <a:r>
              <a:rPr lang="en-US" dirty="0">
                <a:solidFill>
                  <a:srgbClr val="00B050"/>
                </a:solidFill>
                <a:latin typeface="Consolas"/>
                <a:ea typeface="+mn-lt"/>
                <a:cs typeface="+mn-lt"/>
              </a:rPr>
              <a:t>*after*</a:t>
            </a:r>
            <a:r>
              <a:rPr lang="en-US">
                <a:solidFill>
                  <a:srgbClr val="00B050"/>
                </a:solidFill>
                <a:latin typeface="Consolas"/>
                <a:ea typeface="+mn-lt"/>
                <a:cs typeface="+mn-lt"/>
              </a:rPr>
              <a:t> the aggregation step, so aggregate function results are </a:t>
            </a:r>
            <a:r>
              <a:rPr lang="en-US" dirty="0">
                <a:solidFill>
                  <a:srgbClr val="00B050"/>
                </a:solidFill>
                <a:latin typeface="Consolas"/>
                <a:ea typeface="+mn-lt"/>
                <a:cs typeface="+mn-lt"/>
              </a:rPr>
              <a:t>available</a:t>
            </a:r>
            <a:endParaRPr lang="en-US" dirty="0">
              <a:solidFill>
                <a:srgbClr val="00B050"/>
              </a:solidFill>
              <a:cs typeface="Calibri" panose="020F0502020204030204"/>
            </a:endParaRPr>
          </a:p>
          <a:p>
            <a:pPr>
              <a:buClr>
                <a:schemeClr val="accent2"/>
              </a:buClr>
            </a:pPr>
            <a:endParaRPr lang="en-US" dirty="0">
              <a:solidFill>
                <a:srgbClr val="00B050"/>
              </a:solidFill>
              <a:latin typeface="Consolas"/>
              <a:cs typeface="Calibri" panose="020F0502020204030204"/>
            </a:endParaRPr>
          </a:p>
          <a:p>
            <a:pPr algn="just">
              <a:buClr>
                <a:schemeClr val="accent2"/>
              </a:buClr>
            </a:pPr>
            <a:endParaRPr lang="en-US" dirty="0">
              <a:solidFill>
                <a:srgbClr val="3F3F3F"/>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56</a:t>
            </a:fld>
            <a:endParaRPr lang="en-US"/>
          </a:p>
        </p:txBody>
      </p:sp>
    </p:spTree>
    <p:extLst>
      <p:ext uri="{BB962C8B-B14F-4D97-AF65-F5344CB8AC3E}">
        <p14:creationId xmlns:p14="http://schemas.microsoft.com/office/powerpoint/2010/main" val="171735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dirty="0">
                <a:solidFill>
                  <a:schemeClr val="accent1">
                    <a:lumMod val="75000"/>
                    <a:lumOff val="25000"/>
                  </a:schemeClr>
                </a:solidFill>
                <a:latin typeface="Consolas"/>
                <a:ea typeface="+mn-lt"/>
                <a:cs typeface="+mn-lt"/>
              </a:rPr>
              <a:t>SELECT</a:t>
            </a:r>
            <a:r>
              <a:rPr lang="en-US" dirty="0">
                <a:ea typeface="+mn-lt"/>
                <a:cs typeface="+mn-lt"/>
              </a:rPr>
              <a:t>  </a:t>
            </a:r>
            <a:r>
              <a:rPr lang="en-US">
                <a:latin typeface="Consolas"/>
                <a:ea typeface="+mn-lt"/>
                <a:cs typeface="+mn-lt"/>
              </a:rPr>
              <a:t>first_name, last_name, </a:t>
            </a:r>
            <a:r>
              <a:rPr lang="en-US">
                <a:solidFill>
                  <a:schemeClr val="accent4">
                    <a:lumMod val="60000"/>
                    <a:lumOff val="40000"/>
                  </a:schemeClr>
                </a:solidFill>
                <a:latin typeface="Consolas"/>
                <a:ea typeface="+mn-lt"/>
                <a:cs typeface="+mn-lt"/>
              </a:rPr>
              <a:t>count</a:t>
            </a:r>
            <a:r>
              <a:rPr lang="en-US">
                <a:latin typeface="Consolas"/>
                <a:ea typeface="+mn-lt"/>
                <a:cs typeface="+mn-lt"/>
              </a:rPr>
              <a:t>(*)</a:t>
            </a:r>
            <a:br>
              <a:rPr lang="en-US" dirty="0">
                <a:latin typeface="Consolas"/>
                <a:ea typeface="+mn-lt"/>
                <a:cs typeface="+mn-lt"/>
              </a:rPr>
            </a:br>
            <a:r>
              <a:rPr lang="en-US" b="1">
                <a:solidFill>
                  <a:schemeClr val="accent1">
                    <a:lumMod val="75000"/>
                    <a:lumOff val="25000"/>
                  </a:schemeClr>
                </a:solidFill>
                <a:latin typeface="Consolas"/>
                <a:ea typeface="+mn-lt"/>
                <a:cs typeface="+mn-lt"/>
              </a:rPr>
              <a:t>FROM</a:t>
            </a:r>
            <a:r>
              <a:rPr lang="en-US">
                <a:ea typeface="+mn-lt"/>
                <a:cs typeface="+mn-lt"/>
              </a:rPr>
              <a:t>  </a:t>
            </a:r>
            <a:r>
              <a:rPr lang="en-US">
                <a:latin typeface="Consolas"/>
                <a:ea typeface="+mn-lt"/>
                <a:cs typeface="+mn-lt"/>
              </a:rPr>
              <a:t>customer</a:t>
            </a:r>
            <a:br>
              <a:rPr lang="en-US" dirty="0">
                <a:latin typeface="Consolas"/>
                <a:ea typeface="+mn-lt"/>
                <a:cs typeface="+mn-lt"/>
              </a:rPr>
            </a:br>
            <a:r>
              <a:rPr lang="en-US" b="1">
                <a:solidFill>
                  <a:schemeClr val="accent1">
                    <a:lumMod val="75000"/>
                    <a:lumOff val="25000"/>
                  </a:schemeClr>
                </a:solidFill>
                <a:latin typeface="Consolas"/>
                <a:ea typeface="+mn-lt"/>
                <a:cs typeface="+mn-lt"/>
              </a:rPr>
              <a:t>GROUP</a:t>
            </a:r>
            <a:r>
              <a:rPr lang="en-US">
                <a:ea typeface="+mn-lt"/>
                <a:cs typeface="+mn-lt"/>
              </a:rPr>
              <a:t> </a:t>
            </a:r>
            <a:r>
              <a:rPr lang="en-US" b="1">
                <a:solidFill>
                  <a:schemeClr val="accent1">
                    <a:lumMod val="75000"/>
                    <a:lumOff val="25000"/>
                  </a:schemeClr>
                </a:solidFill>
                <a:latin typeface="Consolas"/>
                <a:ea typeface="+mn-lt"/>
                <a:cs typeface="+mn-lt"/>
              </a:rPr>
              <a:t>BY</a:t>
            </a:r>
            <a:r>
              <a:rPr lang="en-US">
                <a:ea typeface="+mn-lt"/>
                <a:cs typeface="+mn-lt"/>
              </a:rPr>
              <a:t> </a:t>
            </a:r>
            <a:r>
              <a:rPr lang="en-US">
                <a:latin typeface="Consolas"/>
                <a:ea typeface="+mn-lt"/>
                <a:cs typeface="+mn-lt"/>
              </a:rPr>
              <a:t>first_name</a:t>
            </a:r>
          </a:p>
          <a:p>
            <a:pPr>
              <a:buClr>
                <a:schemeClr val="accent2"/>
              </a:buClr>
            </a:pPr>
            <a:r>
              <a:rPr lang="en-US">
                <a:solidFill>
                  <a:srgbClr val="C00000"/>
                </a:solidFill>
                <a:latin typeface="Consolas"/>
                <a:ea typeface="+mn-lt"/>
                <a:cs typeface="+mn-lt"/>
              </a:rPr>
              <a:t>Wrong: Because the GROUP BY clause creates groups of first names, and all the remaining customer columns are aggregated into a list, which is only visiblbe to aggregate functions</a:t>
            </a:r>
            <a:endParaRPr lang="en-US">
              <a:solidFill>
                <a:srgbClr val="C00000"/>
              </a:solidFill>
              <a:cs typeface="Calibri" panose="020F0502020204030204"/>
            </a:endParaRPr>
          </a:p>
          <a:p>
            <a:pPr>
              <a:buClr>
                <a:schemeClr val="accent2"/>
              </a:buClr>
            </a:pPr>
            <a:endParaRPr lang="en-US" dirty="0">
              <a:solidFill>
                <a:srgbClr val="00B050"/>
              </a:solidFill>
              <a:latin typeface="Consolas"/>
              <a:cs typeface="Calibri" panose="020F0502020204030204"/>
            </a:endParaRPr>
          </a:p>
          <a:p>
            <a:pPr>
              <a:buClr>
                <a:schemeClr val="accent2"/>
              </a:buClr>
            </a:pPr>
            <a:endParaRPr lang="en-US" dirty="0">
              <a:solidFill>
                <a:srgbClr val="00B050"/>
              </a:solidFill>
              <a:latin typeface="Consolas"/>
              <a:cs typeface="Calibri" panose="020F0502020204030204"/>
            </a:endParaRPr>
          </a:p>
          <a:p>
            <a:pPr algn="just">
              <a:buClr>
                <a:schemeClr val="accent2"/>
              </a:buClr>
            </a:pPr>
            <a:endParaRPr lang="en-US" dirty="0">
              <a:solidFill>
                <a:srgbClr val="3F3F3F"/>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57</a:t>
            </a:fld>
            <a:endParaRPr lang="en-US"/>
          </a:p>
        </p:txBody>
      </p:sp>
    </p:spTree>
    <p:extLst>
      <p:ext uri="{BB962C8B-B14F-4D97-AF65-F5344CB8AC3E}">
        <p14:creationId xmlns:p14="http://schemas.microsoft.com/office/powerpoint/2010/main" val="23096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dirty="0">
                <a:solidFill>
                  <a:schemeClr val="accent1">
                    <a:lumMod val="75000"/>
                    <a:lumOff val="25000"/>
                  </a:schemeClr>
                </a:solidFill>
                <a:latin typeface="Consolas"/>
                <a:ea typeface="+mn-lt"/>
                <a:cs typeface="+mn-lt"/>
              </a:rPr>
              <a:t>SELECT</a:t>
            </a:r>
            <a:r>
              <a:rPr lang="en-US" dirty="0">
                <a:ea typeface="+mn-lt"/>
                <a:cs typeface="+mn-lt"/>
              </a:rPr>
              <a:t>  </a:t>
            </a:r>
            <a:r>
              <a:rPr lang="en-US" dirty="0" err="1">
                <a:latin typeface="Consolas"/>
                <a:ea typeface="+mn-lt"/>
                <a:cs typeface="+mn-lt"/>
              </a:rPr>
              <a:t>first_name</a:t>
            </a:r>
            <a:r>
              <a:rPr lang="en-US" dirty="0">
                <a:latin typeface="Consolas"/>
                <a:ea typeface="+mn-lt"/>
                <a:cs typeface="+mn-lt"/>
              </a:rPr>
              <a:t>, </a:t>
            </a:r>
            <a:r>
              <a:rPr lang="en-US" b="1">
                <a:solidFill>
                  <a:schemeClr val="accent1">
                    <a:lumMod val="75000"/>
                    <a:lumOff val="25000"/>
                  </a:schemeClr>
                </a:solidFill>
                <a:latin typeface="Consolas"/>
                <a:ea typeface="+mn-lt"/>
                <a:cs typeface="+mn-lt"/>
              </a:rPr>
              <a:t>MAX</a:t>
            </a:r>
            <a:r>
              <a:rPr lang="en-US">
                <a:latin typeface="Consolas"/>
                <a:ea typeface="+mn-lt"/>
                <a:cs typeface="+mn-lt"/>
              </a:rPr>
              <a:t>(</a:t>
            </a:r>
            <a:r>
              <a:rPr lang="en-US" err="1">
                <a:latin typeface="Consolas"/>
                <a:ea typeface="+mn-lt"/>
                <a:cs typeface="+mn-lt"/>
              </a:rPr>
              <a:t>last_name</a:t>
            </a:r>
            <a:r>
              <a:rPr lang="en-US">
                <a:latin typeface="Consolas"/>
                <a:ea typeface="+mn-lt"/>
                <a:cs typeface="+mn-lt"/>
              </a:rPr>
              <a:t>), </a:t>
            </a:r>
            <a:r>
              <a:rPr lang="en-US">
                <a:solidFill>
                  <a:schemeClr val="accent4">
                    <a:lumMod val="60000"/>
                    <a:lumOff val="40000"/>
                  </a:schemeClr>
                </a:solidFill>
                <a:latin typeface="Consolas"/>
                <a:ea typeface="+mn-lt"/>
                <a:cs typeface="+mn-lt"/>
              </a:rPr>
              <a:t>count</a:t>
            </a:r>
            <a:r>
              <a:rPr lang="en-US">
                <a:latin typeface="Consolas"/>
                <a:ea typeface="+mn-lt"/>
                <a:cs typeface="+mn-lt"/>
              </a:rPr>
              <a:t>(*)</a:t>
            </a:r>
            <a:br>
              <a:rPr lang="en-US" dirty="0">
                <a:latin typeface="Consolas"/>
                <a:ea typeface="+mn-lt"/>
                <a:cs typeface="+mn-lt"/>
              </a:rPr>
            </a:br>
            <a:r>
              <a:rPr lang="en-US" b="1">
                <a:solidFill>
                  <a:schemeClr val="accent1">
                    <a:lumMod val="75000"/>
                    <a:lumOff val="25000"/>
                  </a:schemeClr>
                </a:solidFill>
                <a:latin typeface="Consolas"/>
                <a:ea typeface="+mn-lt"/>
                <a:cs typeface="+mn-lt"/>
              </a:rPr>
              <a:t>FROM</a:t>
            </a:r>
            <a:r>
              <a:rPr lang="en-US">
                <a:ea typeface="+mn-lt"/>
                <a:cs typeface="+mn-lt"/>
              </a:rPr>
              <a:t>  </a:t>
            </a:r>
            <a:r>
              <a:rPr lang="en-US">
                <a:latin typeface="Consolas"/>
                <a:ea typeface="+mn-lt"/>
                <a:cs typeface="+mn-lt"/>
              </a:rPr>
              <a:t>customer</a:t>
            </a:r>
            <a:br>
              <a:rPr lang="en-US" dirty="0">
                <a:latin typeface="Consolas"/>
                <a:ea typeface="+mn-lt"/>
                <a:cs typeface="+mn-lt"/>
              </a:rPr>
            </a:br>
            <a:r>
              <a:rPr lang="en-US" b="1">
                <a:solidFill>
                  <a:schemeClr val="accent1">
                    <a:lumMod val="75000"/>
                    <a:lumOff val="25000"/>
                  </a:schemeClr>
                </a:solidFill>
                <a:latin typeface="Consolas"/>
                <a:ea typeface="+mn-lt"/>
                <a:cs typeface="+mn-lt"/>
              </a:rPr>
              <a:t>GROUP</a:t>
            </a:r>
            <a:r>
              <a:rPr lang="en-US">
                <a:ea typeface="+mn-lt"/>
                <a:cs typeface="+mn-lt"/>
              </a:rPr>
              <a:t> </a:t>
            </a:r>
            <a:r>
              <a:rPr lang="en-US" b="1">
                <a:solidFill>
                  <a:schemeClr val="accent1">
                    <a:lumMod val="75000"/>
                    <a:lumOff val="25000"/>
                  </a:schemeClr>
                </a:solidFill>
                <a:latin typeface="Consolas"/>
                <a:ea typeface="+mn-lt"/>
                <a:cs typeface="+mn-lt"/>
              </a:rPr>
              <a:t>BY</a:t>
            </a:r>
            <a:r>
              <a:rPr lang="en-US">
                <a:ea typeface="+mn-lt"/>
                <a:cs typeface="+mn-lt"/>
              </a:rPr>
              <a:t> </a:t>
            </a:r>
            <a:r>
              <a:rPr lang="en-US" err="1">
                <a:latin typeface="Consolas"/>
                <a:ea typeface="+mn-lt"/>
                <a:cs typeface="+mn-lt"/>
              </a:rPr>
              <a:t>first_name</a:t>
            </a:r>
            <a:endParaRPr lang="en-US">
              <a:latin typeface="Consolas"/>
              <a:ea typeface="+mn-lt"/>
              <a:cs typeface="+mn-lt"/>
            </a:endParaRPr>
          </a:p>
          <a:p>
            <a:pPr>
              <a:buClr>
                <a:schemeClr val="accent2"/>
              </a:buClr>
            </a:pPr>
            <a:r>
              <a:rPr lang="en-US">
                <a:solidFill>
                  <a:srgbClr val="00B050"/>
                </a:solidFill>
                <a:latin typeface="Consolas"/>
                <a:ea typeface="+mn-lt"/>
                <a:cs typeface="+mn-lt"/>
              </a:rPr>
              <a:t>Correct: Because now, we're using an aggregate function to access one of the columns that have been put into that list of columns that are otherwise no longer available after the GROUP BY clause</a:t>
            </a:r>
            <a:endParaRPr lang="en-US">
              <a:solidFill>
                <a:srgbClr val="00B050"/>
              </a:solidFill>
              <a:cs typeface="Calibri" panose="020F0502020204030204"/>
            </a:endParaRPr>
          </a:p>
          <a:p>
            <a:pPr>
              <a:buClr>
                <a:schemeClr val="accent2"/>
              </a:buClr>
            </a:pPr>
            <a:endParaRPr lang="en-US" dirty="0">
              <a:solidFill>
                <a:srgbClr val="C00000"/>
              </a:solidFill>
              <a:latin typeface="Consolas"/>
              <a:cs typeface="Calibri" panose="020F0502020204030204"/>
            </a:endParaRPr>
          </a:p>
          <a:p>
            <a:pPr>
              <a:buClr>
                <a:schemeClr val="accent2"/>
              </a:buClr>
            </a:pPr>
            <a:endParaRPr lang="en-US" dirty="0">
              <a:solidFill>
                <a:srgbClr val="00B050"/>
              </a:solidFill>
              <a:latin typeface="Consolas"/>
              <a:cs typeface="Calibri" panose="020F0502020204030204"/>
            </a:endParaRPr>
          </a:p>
          <a:p>
            <a:pPr>
              <a:buClr>
                <a:schemeClr val="accent2"/>
              </a:buClr>
            </a:pPr>
            <a:endParaRPr lang="en-US" dirty="0">
              <a:solidFill>
                <a:srgbClr val="00B050"/>
              </a:solidFill>
              <a:latin typeface="Consolas"/>
              <a:cs typeface="Calibri" panose="020F0502020204030204"/>
            </a:endParaRPr>
          </a:p>
          <a:p>
            <a:pPr algn="just">
              <a:buClr>
                <a:schemeClr val="accent2"/>
              </a:buClr>
            </a:pPr>
            <a:endParaRPr lang="en-US" dirty="0">
              <a:solidFill>
                <a:srgbClr val="3F3F3F"/>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58</a:t>
            </a:fld>
            <a:endParaRPr lang="en-US"/>
          </a:p>
        </p:txBody>
      </p:sp>
    </p:spTree>
    <p:extLst>
      <p:ext uri="{BB962C8B-B14F-4D97-AF65-F5344CB8AC3E}">
        <p14:creationId xmlns:p14="http://schemas.microsoft.com/office/powerpoint/2010/main" val="291607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ea typeface="+mj-lt"/>
                <a:cs typeface="+mj-lt"/>
              </a:rPr>
              <a:t>True Order of SQL Operations</a:t>
            </a:r>
            <a:endParaRPr lang="en-US"/>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689252"/>
            <a:ext cx="5475290" cy="781188"/>
          </a:xfrm>
        </p:spPr>
        <p:txBody>
          <a:bodyPr>
            <a:normAutofit/>
          </a:bodyPr>
          <a:lstStyle/>
          <a:p>
            <a:r>
              <a:rPr lang="en-US">
                <a:ea typeface="+mn-lt"/>
                <a:cs typeface="+mn-lt"/>
              </a:rPr>
              <a:t>Example</a:t>
            </a:r>
            <a:endParaRPr lang="en-US"/>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8" y="2634963"/>
            <a:ext cx="10246449" cy="3483262"/>
          </a:xfrm>
        </p:spPr>
        <p:txBody>
          <a:bodyPr anchor="t">
            <a:normAutofit/>
          </a:bodyPr>
          <a:lstStyle/>
          <a:p>
            <a:pPr marL="0" indent="0">
              <a:buClr>
                <a:schemeClr val="accent2"/>
              </a:buClr>
              <a:buNone/>
            </a:pPr>
            <a:endParaRPr lang="en-US" dirty="0">
              <a:cs typeface="Calibri"/>
            </a:endParaRPr>
          </a:p>
          <a:p>
            <a:pPr>
              <a:buClr>
                <a:schemeClr val="accent2"/>
              </a:buClr>
            </a:pPr>
            <a:r>
              <a:rPr lang="en-US" b="1">
                <a:solidFill>
                  <a:schemeClr val="accent1">
                    <a:lumMod val="75000"/>
                    <a:lumOff val="25000"/>
                  </a:schemeClr>
                </a:solidFill>
                <a:latin typeface="Consolas"/>
                <a:ea typeface="+mn-lt"/>
                <a:cs typeface="+mn-lt"/>
              </a:rPr>
              <a:t>SELECT</a:t>
            </a:r>
            <a:r>
              <a:rPr lang="en-US">
                <a:ea typeface="+mn-lt"/>
                <a:cs typeface="+mn-lt"/>
              </a:rPr>
              <a:t>  </a:t>
            </a:r>
            <a:r>
              <a:rPr lang="en-US" b="1" dirty="0">
                <a:solidFill>
                  <a:schemeClr val="accent1">
                    <a:lumMod val="75000"/>
                    <a:lumOff val="25000"/>
                  </a:schemeClr>
                </a:solidFill>
                <a:latin typeface="Consolas"/>
                <a:ea typeface="+mn-lt"/>
                <a:cs typeface="+mn-lt"/>
              </a:rPr>
              <a:t>MAX</a:t>
            </a:r>
            <a:r>
              <a:rPr lang="en-US" dirty="0">
                <a:latin typeface="Consolas"/>
                <a:ea typeface="+mn-lt"/>
                <a:cs typeface="+mn-lt"/>
              </a:rPr>
              <a:t>(</a:t>
            </a:r>
            <a:r>
              <a:rPr lang="en-US" dirty="0" err="1">
                <a:latin typeface="Consolas"/>
                <a:ea typeface="+mn-lt"/>
                <a:cs typeface="+mn-lt"/>
              </a:rPr>
              <a:t>last_name</a:t>
            </a:r>
            <a:r>
              <a:rPr lang="en-US" dirty="0">
                <a:latin typeface="Consolas"/>
                <a:ea typeface="+mn-lt"/>
                <a:cs typeface="+mn-lt"/>
              </a:rPr>
              <a:t>), </a:t>
            </a:r>
            <a:r>
              <a:rPr lang="en-US" dirty="0">
                <a:solidFill>
                  <a:schemeClr val="accent4">
                    <a:lumMod val="60000"/>
                    <a:lumOff val="40000"/>
                  </a:schemeClr>
                </a:solidFill>
                <a:latin typeface="Consolas"/>
                <a:ea typeface="+mn-lt"/>
                <a:cs typeface="+mn-lt"/>
              </a:rPr>
              <a:t>count</a:t>
            </a:r>
            <a:r>
              <a:rPr lang="en-US" dirty="0">
                <a:latin typeface="Consolas"/>
                <a:ea typeface="+mn-lt"/>
                <a:cs typeface="+mn-lt"/>
              </a:rPr>
              <a:t>(*)</a:t>
            </a:r>
            <a:br>
              <a:rPr lang="en-US" dirty="0">
                <a:latin typeface="Consolas"/>
                <a:ea typeface="+mn-lt"/>
                <a:cs typeface="+mn-lt"/>
              </a:rPr>
            </a:br>
            <a:r>
              <a:rPr lang="en-US" b="1" dirty="0">
                <a:solidFill>
                  <a:schemeClr val="accent1">
                    <a:lumMod val="75000"/>
                    <a:lumOff val="25000"/>
                  </a:schemeClr>
                </a:solidFill>
                <a:latin typeface="Consolas"/>
                <a:ea typeface="+mn-lt"/>
                <a:cs typeface="+mn-lt"/>
              </a:rPr>
              <a:t>FROM</a:t>
            </a:r>
            <a:r>
              <a:rPr lang="en-US" dirty="0">
                <a:ea typeface="+mn-lt"/>
                <a:cs typeface="+mn-lt"/>
              </a:rPr>
              <a:t>  </a:t>
            </a:r>
            <a:r>
              <a:rPr lang="en-US" dirty="0">
                <a:latin typeface="Consolas"/>
                <a:ea typeface="+mn-lt"/>
                <a:cs typeface="+mn-lt"/>
              </a:rPr>
              <a:t>customer</a:t>
            </a:r>
            <a:br>
              <a:rPr lang="en-US" dirty="0">
                <a:latin typeface="Consolas"/>
                <a:ea typeface="+mn-lt"/>
                <a:cs typeface="+mn-lt"/>
              </a:rPr>
            </a:br>
            <a:r>
              <a:rPr lang="en-US" b="1" dirty="0">
                <a:solidFill>
                  <a:schemeClr val="accent1">
                    <a:lumMod val="75000"/>
                    <a:lumOff val="25000"/>
                  </a:schemeClr>
                </a:solidFill>
                <a:latin typeface="Consolas"/>
                <a:ea typeface="+mn-lt"/>
                <a:cs typeface="+mn-lt"/>
              </a:rPr>
              <a:t>GROUP</a:t>
            </a:r>
            <a:r>
              <a:rPr lang="en-US" dirty="0">
                <a:ea typeface="+mn-lt"/>
                <a:cs typeface="+mn-lt"/>
              </a:rPr>
              <a:t> </a:t>
            </a:r>
            <a:r>
              <a:rPr lang="en-US" b="1" dirty="0">
                <a:solidFill>
                  <a:schemeClr val="accent1">
                    <a:lumMod val="75000"/>
                    <a:lumOff val="25000"/>
                  </a:schemeClr>
                </a:solidFill>
                <a:latin typeface="Consolas"/>
                <a:ea typeface="+mn-lt"/>
                <a:cs typeface="+mn-lt"/>
              </a:rPr>
              <a:t>BY</a:t>
            </a:r>
            <a:r>
              <a:rPr lang="en-US" dirty="0">
                <a:ea typeface="+mn-lt"/>
                <a:cs typeface="+mn-lt"/>
              </a:rPr>
              <a:t> </a:t>
            </a:r>
            <a:r>
              <a:rPr lang="en-US" dirty="0" err="1">
                <a:latin typeface="Consolas"/>
                <a:ea typeface="+mn-lt"/>
                <a:cs typeface="+mn-lt"/>
              </a:rPr>
              <a:t>first_name</a:t>
            </a:r>
            <a:endParaRPr lang="en-US" dirty="0">
              <a:latin typeface="Consolas"/>
              <a:ea typeface="+mn-lt"/>
              <a:cs typeface="+mn-lt"/>
            </a:endParaRPr>
          </a:p>
          <a:p>
            <a:pPr>
              <a:buClr>
                <a:schemeClr val="accent2"/>
              </a:buClr>
            </a:pPr>
            <a:r>
              <a:rPr lang="en-US" dirty="0">
                <a:solidFill>
                  <a:srgbClr val="00B050"/>
                </a:solidFill>
                <a:latin typeface="Consolas"/>
                <a:ea typeface="+mn-lt"/>
                <a:cs typeface="+mn-lt"/>
              </a:rPr>
              <a:t>Correct</a:t>
            </a:r>
            <a:endParaRPr lang="en-US" dirty="0">
              <a:solidFill>
                <a:srgbClr val="00B050"/>
              </a:solidFill>
              <a:latin typeface="Consolas"/>
              <a:cs typeface="Calibri" panose="020F0502020204030204"/>
            </a:endParaRPr>
          </a:p>
          <a:p>
            <a:pPr>
              <a:buClr>
                <a:schemeClr val="accent2"/>
              </a:buClr>
            </a:pPr>
            <a:endParaRPr lang="en-US" dirty="0">
              <a:solidFill>
                <a:srgbClr val="00B050"/>
              </a:solidFill>
              <a:latin typeface="Consolas"/>
              <a:cs typeface="Calibri" panose="020F0502020204030204"/>
            </a:endParaRPr>
          </a:p>
          <a:p>
            <a:pPr>
              <a:buClr>
                <a:schemeClr val="accent2"/>
              </a:buClr>
            </a:pPr>
            <a:endParaRPr lang="en-US" dirty="0">
              <a:solidFill>
                <a:srgbClr val="00B050"/>
              </a:solidFill>
              <a:latin typeface="Consolas"/>
              <a:cs typeface="Calibri" panose="020F0502020204030204"/>
            </a:endParaRPr>
          </a:p>
          <a:p>
            <a:pPr algn="just">
              <a:buClr>
                <a:schemeClr val="accent2"/>
              </a:buClr>
            </a:pPr>
            <a:endParaRPr lang="en-US" dirty="0">
              <a:solidFill>
                <a:srgbClr val="3F3F3F"/>
              </a:solidFill>
              <a:cs typeface="Calibri" panose="020F0502020204030204"/>
            </a:endParaRPr>
          </a:p>
          <a:p>
            <a:pPr algn="just">
              <a:buClr>
                <a:schemeClr val="accent2"/>
              </a:buClr>
            </a:pPr>
            <a:endParaRPr lang="en-US" dirty="0">
              <a:cs typeface="Calibri"/>
            </a:endParaRP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59</a:t>
            </a:fld>
            <a:endParaRPr lang="en-US"/>
          </a:p>
        </p:txBody>
      </p:sp>
    </p:spTree>
    <p:extLst>
      <p:ext uri="{BB962C8B-B14F-4D97-AF65-F5344CB8AC3E}">
        <p14:creationId xmlns:p14="http://schemas.microsoft.com/office/powerpoint/2010/main" val="125667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794848"/>
          </a:xfrm>
        </p:spPr>
        <p:txBody>
          <a:bodyPr/>
          <a:lstStyle/>
          <a:p>
            <a:r>
              <a:rPr lang="en-US" dirty="0">
                <a:cs typeface="Calibri"/>
              </a:rPr>
              <a:t>Create Database</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010886"/>
            <a:ext cx="8513997" cy="781188"/>
          </a:xfrm>
        </p:spPr>
        <p:txBody>
          <a:bodyPr>
            <a:normAutofit/>
          </a:bodyPr>
          <a:lstStyle/>
          <a:p>
            <a:r>
              <a:rPr lang="en-US" dirty="0">
                <a:ea typeface="+mn-lt"/>
                <a:cs typeface="+mn-lt"/>
              </a:rPr>
              <a:t>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a:p>
        </p:txBody>
      </p:sp>
      <p:pic>
        <p:nvPicPr>
          <p:cNvPr id="2" name="Picture 2" descr="A screenshot of a cell phone&#10;&#10;Description generated with very high confidence">
            <a:extLst>
              <a:ext uri="{FF2B5EF4-FFF2-40B4-BE49-F238E27FC236}">
                <a16:creationId xmlns:a16="http://schemas.microsoft.com/office/drawing/2014/main" id="{3BDDAE0A-88F5-4A48-B40D-BFBE3736B9D4}"/>
              </a:ext>
            </a:extLst>
          </p:cNvPr>
          <p:cNvPicPr>
            <a:picLocks noGrp="1" noChangeAspect="1"/>
          </p:cNvPicPr>
          <p:nvPr>
            <p:ph sz="half" idx="13"/>
          </p:nvPr>
        </p:nvPicPr>
        <p:blipFill>
          <a:blip r:embed="rId2"/>
          <a:stretch>
            <a:fillRect/>
          </a:stretch>
        </p:blipFill>
        <p:spPr>
          <a:xfrm>
            <a:off x="960079" y="2264183"/>
            <a:ext cx="9144235" cy="2898074"/>
          </a:xfrm>
          <a:prstGeom prst="rect">
            <a:avLst/>
          </a:prstGeom>
        </p:spPr>
      </p:pic>
    </p:spTree>
    <p:extLst>
      <p:ext uri="{BB962C8B-B14F-4D97-AF65-F5344CB8AC3E}">
        <p14:creationId xmlns:p14="http://schemas.microsoft.com/office/powerpoint/2010/main" val="336875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ormAutofit/>
          </a:bodyPr>
          <a:lstStyle/>
          <a:p>
            <a:r>
              <a:rPr lang="en-US">
                <a:ea typeface="+mj-lt"/>
                <a:cs typeface="+mj-lt"/>
              </a:rPr>
              <a:t>INDEX</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lstStyle>
            <a:lvl1pPr algn="r">
              <a:defRPr sz="1200">
                <a:solidFill>
                  <a:schemeClr val="tx1">
                    <a:lumMod val="50000"/>
                    <a:lumOff val="50000"/>
                  </a:schemeClr>
                </a:solidFill>
              </a:defRPr>
            </a:lvl1pPr>
          </a:lstStyle>
          <a:p>
            <a:fld id="{8699F50C-BE38-4BD0-BA84-9B090E1F2B9B}" type="slidenum">
              <a:rPr lang="en-US" smtClean="0"/>
              <a:pPr/>
              <a:t>60</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1558700"/>
            <a:ext cx="9832290" cy="4427948"/>
          </a:xfrm>
        </p:spPr>
        <p:txBody>
          <a:bodyPr anchor="t">
            <a:normAutofit/>
          </a:bodyPr>
          <a:lstStyle/>
          <a:p>
            <a:r>
              <a:rPr lang="en-US">
                <a:ea typeface="+mn-lt"/>
                <a:cs typeface="+mn-lt"/>
              </a:rPr>
              <a:t>Indexes are </a:t>
            </a:r>
            <a:r>
              <a:rPr lang="en-US" b="1">
                <a:ea typeface="+mn-lt"/>
                <a:cs typeface="+mn-lt"/>
              </a:rPr>
              <a:t>special lookup tables</a:t>
            </a:r>
            <a:r>
              <a:rPr lang="en-US">
                <a:ea typeface="+mn-lt"/>
                <a:cs typeface="+mn-lt"/>
              </a:rPr>
              <a:t> that the database search engine can use to speed up data retrieval. Simply put, an index is a pointer to data in a table. An index in a database is very similar to an index in the back of a book.</a:t>
            </a:r>
          </a:p>
          <a:p>
            <a:r>
              <a:rPr lang="en-US" b="1">
                <a:solidFill>
                  <a:srgbClr val="00B050"/>
                </a:solidFill>
                <a:ea typeface="+mn-lt"/>
                <a:cs typeface="+mn-lt"/>
              </a:rPr>
              <a:t>The Data Structure Index is Sorted to optimize query efficiency</a:t>
            </a:r>
            <a:endParaRPr lang="en-US">
              <a:solidFill>
                <a:srgbClr val="00B050"/>
              </a:solidFill>
              <a:ea typeface="+mn-lt"/>
              <a:cs typeface="+mn-lt"/>
            </a:endParaRPr>
          </a:p>
          <a:p>
            <a:r>
              <a:rPr lang="en-US">
                <a:ea typeface="+mn-lt"/>
                <a:cs typeface="+mn-lt"/>
              </a:rPr>
              <a:t>An index helps to speed up </a:t>
            </a:r>
            <a:r>
              <a:rPr lang="en-US" b="1">
                <a:ea typeface="+mn-lt"/>
                <a:cs typeface="+mn-lt"/>
              </a:rPr>
              <a:t>SELECT</a:t>
            </a:r>
            <a:r>
              <a:rPr lang="en-US">
                <a:ea typeface="+mn-lt"/>
                <a:cs typeface="+mn-lt"/>
              </a:rPr>
              <a:t> queries and </a:t>
            </a:r>
            <a:r>
              <a:rPr lang="en-US" b="1">
                <a:ea typeface="+mn-lt"/>
                <a:cs typeface="+mn-lt"/>
              </a:rPr>
              <a:t>WHERE</a:t>
            </a:r>
            <a:r>
              <a:rPr lang="en-US">
                <a:ea typeface="+mn-lt"/>
                <a:cs typeface="+mn-lt"/>
              </a:rPr>
              <a:t> clauses, but it slows down data input, with the </a:t>
            </a:r>
            <a:r>
              <a:rPr lang="en-US" b="1">
                <a:ea typeface="+mn-lt"/>
                <a:cs typeface="+mn-lt"/>
              </a:rPr>
              <a:t>UPDATE</a:t>
            </a:r>
            <a:r>
              <a:rPr lang="en-US">
                <a:ea typeface="+mn-lt"/>
                <a:cs typeface="+mn-lt"/>
              </a:rPr>
              <a:t> and the </a:t>
            </a:r>
            <a:r>
              <a:rPr lang="en-US" b="1">
                <a:ea typeface="+mn-lt"/>
                <a:cs typeface="+mn-lt"/>
              </a:rPr>
              <a:t>INSERT</a:t>
            </a:r>
            <a:r>
              <a:rPr lang="en-US">
                <a:ea typeface="+mn-lt"/>
                <a:cs typeface="+mn-lt"/>
              </a:rPr>
              <a:t> statements. Indexes can be created or dropped with no effect on the data.</a:t>
            </a:r>
          </a:p>
          <a:p>
            <a:r>
              <a:rPr lang="en-US">
                <a:ea typeface="+mn-lt"/>
                <a:cs typeface="+mn-lt"/>
              </a:rPr>
              <a:t>Indexes should not be used on small tables.</a:t>
            </a:r>
          </a:p>
          <a:p>
            <a:r>
              <a:rPr lang="en-US">
                <a:ea typeface="+mn-lt"/>
                <a:cs typeface="+mn-lt"/>
              </a:rPr>
              <a:t>For tables that are heavily updated, use as few columns as possible in the index, and don’t over-index the tables.</a:t>
            </a:r>
          </a:p>
        </p:txBody>
      </p:sp>
    </p:spTree>
    <p:extLst>
      <p:ext uri="{BB962C8B-B14F-4D97-AF65-F5344CB8AC3E}">
        <p14:creationId xmlns:p14="http://schemas.microsoft.com/office/powerpoint/2010/main" val="2878842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ormAutofit/>
          </a:bodyPr>
          <a:lstStyle/>
          <a:p>
            <a:r>
              <a:rPr lang="en-US">
                <a:ea typeface="+mj-lt"/>
                <a:cs typeface="+mj-lt"/>
              </a:rPr>
              <a:t>INDEX</a:t>
            </a:r>
            <a:endParaRPr lang="en-US"/>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lstStyle>
            <a:lvl1pPr algn="r">
              <a:defRPr sz="1200">
                <a:solidFill>
                  <a:schemeClr val="tx1">
                    <a:lumMod val="50000"/>
                    <a:lumOff val="50000"/>
                  </a:schemeClr>
                </a:solidFill>
              </a:defRPr>
            </a:lvl1pPr>
          </a:lstStyle>
          <a:p>
            <a:fld id="{8699F50C-BE38-4BD0-BA84-9B090E1F2B9B}" type="slidenum">
              <a:rPr lang="en-US" smtClean="0"/>
              <a:pPr/>
              <a:t>61</a:t>
            </a:fld>
            <a:endParaRPr lang="en-US"/>
          </a:p>
        </p:txBody>
      </p:sp>
      <p:pic>
        <p:nvPicPr>
          <p:cNvPr id="6" name="Picture 2">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458589" y="2198975"/>
            <a:ext cx="5275802" cy="3629410"/>
          </a:xfrm>
          <a:prstGeom prst="rect">
            <a:avLst/>
          </a:prstGeom>
        </p:spPr>
      </p:pic>
      <p:pic>
        <p:nvPicPr>
          <p:cNvPr id="5" name="Picture 6" descr="A screen shot of a computer&#10;&#10;Description generated with high confidence">
            <a:extLst>
              <a:ext uri="{FF2B5EF4-FFF2-40B4-BE49-F238E27FC236}">
                <a16:creationId xmlns:a16="http://schemas.microsoft.com/office/drawing/2014/main" id="{AC3D36E8-52D3-47DE-9127-EA178ED26DCE}"/>
              </a:ext>
            </a:extLst>
          </p:cNvPr>
          <p:cNvPicPr>
            <a:picLocks noGrp="1" noChangeAspect="1"/>
          </p:cNvPicPr>
          <p:nvPr>
            <p:ph sz="half" idx="13"/>
          </p:nvPr>
        </p:nvPicPr>
        <p:blipFill>
          <a:blip r:embed="rId3"/>
          <a:stretch>
            <a:fillRect/>
          </a:stretch>
        </p:blipFill>
        <p:spPr>
          <a:xfrm>
            <a:off x="5850050" y="2246401"/>
            <a:ext cx="5817219" cy="3074716"/>
          </a:xfrm>
          <a:prstGeom prst="rect">
            <a:avLst/>
          </a:prstGeom>
        </p:spPr>
      </p:pic>
    </p:spTree>
    <p:extLst>
      <p:ext uri="{BB962C8B-B14F-4D97-AF65-F5344CB8AC3E}">
        <p14:creationId xmlns:p14="http://schemas.microsoft.com/office/powerpoint/2010/main" val="3560495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young boy who is smiling at the camera&#10;&#10;Description generated with high confidence">
            <a:extLst>
              <a:ext uri="{FF2B5EF4-FFF2-40B4-BE49-F238E27FC236}">
                <a16:creationId xmlns:a16="http://schemas.microsoft.com/office/drawing/2014/main" id="{9D133AF0-E847-471B-AC64-FC81ED9E4A00}"/>
              </a:ext>
            </a:extLst>
          </p:cNvPr>
          <p:cNvPicPr>
            <a:picLocks noChangeAspect="1"/>
          </p:cNvPicPr>
          <p:nvPr/>
        </p:nvPicPr>
        <p:blipFill>
          <a:blip r:embed="rId2"/>
          <a:stretch>
            <a:fillRect/>
          </a:stretch>
        </p:blipFill>
        <p:spPr>
          <a:xfrm>
            <a:off x="3051701" y="1121421"/>
            <a:ext cx="6088597" cy="4615156"/>
          </a:xfrm>
          <a:prstGeom prst="rect">
            <a:avLst/>
          </a:prstGeom>
        </p:spPr>
      </p:pic>
    </p:spTree>
    <p:extLst>
      <p:ext uri="{BB962C8B-B14F-4D97-AF65-F5344CB8AC3E}">
        <p14:creationId xmlns:p14="http://schemas.microsoft.com/office/powerpoint/2010/main" val="20092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794848"/>
          </a:xfrm>
        </p:spPr>
        <p:txBody>
          <a:bodyPr/>
          <a:lstStyle/>
          <a:p>
            <a:r>
              <a:rPr lang="en-US" dirty="0">
                <a:cs typeface="Calibri"/>
              </a:rPr>
              <a:t>Create Table</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010886"/>
            <a:ext cx="8513997" cy="781188"/>
          </a:xfrm>
        </p:spPr>
        <p:txBody>
          <a:bodyPr>
            <a:normAutofit/>
          </a:bodyPr>
          <a:lstStyle/>
          <a:p>
            <a:r>
              <a:rPr lang="en-US" dirty="0">
                <a:ea typeface="+mn-lt"/>
                <a:cs typeface="+mn-lt"/>
              </a:rPr>
              <a:t>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a:p>
        </p:txBody>
      </p:sp>
      <p:pic>
        <p:nvPicPr>
          <p:cNvPr id="2" name="Picture 2" descr="A screenshot of a cell phone screen with text&#10;&#10;Description generated with very high confidence">
            <a:extLst>
              <a:ext uri="{FF2B5EF4-FFF2-40B4-BE49-F238E27FC236}">
                <a16:creationId xmlns:a16="http://schemas.microsoft.com/office/drawing/2014/main" id="{3BDDAE0A-88F5-4A48-B40D-BFBE3736B9D4}"/>
              </a:ext>
            </a:extLst>
          </p:cNvPr>
          <p:cNvPicPr>
            <a:picLocks noGrp="1" noChangeAspect="1"/>
          </p:cNvPicPr>
          <p:nvPr>
            <p:ph sz="half" idx="13"/>
          </p:nvPr>
        </p:nvPicPr>
        <p:blipFill>
          <a:blip r:embed="rId2"/>
          <a:stretch>
            <a:fillRect/>
          </a:stretch>
        </p:blipFill>
        <p:spPr>
          <a:xfrm>
            <a:off x="1137411" y="1232696"/>
            <a:ext cx="8863911" cy="5323463"/>
          </a:xfrm>
          <a:prstGeom prst="rect">
            <a:avLst/>
          </a:prstGeom>
        </p:spPr>
      </p:pic>
    </p:spTree>
    <p:extLst>
      <p:ext uri="{BB962C8B-B14F-4D97-AF65-F5344CB8AC3E}">
        <p14:creationId xmlns:p14="http://schemas.microsoft.com/office/powerpoint/2010/main" val="11203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794848"/>
          </a:xfrm>
        </p:spPr>
        <p:txBody>
          <a:bodyPr/>
          <a:lstStyle/>
          <a:p>
            <a:r>
              <a:rPr lang="en-US" dirty="0">
                <a:cs typeface="Calibri"/>
              </a:rPr>
              <a:t>Create Table</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010886"/>
            <a:ext cx="8513997" cy="781188"/>
          </a:xfrm>
        </p:spPr>
        <p:txBody>
          <a:bodyPr>
            <a:normAutofit/>
          </a:bodyPr>
          <a:lstStyle/>
          <a:p>
            <a:r>
              <a:rPr lang="en-US" dirty="0">
                <a:ea typeface="+mn-lt"/>
                <a:cs typeface="+mn-lt"/>
              </a:rPr>
              <a:t>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a:p>
        </p:txBody>
      </p:sp>
      <p:pic>
        <p:nvPicPr>
          <p:cNvPr id="2" name="Picture 2" descr="A close up of text on a white background&#10;&#10;Description generated with very high confidence">
            <a:extLst>
              <a:ext uri="{FF2B5EF4-FFF2-40B4-BE49-F238E27FC236}">
                <a16:creationId xmlns:a16="http://schemas.microsoft.com/office/drawing/2014/main" id="{3BDDAE0A-88F5-4A48-B40D-BFBE3736B9D4}"/>
              </a:ext>
            </a:extLst>
          </p:cNvPr>
          <p:cNvPicPr>
            <a:picLocks noGrp="1" noChangeAspect="1"/>
          </p:cNvPicPr>
          <p:nvPr>
            <p:ph sz="half" idx="13"/>
          </p:nvPr>
        </p:nvPicPr>
        <p:blipFill>
          <a:blip r:embed="rId2"/>
          <a:stretch>
            <a:fillRect/>
          </a:stretch>
        </p:blipFill>
        <p:spPr>
          <a:xfrm>
            <a:off x="1294188" y="1009672"/>
            <a:ext cx="8513185" cy="5490731"/>
          </a:xfrm>
          <a:prstGeom prst="rect">
            <a:avLst/>
          </a:prstGeom>
        </p:spPr>
      </p:pic>
    </p:spTree>
    <p:extLst>
      <p:ext uri="{BB962C8B-B14F-4D97-AF65-F5344CB8AC3E}">
        <p14:creationId xmlns:p14="http://schemas.microsoft.com/office/powerpoint/2010/main" val="401868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a:ea typeface="+mj-lt"/>
                <a:cs typeface="+mj-lt"/>
              </a:rPr>
              <a:t>Variations on an INSERT statement  </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8" y="1364008"/>
            <a:ext cx="8513997" cy="781188"/>
          </a:xfrm>
        </p:spPr>
        <p:txBody>
          <a:bodyPr>
            <a:normAutofit/>
          </a:bodyPr>
          <a:lstStyle/>
          <a:p>
            <a:r>
              <a:rPr lang="en-US">
                <a:ea typeface="+mn-lt"/>
                <a:cs typeface="+mn-lt"/>
              </a:rPr>
              <a:t>Changing the order of columns  </a:t>
            </a:r>
            <a:r>
              <a:rPr lang="en-US" dirty="0">
                <a:ea typeface="+mn-lt"/>
                <a:cs typeface="+mn-lt"/>
              </a:rPr>
              <a:t>  </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a:p>
        </p:txBody>
      </p:sp>
      <p:sp>
        <p:nvSpPr>
          <p:cNvPr id="4" name="Content Placeholder 3">
            <a:extLst>
              <a:ext uri="{FF2B5EF4-FFF2-40B4-BE49-F238E27FC236}">
                <a16:creationId xmlns:a16="http://schemas.microsoft.com/office/drawing/2014/main" id="{24BD8B58-6D48-4BD6-982C-858D873EBB35}"/>
              </a:ext>
            </a:extLst>
          </p:cNvPr>
          <p:cNvSpPr>
            <a:spLocks noGrp="1"/>
          </p:cNvSpPr>
          <p:nvPr>
            <p:ph sz="half" idx="13"/>
          </p:nvPr>
        </p:nvSpPr>
        <p:spPr>
          <a:xfrm>
            <a:off x="520698" y="2141394"/>
            <a:ext cx="9683608" cy="1205922"/>
          </a:xfrm>
        </p:spPr>
        <p:txBody>
          <a:bodyPr anchor="t">
            <a:normAutofit/>
          </a:bodyPr>
          <a:lstStyle/>
          <a:p>
            <a:r>
              <a:rPr lang="en-US">
                <a:ea typeface="+mn-lt"/>
                <a:cs typeface="+mn-lt"/>
              </a:rPr>
              <a:t>You can change the order of your column names, as long as the matching values for each column come in that same order!  </a:t>
            </a:r>
            <a:r>
              <a:rPr lang="en-US" dirty="0">
                <a:ea typeface="+mn-lt"/>
                <a:cs typeface="+mn-lt"/>
              </a:rPr>
              <a:t> </a:t>
            </a:r>
            <a:br>
              <a:rPr lang="en-US" dirty="0">
                <a:ea typeface="+mn-lt"/>
                <a:cs typeface="+mn-lt"/>
              </a:rPr>
            </a:br>
            <a:endParaRPr lang="en-US">
              <a:ea typeface="+mn-lt"/>
              <a:cs typeface="+mn-lt"/>
            </a:endParaRPr>
          </a:p>
        </p:txBody>
      </p:sp>
      <p:pic>
        <p:nvPicPr>
          <p:cNvPr id="6" name="Picture 2">
            <a:extLst>
              <a:ext uri="{FF2B5EF4-FFF2-40B4-BE49-F238E27FC236}">
                <a16:creationId xmlns:a16="http://schemas.microsoft.com/office/drawing/2014/main" id="{5A434481-866B-4DAF-9D9D-4BB9FCD93181}"/>
              </a:ext>
            </a:extLst>
          </p:cNvPr>
          <p:cNvPicPr>
            <a:picLocks noChangeAspect="1"/>
          </p:cNvPicPr>
          <p:nvPr/>
        </p:nvPicPr>
        <p:blipFill>
          <a:blip r:embed="rId2"/>
          <a:stretch>
            <a:fillRect/>
          </a:stretch>
        </p:blipFill>
        <p:spPr>
          <a:xfrm>
            <a:off x="516634" y="3305225"/>
            <a:ext cx="9895329" cy="2463123"/>
          </a:xfrm>
          <a:prstGeom prst="rect">
            <a:avLst/>
          </a:prstGeom>
        </p:spPr>
      </p:pic>
    </p:spTree>
    <p:extLst>
      <p:ext uri="{BB962C8B-B14F-4D97-AF65-F5344CB8AC3E}">
        <p14:creationId xmlns:p14="http://schemas.microsoft.com/office/powerpoint/2010/main" val="279655178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71af3243-3dd4-4a8d-8c0d-dd76da1f02a5"/>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8F8919DE-9BD9-47A9-9F5D-16EBB968797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TF00951641</Template>
  <TotalTime>0</TotalTime>
  <Words>999</Words>
  <Application>Microsoft Office PowerPoint</Application>
  <PresentationFormat>Widescreen</PresentationFormat>
  <Paragraphs>323</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SQL</vt:lpstr>
      <vt:lpstr>Database</vt:lpstr>
      <vt:lpstr>Table</vt:lpstr>
      <vt:lpstr>What is SQL</vt:lpstr>
      <vt:lpstr>Create Database</vt:lpstr>
      <vt:lpstr>Create Database</vt:lpstr>
      <vt:lpstr>Create Table</vt:lpstr>
      <vt:lpstr>Create Table</vt:lpstr>
      <vt:lpstr>Variations on an INSERT statement  </vt:lpstr>
      <vt:lpstr>Variations on an INSERT statement  </vt:lpstr>
      <vt:lpstr>Variations on an INSERT statement  </vt:lpstr>
      <vt:lpstr>Controlling your inner NULL    </vt:lpstr>
      <vt:lpstr>Fill in the blanks with DEFAULT      </vt:lpstr>
      <vt:lpstr>TABLE DELETE</vt:lpstr>
      <vt:lpstr>TABLE UPDATE</vt:lpstr>
      <vt:lpstr>SELECT      </vt:lpstr>
      <vt:lpstr>SELECT specific data       </vt:lpstr>
      <vt:lpstr>Combining your WHERE clause         </vt:lpstr>
      <vt:lpstr>Use IS NULL to find NULLs         </vt:lpstr>
      <vt:lpstr>LIKE</vt:lpstr>
      <vt:lpstr>BETWEEN</vt:lpstr>
      <vt:lpstr>IN need update</vt:lpstr>
      <vt:lpstr>BETWEEN</vt:lpstr>
      <vt:lpstr>ORDER BY</vt:lpstr>
      <vt:lpstr>ORDER WITH MULTIPLE COLUMNS</vt:lpstr>
      <vt:lpstr>ORDER BY</vt:lpstr>
      <vt:lpstr>SUM</vt:lpstr>
      <vt:lpstr>SUM all of them at once with GROUP BY</vt:lpstr>
      <vt:lpstr>SUM all of them at once with GROUP BY</vt:lpstr>
      <vt:lpstr>AVG with GROUP BY</vt:lpstr>
      <vt:lpstr>AVG with GROUP BY</vt:lpstr>
      <vt:lpstr>MIN and MAX</vt:lpstr>
      <vt:lpstr>SELECT DISTINCT values</vt:lpstr>
      <vt:lpstr>(INNER) JOIN </vt:lpstr>
      <vt:lpstr>(INNER) JOIN </vt:lpstr>
      <vt:lpstr>(INNER) JOIN </vt:lpstr>
      <vt:lpstr>(INNER) JOIN</vt:lpstr>
      <vt:lpstr>LEFT (OUTER) JOIN</vt:lpstr>
      <vt:lpstr>LEFT (OUTER) JOIN</vt:lpstr>
      <vt:lpstr>THE RIGHT (OUTER) JOIN</vt:lpstr>
      <vt:lpstr>THE RIGHT (OUTER) JOIN</vt:lpstr>
      <vt:lpstr>SQL JOIN</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True Order of SQL Operations</vt:lpstr>
      <vt:lpstr>INDEX</vt:lpstr>
      <vt:lpstr>INDEX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743</cp:revision>
  <dcterms:created xsi:type="dcterms:W3CDTF">2019-09-03T17:20:55Z</dcterms:created>
  <dcterms:modified xsi:type="dcterms:W3CDTF">2019-09-21T04:41:36Z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