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256" r:id="rId3"/>
    <p:sldId id="754" r:id="rId4"/>
    <p:sldId id="755" r:id="rId5"/>
    <p:sldId id="756" r:id="rId6"/>
    <p:sldId id="757" r:id="rId7"/>
    <p:sldId id="758" r:id="rId8"/>
    <p:sldId id="759" r:id="rId9"/>
    <p:sldId id="760" r:id="rId10"/>
    <p:sldId id="761" r:id="rId11"/>
    <p:sldId id="762" r:id="rId12"/>
    <p:sldId id="763" r:id="rId13"/>
    <p:sldId id="764" r:id="rId14"/>
    <p:sldId id="765" r:id="rId15"/>
    <p:sldId id="766"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22/03/2024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Builder</a:t>
            </a:r>
            <a:endParaRPr lang="vi-VN" b="1" dirty="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sz="2000" dirty="0"/>
              <a:t>Có thể xây dựng các đối tượng theo từng bước.</a:t>
            </a:r>
          </a:p>
          <a:p>
            <a:pPr lvl="1"/>
            <a:r>
              <a:rPr lang="vi-VN" sz="2000" dirty="0"/>
              <a:t>Có thể sử dụng lại cùng một Construction Code khi xây dựng các thể hiện khác nhau của sản phẩm. </a:t>
            </a:r>
          </a:p>
          <a:p>
            <a:pPr lvl="1"/>
            <a:r>
              <a:rPr lang="vi-VN" sz="2000" dirty="0"/>
              <a:t>Nguyên tắc Trách nhiệm Đơn lẻ. Có thể tách biệt Construction Code phức tạp khỏi Business Logic Layer của sản phẩm. </a:t>
            </a:r>
          </a:p>
          <a:p>
            <a:pPr lvl="1"/>
            <a:r>
              <a:rPr lang="vi-VN" sz="2000" dirty="0"/>
              <a:t>Cho phép bạn thay đổi các thể hiện khác nhau của từng sản phẩm. </a:t>
            </a:r>
          </a:p>
          <a:p>
            <a:pPr lvl="1"/>
            <a:r>
              <a:rPr lang="vi-VN" sz="2000" dirty="0"/>
              <a:t>Tính đóng gói code cho construction. </a:t>
            </a:r>
          </a:p>
          <a:p>
            <a:pPr lvl="1"/>
            <a:r>
              <a:rPr lang="vi-VN" sz="2000" dirty="0"/>
              <a:t>Cung cấp khả năng kiểm soát các bước của quy trình construction.</a:t>
            </a:r>
            <a:endParaRPr lang="en-US" sz="2000" dirty="0"/>
          </a:p>
        </p:txBody>
      </p:sp>
    </p:spTree>
    <p:extLst>
      <p:ext uri="{BB962C8B-B14F-4D97-AF65-F5344CB8AC3E}">
        <p14:creationId xmlns:p14="http://schemas.microsoft.com/office/powerpoint/2010/main" val="9110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dirty="0"/>
              <a:t>Độ phức tạp tổng thể của mã tăng lên vì bạn cần xây dựng nhiều class mới. </a:t>
            </a:r>
          </a:p>
          <a:p>
            <a:pPr lvl="1"/>
            <a:r>
              <a:rPr lang="vi-VN" dirty="0"/>
              <a:t>Mỗi ConcreteBuilder riêng biệt phải được tạo cho từng loại sản phẩm. </a:t>
            </a:r>
          </a:p>
          <a:p>
            <a:pPr lvl="1"/>
            <a:r>
              <a:rPr lang="vi-VN" dirty="0"/>
              <a:t>Các lớp Builder phải có thể thay đổi được</a:t>
            </a:r>
            <a:endParaRPr lang="en-US" dirty="0"/>
          </a:p>
        </p:txBody>
      </p:sp>
    </p:spTree>
    <p:extLst>
      <p:ext uri="{BB962C8B-B14F-4D97-AF65-F5344CB8AC3E}">
        <p14:creationId xmlns:p14="http://schemas.microsoft.com/office/powerpoint/2010/main" val="405824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dirty="0"/>
              <a:t>B1: Hiện thực lớp product </a:t>
            </a:r>
          </a:p>
          <a:p>
            <a:r>
              <a:rPr lang="vi-VN" dirty="0"/>
              <a:t>B2: Tạo lớp Builder (có thể là abstract class hoặc interface)</a:t>
            </a:r>
          </a:p>
          <a:p>
            <a:r>
              <a:rPr lang="vi-VN" dirty="0"/>
              <a:t>B3: Tạo ConcreteBuilder kế thừa từ Builder</a:t>
            </a:r>
            <a:endParaRPr lang="en-US" dirty="0"/>
          </a:p>
        </p:txBody>
      </p:sp>
    </p:spTree>
    <p:extLst>
      <p:ext uri="{BB962C8B-B14F-4D97-AF65-F5344CB8AC3E}">
        <p14:creationId xmlns:p14="http://schemas.microsoft.com/office/powerpoint/2010/main" val="285279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pPr algn="just"/>
            <a:r>
              <a:rPr lang="vi-VN" dirty="0"/>
              <a:t>Trong thực tế nếu chúng ta tưởng tượng pizza là đối tượng và đầu bếp là builder. Thì để tạo ra một pizza hoàn chỉnh chúng ta cần 1 trải qua các bước chuẩn bị bánh, thêm nước sốt, thêm topping, nướng bánh.</a:t>
            </a:r>
          </a:p>
          <a:p>
            <a:pPr algn="just"/>
            <a:r>
              <a:rPr lang="vi-VN" dirty="0"/>
              <a:t>Với mỗi khách hàng khác nhau thì yêu cầu về bánh, nước sốt, topping khác nhau nhưng các bước để thực hiện vẫn như vậy, nên ta có thể sử dụng Builder.</a:t>
            </a:r>
          </a:p>
        </p:txBody>
      </p:sp>
    </p:spTree>
    <p:extLst>
      <p:ext uri="{BB962C8B-B14F-4D97-AF65-F5344CB8AC3E}">
        <p14:creationId xmlns:p14="http://schemas.microsoft.com/office/powerpoint/2010/main" val="84963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b="1" u="sng" dirty="0"/>
              <a:t>Abstract Factory Pattern</a:t>
            </a:r>
            <a:r>
              <a:rPr lang="vi-VN" dirty="0"/>
              <a:t>: cho phép bạn tạo ra các nhóm sản phẩm. Builder cho phép bạn tạo ra sản phẩm phức tạp theo từng bước.</a:t>
            </a:r>
          </a:p>
          <a:p>
            <a:r>
              <a:rPr lang="vi-VN" b="1" u="sng" dirty="0"/>
              <a:t>Factory Pattern</a:t>
            </a:r>
            <a:r>
              <a:rPr lang="vi-VN" dirty="0"/>
              <a:t>: nhiều thiết kế bắt đầu từ đây và phát triển lên Builder</a:t>
            </a:r>
          </a:p>
          <a:p>
            <a:r>
              <a:rPr lang="vi-VN" b="1" u="sng" dirty="0"/>
              <a:t>Prototype Pattern</a:t>
            </a:r>
          </a:p>
          <a:p>
            <a:r>
              <a:rPr lang="vi-VN" b="1" u="sng" dirty="0"/>
              <a:t>Composite</a:t>
            </a:r>
            <a:endParaRPr lang="en-US" b="1" u="sng" dirty="0"/>
          </a:p>
        </p:txBody>
      </p:sp>
    </p:spTree>
    <p:extLst>
      <p:ext uri="{BB962C8B-B14F-4D97-AF65-F5344CB8AC3E}">
        <p14:creationId xmlns:p14="http://schemas.microsoft.com/office/powerpoint/2010/main" val="31413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vi-VN" sz="2000" dirty="0">
              <a:latin typeface="+mj-lt"/>
              <a:cs typeface="Tahoma" charset="0"/>
            </a:endParaRPr>
          </a:p>
          <a:p>
            <a:pPr lvl="1" algn="just">
              <a:spcBef>
                <a:spcPts val="300"/>
              </a:spcBef>
              <a:spcAft>
                <a:spcPts val="300"/>
              </a:spcAft>
            </a:pPr>
            <a:r>
              <a:rPr lang="vi-VN" sz="2000" dirty="0">
                <a:latin typeface="+mj-lt"/>
                <a:cs typeface="Tahoma" charset="0"/>
              </a:rPr>
              <a:t>Mục đích, ý nghĩa</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tgtEl>
                                          <p:spTgt spid="9219">
                                            <p:txEl>
                                              <p:pRg st="3" end="3"/>
                                            </p:txEl>
                                          </p:spTgt>
                                        </p:tgtEl>
                                      </p:cBhvr>
                                    </p:animEffect>
                                    <p:anim calcmode="lin" valueType="num">
                                      <p:cBhvr>
                                        <p:cTn id="30"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219">
                                            <p:txEl>
                                              <p:pRg st="4" end="4"/>
                                            </p:txEl>
                                          </p:spTgt>
                                        </p:tgtEl>
                                        <p:attrNameLst>
                                          <p:attrName>style.visibility</p:attrName>
                                        </p:attrNameLst>
                                      </p:cBhvr>
                                      <p:to>
                                        <p:strVal val="visible"/>
                                      </p:to>
                                    </p:set>
                                    <p:animEffect transition="in" filter="fade">
                                      <p:cBhvr>
                                        <p:cTn id="36" dur="1000"/>
                                        <p:tgtEl>
                                          <p:spTgt spid="9219">
                                            <p:txEl>
                                              <p:pRg st="4" end="4"/>
                                            </p:txEl>
                                          </p:spTgt>
                                        </p:tgtEl>
                                      </p:cBhvr>
                                    </p:animEffect>
                                    <p:anim calcmode="lin" valueType="num">
                                      <p:cBhvr>
                                        <p:cTn id="3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219">
                                            <p:txEl>
                                              <p:pRg st="9" end="9"/>
                                            </p:txEl>
                                          </p:spTgt>
                                        </p:tgtEl>
                                        <p:attrNameLst>
                                          <p:attrName>style.visibility</p:attrName>
                                        </p:attrNameLst>
                                      </p:cBhvr>
                                      <p:to>
                                        <p:strVal val="visible"/>
                                      </p:to>
                                    </p:set>
                                    <p:animEffect transition="in" filter="fade">
                                      <p:cBhvr>
                                        <p:cTn id="65" dur="1000"/>
                                        <p:tgtEl>
                                          <p:spTgt spid="9219">
                                            <p:txEl>
                                              <p:pRg st="9" end="9"/>
                                            </p:txEl>
                                          </p:spTgt>
                                        </p:tgtEl>
                                      </p:cBhvr>
                                    </p:animEffect>
                                    <p:anim calcmode="lin" valueType="num">
                                      <p:cBhvr>
                                        <p:cTn id="6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219">
                                            <p:txEl>
                                              <p:pRg st="12" end="12"/>
                                            </p:txEl>
                                          </p:spTgt>
                                        </p:tgtEl>
                                        <p:attrNameLst>
                                          <p:attrName>style.visibility</p:attrName>
                                        </p:attrNameLst>
                                      </p:cBhvr>
                                      <p:to>
                                        <p:strVal val="visible"/>
                                      </p:to>
                                    </p:set>
                                    <p:animEffect transition="in" filter="fade">
                                      <p:cBhvr>
                                        <p:cTn id="82" dur="1000"/>
                                        <p:tgtEl>
                                          <p:spTgt spid="9219">
                                            <p:txEl>
                                              <p:pRg st="12" end="12"/>
                                            </p:txEl>
                                          </p:spTgt>
                                        </p:tgtEl>
                                      </p:cBhvr>
                                    </p:animEffect>
                                    <p:anim calcmode="lin" valueType="num">
                                      <p:cBhvr>
                                        <p:cTn id="83" dur="10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vi-VN" dirty="0"/>
              <a:t>Builder </a:t>
            </a:r>
          </a:p>
          <a:p>
            <a:pPr lvl="1"/>
            <a:endParaRPr lang="vi-VN" dirty="0"/>
          </a:p>
          <a:p>
            <a:pPr lvl="1"/>
            <a:endParaRPr lang="vi-VN" dirty="0"/>
          </a:p>
          <a:p>
            <a:r>
              <a:rPr lang="vi-VN" dirty="0"/>
              <a:t>Phân loại</a:t>
            </a:r>
          </a:p>
          <a:p>
            <a:pPr lvl="1"/>
            <a:r>
              <a:rPr lang="vi-VN" dirty="0"/>
              <a:t>Thuộc phân nhóm </a:t>
            </a:r>
            <a:r>
              <a:rPr lang="vi-VN" dirty="0">
                <a:solidFill>
                  <a:srgbClr val="0000FF"/>
                </a:solidFill>
              </a:rPr>
              <a:t>Creational patterns</a:t>
            </a:r>
          </a:p>
          <a:p>
            <a:r>
              <a:rPr lang="vi-VN" dirty="0"/>
              <a:t>Mục đích</a:t>
            </a:r>
          </a:p>
          <a:p>
            <a:pPr lvl="1"/>
            <a:r>
              <a:rPr lang="vi-VN" sz="2000" dirty="0"/>
              <a:t>Được dùng để cung cấp một giải pháp linh hoạt cho các vấn đề tạo đối tượng (object) khác nhau trong lập trình hướng đối tượng.</a:t>
            </a:r>
          </a:p>
          <a:p>
            <a:pPr lvl="1"/>
            <a:r>
              <a:rPr lang="vi-VN" sz="2000" b="0" i="0" dirty="0">
                <a:solidFill>
                  <a:srgbClr val="1B1B1B"/>
                </a:solidFill>
                <a:effectLst/>
                <a:latin typeface="Arial (Body)"/>
              </a:rPr>
              <a:t>Cho phép bạn xây dựng các đối tượng phức tạp bằng cách sử dụng các đối tượng đơn giản và sử dụng tiếp cận từng bước. </a:t>
            </a:r>
          </a:p>
          <a:p>
            <a:pPr lvl="1"/>
            <a:endParaRPr lang="en-US" sz="2000" dirty="0"/>
          </a:p>
        </p:txBody>
      </p:sp>
      <p:pic>
        <p:nvPicPr>
          <p:cNvPr id="5" name="Picture 4" descr="A cartoon of a machine&#10;&#10;Description automatically generated">
            <a:extLst>
              <a:ext uri="{FF2B5EF4-FFF2-40B4-BE49-F238E27FC236}">
                <a16:creationId xmlns:a16="http://schemas.microsoft.com/office/drawing/2014/main" id="{B54E8AC7-BBB5-C3F7-0D6C-29952B8E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551" y="990600"/>
            <a:ext cx="4490049" cy="2806281"/>
          </a:xfrm>
          <a:prstGeom prst="rect">
            <a:avLst/>
          </a:prstGeom>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Cần tạo một đối tượng phức tạp.</a:t>
            </a:r>
          </a:p>
          <a:p>
            <a:r>
              <a:rPr lang="vi-VN" dirty="0"/>
              <a:t>Cần một phương pháp dễ dàng để sử dụng , quản lý và bảo trì.</a:t>
            </a:r>
          </a:p>
          <a:p>
            <a:endParaRPr lang="en-US" dirty="0"/>
          </a:p>
        </p:txBody>
      </p:sp>
    </p:spTree>
    <p:extLst>
      <p:ext uri="{BB962C8B-B14F-4D97-AF65-F5344CB8AC3E}">
        <p14:creationId xmlns:p14="http://schemas.microsoft.com/office/powerpoint/2010/main" val="35330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pic>
        <p:nvPicPr>
          <p:cNvPr id="5" name="Content Placeholder 4" descr="A diagram of houses with text&#10;&#10;Description automatically generated">
            <a:extLst>
              <a:ext uri="{FF2B5EF4-FFF2-40B4-BE49-F238E27FC236}">
                <a16:creationId xmlns:a16="http://schemas.microsoft.com/office/drawing/2014/main" id="{CF90F2EB-7A3B-C696-42C2-568BAD6D0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380" y="3665458"/>
            <a:ext cx="4701947" cy="2537680"/>
          </a:xfrm>
        </p:spPr>
      </p:pic>
      <p:pic>
        <p:nvPicPr>
          <p:cNvPr id="7" name="Picture 6" descr="A drawing of a house&#10;&#10;Description automatically generated">
            <a:extLst>
              <a:ext uri="{FF2B5EF4-FFF2-40B4-BE49-F238E27FC236}">
                <a16:creationId xmlns:a16="http://schemas.microsoft.com/office/drawing/2014/main" id="{F34877E0-FC29-0332-A750-581C8E011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92" y="914400"/>
            <a:ext cx="4412362" cy="2751058"/>
          </a:xfrm>
          <a:prstGeom prst="rect">
            <a:avLst/>
          </a:prstGeom>
        </p:spPr>
      </p:pic>
    </p:spTree>
    <p:extLst>
      <p:ext uri="{BB962C8B-B14F-4D97-AF65-F5344CB8AC3E}">
        <p14:creationId xmlns:p14="http://schemas.microsoft.com/office/powerpoint/2010/main" val="417664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8" name="Picture 7">
            <a:extLst>
              <a:ext uri="{FF2B5EF4-FFF2-40B4-BE49-F238E27FC236}">
                <a16:creationId xmlns:a16="http://schemas.microsoft.com/office/drawing/2014/main" id="{17EAE091-EF23-E2DC-A634-D20FF9107356}"/>
              </a:ext>
            </a:extLst>
          </p:cNvPr>
          <p:cNvPicPr>
            <a:picLocks noChangeAspect="1"/>
          </p:cNvPicPr>
          <p:nvPr/>
        </p:nvPicPr>
        <p:blipFill>
          <a:blip r:embed="rId2"/>
          <a:stretch>
            <a:fillRect/>
          </a:stretch>
        </p:blipFill>
        <p:spPr>
          <a:xfrm>
            <a:off x="3733800" y="959721"/>
            <a:ext cx="5334000" cy="5822079"/>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Builder</a:t>
            </a:r>
            <a:r>
              <a:rPr lang="vi-VN" sz="2400" dirty="0"/>
              <a:t>: Giao diện Builder khai báo các bước product construction chung cho tất cả các loại builder. Abstract interface để tạo nên các đối tượng sản phẩm ( object product )</a:t>
            </a:r>
          </a:p>
          <a:p>
            <a:pPr lvl="1"/>
            <a:r>
              <a:rPr lang="vi-VN" sz="2400" dirty="0">
                <a:solidFill>
                  <a:srgbClr val="0000FF"/>
                </a:solidFill>
              </a:rPr>
              <a:t>Concrete Builder</a:t>
            </a:r>
            <a:r>
              <a:rPr lang="vi-VN" sz="2400" dirty="0"/>
              <a:t>: cung cấp các cách triển khai khác nhau của các bước construction cho Builder. Các concrete builder có thể tạo ra các product không tuân theo giao diện chung.</a:t>
            </a:r>
          </a:p>
          <a:p>
            <a:pPr lvl="1"/>
            <a:r>
              <a:rPr lang="vi-VN" sz="2400" dirty="0">
                <a:solidFill>
                  <a:srgbClr val="0000FF"/>
                </a:solidFill>
              </a:rPr>
              <a:t>Director</a:t>
            </a:r>
            <a:r>
              <a:rPr lang="vi-VN" sz="2400" dirty="0"/>
              <a:t>: Lớp Director xác định thứ tự gọi các bước construction, vì vậy bạn có thể tạo và sử dụng lại các cấu hình cụ thể của product.</a:t>
            </a:r>
          </a:p>
        </p:txBody>
      </p:sp>
    </p:spTree>
    <p:extLst>
      <p:ext uri="{BB962C8B-B14F-4D97-AF65-F5344CB8AC3E}">
        <p14:creationId xmlns:p14="http://schemas.microsoft.com/office/powerpoint/2010/main" val="204705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B220-7589-E43E-3FA9-E3EA4764828E}"/>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61FD1256-0203-9D60-16BE-2FE55D2413B3}"/>
              </a:ext>
            </a:extLst>
          </p:cNvPr>
          <p:cNvSpPr>
            <a:spLocks noGrp="1"/>
          </p:cNvSpPr>
          <p:nvPr>
            <p:ph idx="1"/>
          </p:nvPr>
        </p:nvSpPr>
        <p:spPr/>
        <p:txBody>
          <a:bodyPr/>
          <a:lstStyle/>
          <a:p>
            <a:r>
              <a:rPr lang="vi-VN" dirty="0"/>
              <a:t>Sự cộng tác:</a:t>
            </a:r>
          </a:p>
          <a:p>
            <a:pPr lvl="1"/>
            <a:r>
              <a:rPr lang="vi-VN" dirty="0"/>
              <a:t>Client phải liên kết một trong các đối tượng trình tạo với director. Thông thường, nó chỉ được thực hiện một lần, thông qua các tham số của hàm tạo của director. Sau đó, director sử dụng builder object đó cho tất cả các construction tiếp theo.</a:t>
            </a:r>
          </a:p>
        </p:txBody>
      </p:sp>
    </p:spTree>
    <p:extLst>
      <p:ext uri="{BB962C8B-B14F-4D97-AF65-F5344CB8AC3E}">
        <p14:creationId xmlns:p14="http://schemas.microsoft.com/office/powerpoint/2010/main" val="1496172783"/>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1911</TotalTime>
  <Words>680</Words>
  <Application>Microsoft Office PowerPoint</Application>
  <PresentationFormat>On-screen Show (4:3)</PresentationFormat>
  <Paragraphs>72</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(Body)</vt:lpstr>
      <vt:lpstr>Calibri</vt:lpstr>
      <vt:lpstr>Tahoma</vt:lpstr>
      <vt:lpstr>Times New Roman</vt:lpstr>
      <vt:lpstr>VNPT template</vt:lpstr>
      <vt:lpstr>Custom Design</vt:lpstr>
      <vt:lpstr>Mẫu Builder</vt:lpstr>
      <vt:lpstr>Nội dung</vt:lpstr>
      <vt:lpstr>Nội dung</vt:lpstr>
      <vt:lpstr>Tổng quan</vt:lpstr>
      <vt:lpstr>Motivation</vt:lpstr>
      <vt:lpstr>Khả năng ứng dụng </vt:lpstr>
      <vt:lpstr>Đặc điểm</vt:lpstr>
      <vt:lpstr>Đặc điểm</vt:lpstr>
      <vt:lpstr>Đặc điểm</vt:lpstr>
      <vt:lpstr>Hệ quả mang lại</vt:lpstr>
      <vt:lpstr>Hệ quả mang lại</vt:lpstr>
      <vt:lpstr>Hiện thực cài đặt</vt:lpstr>
      <vt:lpstr>Các ví dụ thực tế</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161</cp:revision>
  <dcterms:created xsi:type="dcterms:W3CDTF">2010-09-29T06:57:02Z</dcterms:created>
  <dcterms:modified xsi:type="dcterms:W3CDTF">2024-03-22T03:16:57Z</dcterms:modified>
</cp:coreProperties>
</file>