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17"/>
  </p:notesMasterIdLst>
  <p:handoutMasterIdLst>
    <p:handoutMasterId r:id="rId18"/>
  </p:handoutMasterIdLst>
  <p:sldIdLst>
    <p:sldId id="256" r:id="rId3"/>
    <p:sldId id="754" r:id="rId4"/>
    <p:sldId id="755" r:id="rId5"/>
    <p:sldId id="756" r:id="rId6"/>
    <p:sldId id="767" r:id="rId7"/>
    <p:sldId id="757" r:id="rId8"/>
    <p:sldId id="758" r:id="rId9"/>
    <p:sldId id="759" r:id="rId10"/>
    <p:sldId id="760" r:id="rId11"/>
    <p:sldId id="762" r:id="rId12"/>
    <p:sldId id="763" r:id="rId13"/>
    <p:sldId id="764" r:id="rId14"/>
    <p:sldId id="765" r:id="rId15"/>
    <p:sldId id="766" r:id="rId16"/>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00"/>
    <a:srgbClr val="0066FF"/>
    <a:srgbClr val="D3F9E7"/>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5" autoAdjust="0"/>
    <p:restoredTop sz="94917" autoAdjust="0"/>
  </p:normalViewPr>
  <p:slideViewPr>
    <p:cSldViewPr>
      <p:cViewPr varScale="1">
        <p:scale>
          <a:sx n="89" d="100"/>
          <a:sy n="89" d="100"/>
        </p:scale>
        <p:origin x="1450" y="72"/>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23/04/2024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a:solidFill>
                  <a:srgbClr val="222268"/>
                </a:solidFill>
                <a:effectLst>
                  <a:outerShdw blurRad="38100" dist="38100" dir="2700000" algn="tl">
                    <a:srgbClr val="C0C0C0"/>
                  </a:outerShdw>
                </a:effectLst>
                <a:cs typeface="Tahoma" charset="0"/>
              </a:rPr>
              <a:t>Mẫu</a:t>
            </a:r>
            <a:r>
              <a:rPr lang="vi-VN" b="1" dirty="0">
                <a:solidFill>
                  <a:srgbClr val="222268"/>
                </a:solidFill>
                <a:effectLst>
                  <a:outerShdw blurRad="38100" dist="38100" dir="2700000" algn="tl">
                    <a:srgbClr val="C0C0C0"/>
                  </a:outerShdw>
                </a:effectLst>
                <a:cs typeface="Tahoma" charset="0"/>
              </a:rPr>
              <a:t> State</a:t>
            </a:r>
          </a:p>
        </p:txBody>
      </p:sp>
      <p:sp>
        <p:nvSpPr>
          <p:cNvPr id="3" name="Rectangle 3"/>
          <p:cNvSpPr>
            <a:spLocks noGrp="1" noChangeArrowheads="1"/>
          </p:cNvSpPr>
          <p:nvPr>
            <p:ph type="subTitle" idx="4294967295"/>
          </p:nvPr>
        </p:nvSpPr>
        <p:spPr>
          <a:xfrm>
            <a:off x="3657600" y="5105400"/>
            <a:ext cx="5312391" cy="1143000"/>
          </a:xfrm>
          <a:prstGeom prst="rect">
            <a:avLst/>
          </a:prstGeom>
        </p:spPr>
        <p:txBody>
          <a:bodyPr>
            <a:normAutofit fontScale="62500" lnSpcReduction="20000"/>
          </a:bodyPr>
          <a:lstStyle/>
          <a:p>
            <a:pPr marL="0" indent="0" eaLnBrk="1" hangingPunct="1">
              <a:buNone/>
            </a:pPr>
            <a:r>
              <a:rPr lang="en-US" b="1" dirty="0" err="1">
                <a:latin typeface="Times New Roman" pitchFamily="18" charset="0"/>
                <a:cs typeface="Times New Roman" pitchFamily="18" charset="0"/>
              </a:rPr>
              <a:t>Nhóm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số</a:t>
            </a:r>
            <a:r>
              <a:rPr lang="en-US" b="1" dirty="0">
                <a:latin typeface="Times New Roman" pitchFamily="18" charset="0"/>
                <a:cs typeface="Times New Roman" pitchFamily="18" charset="0"/>
              </a:rPr>
              <a:t> 07</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Phạm Thanh Đồng</a:t>
            </a:r>
            <a:r>
              <a:rPr lang="en-US" b="1" dirty="0">
                <a:latin typeface="Times New Roman" pitchFamily="18" charset="0"/>
                <a:cs typeface="Times New Roman" pitchFamily="18" charset="0"/>
              </a:rPr>
              <a:t> – </a:t>
            </a:r>
            <a:r>
              <a:rPr lang="vi-VN" b="1" dirty="0">
                <a:latin typeface="Times New Roman" pitchFamily="18" charset="0"/>
                <a:cs typeface="Times New Roman" pitchFamily="18" charset="0"/>
              </a:rPr>
              <a:t>21520724</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Lê Quốc Dũng – 21520739</a:t>
            </a:r>
          </a:p>
          <a:p>
            <a:pPr marL="0" indent="0">
              <a:buNone/>
            </a:pPr>
            <a:r>
              <a:rPr lang="vi-VN" b="1" dirty="0">
                <a:latin typeface="Times New Roman" pitchFamily="18" charset="0"/>
                <a:cs typeface="Times New Roman" pitchFamily="18" charset="0"/>
              </a:rPr>
              <a:t>Võ Hữu - 21522133</a:t>
            </a: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679A-9F34-F901-99E0-A1D3BB735D15}"/>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3AE4B04B-F733-EC74-5128-E25CF966441A}"/>
              </a:ext>
            </a:extLst>
          </p:cNvPr>
          <p:cNvSpPr>
            <a:spLocks noGrp="1"/>
          </p:cNvSpPr>
          <p:nvPr>
            <p:ph idx="1"/>
          </p:nvPr>
        </p:nvSpPr>
        <p:spPr/>
        <p:txBody>
          <a:bodyPr/>
          <a:lstStyle/>
          <a:p>
            <a:r>
              <a:rPr lang="vi-VN" dirty="0"/>
              <a:t>Ưu điểm</a:t>
            </a:r>
          </a:p>
          <a:p>
            <a:pPr lvl="1"/>
            <a:r>
              <a:rPr lang="vi-VN" sz="2000" dirty="0"/>
              <a:t>Đảm bảo nguyên tắc Single Responsibility (SRP): Tách biệt mỗi State tương ứng với 1 class riêng biệt. </a:t>
            </a:r>
          </a:p>
          <a:p>
            <a:pPr lvl="1"/>
            <a:r>
              <a:rPr lang="vi-VN" sz="2000" dirty="0"/>
              <a:t>Đảm bảo nguyên tắc Open/Closed Principle (OCP): chúng ta có thể thêm một State mới mà không ảnh hưởng đến State khác hay Context hiện có. </a:t>
            </a:r>
          </a:p>
          <a:p>
            <a:pPr lvl="1"/>
            <a:r>
              <a:rPr lang="vi-VN" sz="2000" dirty="0"/>
              <a:t>Giữ hành vi cụ thể tương ứng với mỗi State (trạng thái). </a:t>
            </a:r>
          </a:p>
          <a:p>
            <a:pPr lvl="1"/>
            <a:r>
              <a:rPr lang="vi-VN" sz="2000" dirty="0"/>
              <a:t>Giúp chuyển State một cách rõ ràng. </a:t>
            </a:r>
          </a:p>
          <a:p>
            <a:pPr lvl="1"/>
            <a:r>
              <a:rPr lang="vi-VN" sz="2000" dirty="0"/>
              <a:t>Loại bỏ các câu lệnh xét trường hợp (If, Switch case) giúp đơn giản code của context</a:t>
            </a:r>
            <a:endParaRPr lang="en-US" sz="2000" dirty="0"/>
          </a:p>
        </p:txBody>
      </p:sp>
    </p:spTree>
    <p:extLst>
      <p:ext uri="{BB962C8B-B14F-4D97-AF65-F5344CB8AC3E}">
        <p14:creationId xmlns:p14="http://schemas.microsoft.com/office/powerpoint/2010/main" val="91105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E93A-806D-F175-FF3B-868FBB64506E}"/>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5C0BE51E-89F2-0431-A29A-CFAFA7708C36}"/>
              </a:ext>
            </a:extLst>
          </p:cNvPr>
          <p:cNvSpPr>
            <a:spLocks noGrp="1"/>
          </p:cNvSpPr>
          <p:nvPr>
            <p:ph idx="1"/>
          </p:nvPr>
        </p:nvSpPr>
        <p:spPr/>
        <p:txBody>
          <a:bodyPr/>
          <a:lstStyle/>
          <a:p>
            <a:r>
              <a:rPr lang="vi-VN" dirty="0"/>
              <a:t>Nhược điểm</a:t>
            </a:r>
          </a:p>
          <a:p>
            <a:pPr lvl="1"/>
            <a:r>
              <a:rPr lang="vi-VN" dirty="0"/>
              <a:t>Việc sử dụng state pattern có thể quá mức cần thiết nếu state machine chỉ có một vài trạng thái hoặc hiếm khi thay đổi có thể dẫn đến việc tăng độ phức tạp của code</a:t>
            </a:r>
            <a:endParaRPr lang="en-US" dirty="0"/>
          </a:p>
        </p:txBody>
      </p:sp>
    </p:spTree>
    <p:extLst>
      <p:ext uri="{BB962C8B-B14F-4D97-AF65-F5344CB8AC3E}">
        <p14:creationId xmlns:p14="http://schemas.microsoft.com/office/powerpoint/2010/main" val="405824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F6C7-E6A0-4A11-771D-3032BA48903E}"/>
              </a:ext>
            </a:extLst>
          </p:cNvPr>
          <p:cNvSpPr>
            <a:spLocks noGrp="1"/>
          </p:cNvSpPr>
          <p:nvPr>
            <p:ph type="title"/>
          </p:nvPr>
        </p:nvSpPr>
        <p:spPr/>
        <p:txBody>
          <a:bodyPr/>
          <a:lstStyle/>
          <a:p>
            <a:r>
              <a:rPr lang="vi-VN" dirty="0"/>
              <a:t>Hiện thực cài đặt</a:t>
            </a:r>
            <a:endParaRPr lang="en-US" dirty="0"/>
          </a:p>
        </p:txBody>
      </p:sp>
      <p:sp>
        <p:nvSpPr>
          <p:cNvPr id="3" name="Content Placeholder 2">
            <a:extLst>
              <a:ext uri="{FF2B5EF4-FFF2-40B4-BE49-F238E27FC236}">
                <a16:creationId xmlns:a16="http://schemas.microsoft.com/office/drawing/2014/main" id="{A5AAE8AA-EBCA-525C-CC1C-F7F3B074ABCB}"/>
              </a:ext>
            </a:extLst>
          </p:cNvPr>
          <p:cNvSpPr>
            <a:spLocks noGrp="1"/>
          </p:cNvSpPr>
          <p:nvPr>
            <p:ph idx="1"/>
          </p:nvPr>
        </p:nvSpPr>
        <p:spPr/>
        <p:txBody>
          <a:bodyPr/>
          <a:lstStyle/>
          <a:p>
            <a:r>
              <a:rPr lang="vi-VN" sz="2800" dirty="0"/>
              <a:t>B1: Tạo lớp context </a:t>
            </a:r>
          </a:p>
          <a:p>
            <a:r>
              <a:rPr lang="vi-VN" sz="2800" dirty="0"/>
              <a:t>B2: Tạo interface state </a:t>
            </a:r>
          </a:p>
          <a:p>
            <a:r>
              <a:rPr lang="vi-VN" sz="2800" dirty="0"/>
              <a:t>B3: Với mỗi trạng thái của context tạo 1 concrete state cho mỗi trạng thái.</a:t>
            </a:r>
          </a:p>
          <a:p>
            <a:r>
              <a:rPr lang="vi-VN" sz="2800" dirty="0"/>
              <a:t>B4: Trong lớp context tạo 1 thuộc tính chứa state để truy cập các trạng thái cụ thể.</a:t>
            </a:r>
          </a:p>
          <a:p>
            <a:endParaRPr lang="en-US" sz="2800" dirty="0"/>
          </a:p>
        </p:txBody>
      </p:sp>
    </p:spTree>
    <p:extLst>
      <p:ext uri="{BB962C8B-B14F-4D97-AF65-F5344CB8AC3E}">
        <p14:creationId xmlns:p14="http://schemas.microsoft.com/office/powerpoint/2010/main" val="2852798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C709-0640-E2DA-83D3-D038080464D7}"/>
              </a:ext>
            </a:extLst>
          </p:cNvPr>
          <p:cNvSpPr>
            <a:spLocks noGrp="1"/>
          </p:cNvSpPr>
          <p:nvPr>
            <p:ph type="title"/>
          </p:nvPr>
        </p:nvSpPr>
        <p:spPr/>
        <p:txBody>
          <a:bodyPr/>
          <a:lstStyle/>
          <a:p>
            <a:r>
              <a:rPr lang="vi-VN" dirty="0"/>
              <a:t>Các ví dụ thực tế</a:t>
            </a:r>
            <a:endParaRPr lang="en-US" dirty="0"/>
          </a:p>
        </p:txBody>
      </p:sp>
      <p:sp>
        <p:nvSpPr>
          <p:cNvPr id="3" name="Content Placeholder 2">
            <a:extLst>
              <a:ext uri="{FF2B5EF4-FFF2-40B4-BE49-F238E27FC236}">
                <a16:creationId xmlns:a16="http://schemas.microsoft.com/office/drawing/2014/main" id="{09837B7B-259A-BB45-1BC0-3BB269578A6C}"/>
              </a:ext>
            </a:extLst>
          </p:cNvPr>
          <p:cNvSpPr>
            <a:spLocks noGrp="1"/>
          </p:cNvSpPr>
          <p:nvPr>
            <p:ph idx="1"/>
          </p:nvPr>
        </p:nvSpPr>
        <p:spPr/>
        <p:txBody>
          <a:bodyPr/>
          <a:lstStyle/>
          <a:p>
            <a:pPr marL="0" indent="0" algn="l">
              <a:buNone/>
            </a:pPr>
            <a:r>
              <a:rPr lang="vi-VN" b="0" i="0" dirty="0">
                <a:solidFill>
                  <a:srgbClr val="333333"/>
                </a:solidFill>
                <a:effectLst/>
                <a:highlight>
                  <a:srgbClr val="F7F9FA"/>
                </a:highlight>
                <a:latin typeface="Arial (Body)"/>
              </a:rPr>
              <a:t>Các button và switch trong điện thoại thông minh của bạn hoạt động khác nhau tùy thuộc vào trạng thái hiện tại của thiết bị:</a:t>
            </a:r>
          </a:p>
          <a:p>
            <a:pPr algn="l">
              <a:buFont typeface="Arial" panose="020B0604020202020204" pitchFamily="34" charset="0"/>
              <a:buChar char="•"/>
            </a:pPr>
            <a:r>
              <a:rPr lang="vi-VN" b="0" i="0" dirty="0">
                <a:solidFill>
                  <a:srgbClr val="333333"/>
                </a:solidFill>
                <a:effectLst/>
                <a:highlight>
                  <a:srgbClr val="F7F9FA"/>
                </a:highlight>
                <a:latin typeface="Arial (Body)"/>
              </a:rPr>
              <a:t>Khi điện thoại được mở khóa, việc nhấn các button dẫn đến việc thực hiện các chức năng khác nhau.</a:t>
            </a:r>
          </a:p>
          <a:p>
            <a:pPr algn="l">
              <a:buFont typeface="Arial" panose="020B0604020202020204" pitchFamily="34" charset="0"/>
              <a:buChar char="•"/>
            </a:pPr>
            <a:r>
              <a:rPr lang="vi-VN" b="0" i="0" dirty="0">
                <a:solidFill>
                  <a:srgbClr val="333333"/>
                </a:solidFill>
                <a:effectLst/>
                <a:highlight>
                  <a:srgbClr val="F7F9FA"/>
                </a:highlight>
                <a:latin typeface="Arial (Body)"/>
              </a:rPr>
              <a:t>Khi điện thoại bị khóa, nhấn bất kỳ button nào sẽ dẫn đến màn hình mở khóa.</a:t>
            </a:r>
          </a:p>
          <a:p>
            <a:pPr marL="0" indent="0">
              <a:buNone/>
            </a:pPr>
            <a:endParaRPr lang="vi-VN" dirty="0">
              <a:latin typeface="Arial (Body)"/>
            </a:endParaRPr>
          </a:p>
        </p:txBody>
      </p:sp>
    </p:spTree>
    <p:extLst>
      <p:ext uri="{BB962C8B-B14F-4D97-AF65-F5344CB8AC3E}">
        <p14:creationId xmlns:p14="http://schemas.microsoft.com/office/powerpoint/2010/main" val="84963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243-4A46-9D23-C76F-0C14421F969C}"/>
              </a:ext>
            </a:extLst>
          </p:cNvPr>
          <p:cNvSpPr>
            <a:spLocks noGrp="1"/>
          </p:cNvSpPr>
          <p:nvPr>
            <p:ph type="title"/>
          </p:nvPr>
        </p:nvSpPr>
        <p:spPr/>
        <p:txBody>
          <a:bodyPr/>
          <a:lstStyle/>
          <a:p>
            <a:r>
              <a:rPr lang="vi-VN" dirty="0"/>
              <a:t>Các mẫu liên quan</a:t>
            </a:r>
            <a:endParaRPr lang="en-US" dirty="0"/>
          </a:p>
        </p:txBody>
      </p:sp>
      <p:sp>
        <p:nvSpPr>
          <p:cNvPr id="3" name="Content Placeholder 2">
            <a:extLst>
              <a:ext uri="{FF2B5EF4-FFF2-40B4-BE49-F238E27FC236}">
                <a16:creationId xmlns:a16="http://schemas.microsoft.com/office/drawing/2014/main" id="{9B6F9E1B-454A-AC8F-63C9-01C21176FCD3}"/>
              </a:ext>
            </a:extLst>
          </p:cNvPr>
          <p:cNvSpPr>
            <a:spLocks noGrp="1"/>
          </p:cNvSpPr>
          <p:nvPr>
            <p:ph idx="1"/>
          </p:nvPr>
        </p:nvSpPr>
        <p:spPr/>
        <p:txBody>
          <a:bodyPr/>
          <a:lstStyle/>
          <a:p>
            <a:r>
              <a:rPr lang="vi-VN" dirty="0"/>
              <a:t>Bridge </a:t>
            </a:r>
          </a:p>
          <a:p>
            <a:r>
              <a:rPr lang="vi-VN" dirty="0"/>
              <a:t>Strategy</a:t>
            </a:r>
          </a:p>
          <a:p>
            <a:endParaRPr lang="en-US" dirty="0"/>
          </a:p>
        </p:txBody>
      </p:sp>
    </p:spTree>
    <p:extLst>
      <p:ext uri="{BB962C8B-B14F-4D97-AF65-F5344CB8AC3E}">
        <p14:creationId xmlns:p14="http://schemas.microsoft.com/office/powerpoint/2010/main" val="314133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err="1">
                <a:solidFill>
                  <a:schemeClr val="tx1"/>
                </a:solidFill>
                <a:cs typeface="Tahoma" charset="0"/>
              </a:rPr>
              <a:t>Nội</a:t>
            </a:r>
            <a:r>
              <a:rPr lang="en-US" sz="4000" b="1" dirty="0">
                <a:solidFill>
                  <a:schemeClr val="tx1"/>
                </a:solidFill>
                <a:cs typeface="Tahoma" charset="0"/>
              </a:rPr>
              <a:t> dung</a:t>
            </a: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pPr>
            <a:r>
              <a:rPr lang="en-US" sz="2000" dirty="0" err="1">
                <a:latin typeface="+mj-lt"/>
                <a:cs typeface="Tahoma" charset="0"/>
              </a:rPr>
              <a:t>Tên</a:t>
            </a:r>
            <a:endParaRPr lang="en-US" sz="2000" dirty="0">
              <a:latin typeface="+mj-lt"/>
              <a:cs typeface="Tahoma" charset="0"/>
            </a:endParaRPr>
          </a:p>
          <a:p>
            <a:pPr lvl="1" algn="just">
              <a:spcBef>
                <a:spcPts val="300"/>
              </a:spcBef>
              <a:spcAft>
                <a:spcPts val="300"/>
              </a:spcAft>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en-US" sz="2000" dirty="0">
              <a:latin typeface="+mj-lt"/>
              <a:cs typeface="Tahoma" charset="0"/>
            </a:endParaRPr>
          </a:p>
          <a:p>
            <a:pPr algn="just">
              <a:lnSpc>
                <a:spcPct val="120000"/>
              </a:lnSpc>
              <a:spcBef>
                <a:spcPts val="300"/>
              </a:spcBef>
              <a:spcAft>
                <a:spcPts val="300"/>
              </a:spcAft>
            </a:pPr>
            <a:r>
              <a:rPr lang="vi-VN" sz="2400" dirty="0">
                <a:cs typeface="Tahoma" charset="0"/>
              </a:rPr>
              <a:t>Motivation</a:t>
            </a:r>
            <a:endParaRPr lang="en-US" sz="2400" dirty="0">
              <a:cs typeface="Tahoma" charset="0"/>
            </a:endParaRPr>
          </a:p>
          <a:p>
            <a:pPr algn="just">
              <a:spcBef>
                <a:spcPts val="300"/>
              </a:spcBef>
              <a:spcAft>
                <a:spcPts val="300"/>
              </a:spcAft>
            </a:pPr>
            <a:r>
              <a:rPr lang="vi-VN" sz="2400" dirty="0">
                <a:latin typeface="+mj-lt"/>
                <a:cs typeface="Tahoma" charset="0"/>
              </a:rPr>
              <a:t>Khả năng ứng dụng</a:t>
            </a:r>
          </a:p>
          <a:p>
            <a:pPr algn="just">
              <a:spcBef>
                <a:spcPts val="300"/>
              </a:spcBef>
              <a:spcAft>
                <a:spcPts val="300"/>
              </a:spcAft>
            </a:pPr>
            <a:r>
              <a:rPr lang="vi-VN" sz="2400" dirty="0">
                <a:latin typeface="+mj-lt"/>
                <a:cs typeface="Tahoma" charset="0"/>
              </a:rPr>
              <a:t>Đặc điểm;</a:t>
            </a:r>
          </a:p>
          <a:p>
            <a:pPr marL="857250" lvl="1" indent="-457200" algn="just">
              <a:spcBef>
                <a:spcPts val="300"/>
              </a:spcBef>
              <a:spcAft>
                <a:spcPts val="300"/>
              </a:spcAft>
            </a:pPr>
            <a:r>
              <a:rPr lang="vi-VN" sz="2000" dirty="0">
                <a:latin typeface="+mj-lt"/>
                <a:cs typeface="Tahoma" charset="0"/>
              </a:rPr>
              <a:t>Cấu trúc mẫu</a:t>
            </a:r>
          </a:p>
          <a:p>
            <a:pPr marL="857250" lvl="1" indent="-457200" algn="just">
              <a:spcBef>
                <a:spcPts val="300"/>
              </a:spcBef>
              <a:spcAft>
                <a:spcPts val="300"/>
              </a:spcAft>
            </a:pPr>
            <a:r>
              <a:rPr lang="vi-VN" sz="2000" dirty="0">
                <a:latin typeface="+mj-lt"/>
                <a:cs typeface="Tahoma" charset="0"/>
              </a:rPr>
              <a:t>Ý nghĩa của từng thành viên</a:t>
            </a:r>
          </a:p>
          <a:p>
            <a:pPr marL="857250" lvl="1" indent="-457200" algn="just">
              <a:spcBef>
                <a:spcPts val="300"/>
              </a:spcBef>
              <a:spcAft>
                <a:spcPts val="300"/>
              </a:spcAft>
            </a:pPr>
            <a:r>
              <a:rPr lang="vi-VN" sz="2000" dirty="0">
                <a:latin typeface="+mj-lt"/>
                <a:cs typeface="Tahoma" charset="0"/>
              </a:rPr>
              <a:t>Sự cộng tác </a:t>
            </a:r>
          </a:p>
          <a:p>
            <a:pPr algn="just">
              <a:spcBef>
                <a:spcPts val="300"/>
              </a:spcBef>
              <a:spcAft>
                <a:spcPts val="300"/>
              </a:spcAft>
            </a:pPr>
            <a:r>
              <a:rPr lang="vi-VN" sz="2400" dirty="0">
                <a:latin typeface="+mj-lt"/>
                <a:cs typeface="Tahoma" charset="0"/>
              </a:rPr>
              <a:t>Các hệ quả mang lại:</a:t>
            </a:r>
          </a:p>
          <a:p>
            <a:pPr marL="857250" lvl="1" indent="-457200" algn="just">
              <a:spcBef>
                <a:spcPts val="300"/>
              </a:spcBef>
              <a:spcAft>
                <a:spcPts val="300"/>
              </a:spcAft>
            </a:pPr>
            <a:r>
              <a:rPr lang="vi-VN" sz="2000" dirty="0">
                <a:latin typeface="+mj-lt"/>
                <a:cs typeface="Tahoma" charset="0"/>
              </a:rPr>
              <a:t>Ưu điểm </a:t>
            </a:r>
          </a:p>
          <a:p>
            <a:pPr marL="857250" lvl="1" indent="-457200" algn="just">
              <a:spcBef>
                <a:spcPts val="300"/>
              </a:spcBef>
              <a:spcAft>
                <a:spcPts val="300"/>
              </a:spcAft>
            </a:pPr>
            <a:r>
              <a:rPr lang="vi-VN" sz="2000" dirty="0">
                <a:latin typeface="+mj-lt"/>
                <a:cs typeface="Tahoma" charset="0"/>
              </a:rPr>
              <a:t>Nhược điểm</a:t>
            </a: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Effect transition="in" filter="fade">
                                      <p:cBhvr>
                                        <p:cTn id="19" dur="1000"/>
                                        <p:tgtEl>
                                          <p:spTgt spid="9219">
                                            <p:txEl>
                                              <p:pRg st="1" end="1"/>
                                            </p:txEl>
                                          </p:spTgt>
                                        </p:tgtEl>
                                      </p:cBhvr>
                                    </p:animEffect>
                                    <p:anim calcmode="lin" valueType="num">
                                      <p:cBhvr>
                                        <p:cTn id="20"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219">
                                            <p:txEl>
                                              <p:pRg st="2" end="2"/>
                                            </p:txEl>
                                          </p:spTgt>
                                        </p:tgtEl>
                                        <p:attrNameLst>
                                          <p:attrName>style.visibility</p:attrName>
                                        </p:attrNameLst>
                                      </p:cBhvr>
                                      <p:to>
                                        <p:strVal val="visible"/>
                                      </p:to>
                                    </p:set>
                                    <p:animEffect transition="in" filter="fade">
                                      <p:cBhvr>
                                        <p:cTn id="24" dur="1000"/>
                                        <p:tgtEl>
                                          <p:spTgt spid="9219">
                                            <p:txEl>
                                              <p:pRg st="2" end="2"/>
                                            </p:txEl>
                                          </p:spTgt>
                                        </p:tgtEl>
                                      </p:cBhvr>
                                    </p:animEffect>
                                    <p:anim calcmode="lin" valueType="num">
                                      <p:cBhvr>
                                        <p:cTn id="25"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219">
                                            <p:txEl>
                                              <p:pRg st="3" end="3"/>
                                            </p:txEl>
                                          </p:spTgt>
                                        </p:tgtEl>
                                        <p:attrNameLst>
                                          <p:attrName>style.visibility</p:attrName>
                                        </p:attrNameLst>
                                      </p:cBhvr>
                                      <p:to>
                                        <p:strVal val="visible"/>
                                      </p:to>
                                    </p:set>
                                    <p:animEffect transition="in" filter="fade">
                                      <p:cBhvr>
                                        <p:cTn id="31" dur="1000"/>
                                        <p:tgtEl>
                                          <p:spTgt spid="9219">
                                            <p:txEl>
                                              <p:pRg st="3" end="3"/>
                                            </p:txEl>
                                          </p:spTgt>
                                        </p:tgtEl>
                                      </p:cBhvr>
                                    </p:animEffect>
                                    <p:anim calcmode="lin" valueType="num">
                                      <p:cBhvr>
                                        <p:cTn id="32"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219">
                                            <p:txEl>
                                              <p:pRg st="4" end="4"/>
                                            </p:txEl>
                                          </p:spTgt>
                                        </p:tgtEl>
                                        <p:attrNameLst>
                                          <p:attrName>style.visibility</p:attrName>
                                        </p:attrNameLst>
                                      </p:cBhvr>
                                      <p:to>
                                        <p:strVal val="visible"/>
                                      </p:to>
                                    </p:set>
                                    <p:animEffect transition="in" filter="fade">
                                      <p:cBhvr>
                                        <p:cTn id="38" dur="1000"/>
                                        <p:tgtEl>
                                          <p:spTgt spid="9219">
                                            <p:txEl>
                                              <p:pRg st="4" end="4"/>
                                            </p:txEl>
                                          </p:spTgt>
                                        </p:tgtEl>
                                      </p:cBhvr>
                                    </p:animEffect>
                                    <p:anim calcmode="lin" valueType="num">
                                      <p:cBhvr>
                                        <p:cTn id="39"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9219">
                                            <p:txEl>
                                              <p:pRg st="5" end="5"/>
                                            </p:txEl>
                                          </p:spTgt>
                                        </p:tgtEl>
                                        <p:attrNameLst>
                                          <p:attrName>style.visibility</p:attrName>
                                        </p:attrNameLst>
                                      </p:cBhvr>
                                      <p:to>
                                        <p:strVal val="visible"/>
                                      </p:to>
                                    </p:set>
                                    <p:animEffect transition="in" filter="fade">
                                      <p:cBhvr>
                                        <p:cTn id="45" dur="1000"/>
                                        <p:tgtEl>
                                          <p:spTgt spid="9219">
                                            <p:txEl>
                                              <p:pRg st="5" end="5"/>
                                            </p:txEl>
                                          </p:spTgt>
                                        </p:tgtEl>
                                      </p:cBhvr>
                                    </p:animEffect>
                                    <p:anim calcmode="lin" valueType="num">
                                      <p:cBhvr>
                                        <p:cTn id="46"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9219">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9219">
                                            <p:txEl>
                                              <p:pRg st="6" end="6"/>
                                            </p:txEl>
                                          </p:spTgt>
                                        </p:tgtEl>
                                        <p:attrNameLst>
                                          <p:attrName>style.visibility</p:attrName>
                                        </p:attrNameLst>
                                      </p:cBhvr>
                                      <p:to>
                                        <p:strVal val="visible"/>
                                      </p:to>
                                    </p:set>
                                    <p:animEffect transition="in" filter="fade">
                                      <p:cBhvr>
                                        <p:cTn id="50" dur="1000"/>
                                        <p:tgtEl>
                                          <p:spTgt spid="9219">
                                            <p:txEl>
                                              <p:pRg st="6" end="6"/>
                                            </p:txEl>
                                          </p:spTgt>
                                        </p:tgtEl>
                                      </p:cBhvr>
                                    </p:animEffect>
                                    <p:anim calcmode="lin" valueType="num">
                                      <p:cBhvr>
                                        <p:cTn id="51"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9219">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9219">
                                            <p:txEl>
                                              <p:pRg st="7" end="7"/>
                                            </p:txEl>
                                          </p:spTgt>
                                        </p:tgtEl>
                                        <p:attrNameLst>
                                          <p:attrName>style.visibility</p:attrName>
                                        </p:attrNameLst>
                                      </p:cBhvr>
                                      <p:to>
                                        <p:strVal val="visible"/>
                                      </p:to>
                                    </p:set>
                                    <p:animEffect transition="in" filter="fade">
                                      <p:cBhvr>
                                        <p:cTn id="55" dur="1000"/>
                                        <p:tgtEl>
                                          <p:spTgt spid="9219">
                                            <p:txEl>
                                              <p:pRg st="7" end="7"/>
                                            </p:txEl>
                                          </p:spTgt>
                                        </p:tgtEl>
                                      </p:cBhvr>
                                    </p:animEffect>
                                    <p:anim calcmode="lin" valueType="num">
                                      <p:cBhvr>
                                        <p:cTn id="56"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9219">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219">
                                            <p:txEl>
                                              <p:pRg st="8" end="8"/>
                                            </p:txEl>
                                          </p:spTgt>
                                        </p:tgtEl>
                                        <p:attrNameLst>
                                          <p:attrName>style.visibility</p:attrName>
                                        </p:attrNameLst>
                                      </p:cBhvr>
                                      <p:to>
                                        <p:strVal val="visible"/>
                                      </p:to>
                                    </p:set>
                                    <p:animEffect transition="in" filter="fade">
                                      <p:cBhvr>
                                        <p:cTn id="60" dur="1000"/>
                                        <p:tgtEl>
                                          <p:spTgt spid="9219">
                                            <p:txEl>
                                              <p:pRg st="8" end="8"/>
                                            </p:txEl>
                                          </p:spTgt>
                                        </p:tgtEl>
                                      </p:cBhvr>
                                    </p:animEffect>
                                    <p:anim calcmode="lin" valueType="num">
                                      <p:cBhvr>
                                        <p:cTn id="61"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92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9219">
                                            <p:txEl>
                                              <p:pRg st="9" end="9"/>
                                            </p:txEl>
                                          </p:spTgt>
                                        </p:tgtEl>
                                        <p:attrNameLst>
                                          <p:attrName>style.visibility</p:attrName>
                                        </p:attrNameLst>
                                      </p:cBhvr>
                                      <p:to>
                                        <p:strVal val="visible"/>
                                      </p:to>
                                    </p:set>
                                    <p:animEffect transition="in" filter="fade">
                                      <p:cBhvr>
                                        <p:cTn id="67" dur="1000"/>
                                        <p:tgtEl>
                                          <p:spTgt spid="9219">
                                            <p:txEl>
                                              <p:pRg st="9" end="9"/>
                                            </p:txEl>
                                          </p:spTgt>
                                        </p:tgtEl>
                                      </p:cBhvr>
                                    </p:animEffect>
                                    <p:anim calcmode="lin" valueType="num">
                                      <p:cBhvr>
                                        <p:cTn id="68"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9219">
                                            <p:txEl>
                                              <p:pRg st="9" end="9"/>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9219">
                                            <p:txEl>
                                              <p:pRg st="10" end="10"/>
                                            </p:txEl>
                                          </p:spTgt>
                                        </p:tgtEl>
                                        <p:attrNameLst>
                                          <p:attrName>style.visibility</p:attrName>
                                        </p:attrNameLst>
                                      </p:cBhvr>
                                      <p:to>
                                        <p:strVal val="visible"/>
                                      </p:to>
                                    </p:set>
                                    <p:animEffect transition="in" filter="fade">
                                      <p:cBhvr>
                                        <p:cTn id="72" dur="1000"/>
                                        <p:tgtEl>
                                          <p:spTgt spid="9219">
                                            <p:txEl>
                                              <p:pRg st="10" end="10"/>
                                            </p:txEl>
                                          </p:spTgt>
                                        </p:tgtEl>
                                      </p:cBhvr>
                                    </p:animEffect>
                                    <p:anim calcmode="lin" valueType="num">
                                      <p:cBhvr>
                                        <p:cTn id="73" dur="10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p:cTn id="74" dur="1000" fill="hold"/>
                                        <p:tgtEl>
                                          <p:spTgt spid="9219">
                                            <p:txEl>
                                              <p:pRg st="10" end="10"/>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9219">
                                            <p:txEl>
                                              <p:pRg st="11" end="11"/>
                                            </p:txEl>
                                          </p:spTgt>
                                        </p:tgtEl>
                                        <p:attrNameLst>
                                          <p:attrName>style.visibility</p:attrName>
                                        </p:attrNameLst>
                                      </p:cBhvr>
                                      <p:to>
                                        <p:strVal val="visible"/>
                                      </p:to>
                                    </p:set>
                                    <p:animEffect transition="in" filter="fade">
                                      <p:cBhvr>
                                        <p:cTn id="77" dur="1000"/>
                                        <p:tgtEl>
                                          <p:spTgt spid="9219">
                                            <p:txEl>
                                              <p:pRg st="11" end="11"/>
                                            </p:txEl>
                                          </p:spTgt>
                                        </p:tgtEl>
                                      </p:cBhvr>
                                    </p:animEffect>
                                    <p:anim calcmode="lin" valueType="num">
                                      <p:cBhvr>
                                        <p:cTn id="78" dur="1000" fill="hold"/>
                                        <p:tgtEl>
                                          <p:spTgt spid="9219">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9219">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vi-VN" sz="4000" b="1" dirty="0">
                <a:solidFill>
                  <a:schemeClr val="tx1"/>
                </a:solidFill>
                <a:cs typeface="Tahoma" charset="0"/>
              </a:rPr>
              <a:t>Nội dung</a:t>
            </a:r>
            <a:endParaRPr lang="en-US" sz="4000" b="1" dirty="0">
              <a:solidFill>
                <a:schemeClr val="tx1"/>
              </a:solidFill>
              <a:cs typeface="Tahoma" charset="0"/>
            </a:endParaRPr>
          </a:p>
        </p:txBody>
      </p:sp>
      <p:sp>
        <p:nvSpPr>
          <p:cNvPr id="3" name="Rectangle 3">
            <a:extLst>
              <a:ext uri="{FF2B5EF4-FFF2-40B4-BE49-F238E27FC236}">
                <a16:creationId xmlns:a16="http://schemas.microsoft.com/office/drawing/2014/main" id="{F81FEF5B-0E0F-B1A8-1122-FED50A5A895E}"/>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400" dirty="0">
                <a:latin typeface="+mj-lt"/>
                <a:cs typeface="Tahoma" charset="0"/>
              </a:rPr>
              <a:t>Các chú ý liên quan đến cài đặt, demo, mã nguồn minh họa </a:t>
            </a:r>
          </a:p>
          <a:p>
            <a:pPr algn="just">
              <a:lnSpc>
                <a:spcPct val="120000"/>
              </a:lnSpc>
              <a:spcBef>
                <a:spcPts val="300"/>
              </a:spcBef>
              <a:spcAft>
                <a:spcPts val="300"/>
              </a:spcAft>
            </a:pPr>
            <a:r>
              <a:rPr lang="vi-VN" sz="2400" dirty="0">
                <a:latin typeface="+mj-lt"/>
                <a:cs typeface="Tahoma" charset="0"/>
              </a:rPr>
              <a:t>Nêu ra các ví dụ thực tế </a:t>
            </a:r>
          </a:p>
          <a:p>
            <a:pPr algn="just">
              <a:lnSpc>
                <a:spcPct val="120000"/>
              </a:lnSpc>
              <a:spcBef>
                <a:spcPts val="300"/>
              </a:spcBef>
              <a:spcAft>
                <a:spcPts val="300"/>
              </a:spcAft>
            </a:pPr>
            <a:r>
              <a:rPr lang="vi-VN" sz="2400" dirty="0">
                <a:latin typeface="+mj-lt"/>
                <a:cs typeface="Tahoma" charset="0"/>
              </a:rPr>
              <a:t>Các mẫu liên quan</a:t>
            </a:r>
            <a:endParaRPr lang="en-US" sz="2400" dirty="0">
              <a:latin typeface="+mj-lt"/>
              <a:cs typeface="Tahoma" charset="0"/>
            </a:endParaRPr>
          </a:p>
        </p:txBody>
      </p:sp>
    </p:spTree>
    <p:extLst>
      <p:ext uri="{BB962C8B-B14F-4D97-AF65-F5344CB8AC3E}">
        <p14:creationId xmlns:p14="http://schemas.microsoft.com/office/powerpoint/2010/main" val="3376617654"/>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67B3-209F-6EC0-E60E-68D3705C3099}"/>
              </a:ext>
            </a:extLst>
          </p:cNvPr>
          <p:cNvSpPr>
            <a:spLocks noGrp="1"/>
          </p:cNvSpPr>
          <p:nvPr>
            <p:ph type="title"/>
          </p:nvPr>
        </p:nvSpPr>
        <p:spPr/>
        <p:txBody>
          <a:bodyPr/>
          <a:lstStyle/>
          <a:p>
            <a:r>
              <a:rPr lang="vi-VN" dirty="0"/>
              <a:t>Tổng quan</a:t>
            </a:r>
            <a:endParaRPr lang="en-US" dirty="0"/>
          </a:p>
        </p:txBody>
      </p:sp>
      <p:sp>
        <p:nvSpPr>
          <p:cNvPr id="3" name="Content Placeholder 2">
            <a:extLst>
              <a:ext uri="{FF2B5EF4-FFF2-40B4-BE49-F238E27FC236}">
                <a16:creationId xmlns:a16="http://schemas.microsoft.com/office/drawing/2014/main" id="{379C019C-4868-BB4B-189A-5B72C6FA76F9}"/>
              </a:ext>
            </a:extLst>
          </p:cNvPr>
          <p:cNvSpPr>
            <a:spLocks noGrp="1"/>
          </p:cNvSpPr>
          <p:nvPr>
            <p:ph idx="1"/>
          </p:nvPr>
        </p:nvSpPr>
        <p:spPr/>
        <p:txBody>
          <a:bodyPr/>
          <a:lstStyle/>
          <a:p>
            <a:r>
              <a:rPr lang="vi-VN" dirty="0"/>
              <a:t>Tên mẫu </a:t>
            </a:r>
          </a:p>
          <a:p>
            <a:pPr lvl="1"/>
            <a:r>
              <a:rPr lang="vi-VN" dirty="0"/>
              <a:t>State</a:t>
            </a:r>
            <a:r>
              <a:rPr lang="en-US" dirty="0"/>
              <a:t> </a:t>
            </a:r>
            <a:endParaRPr lang="vi-VN" dirty="0"/>
          </a:p>
          <a:p>
            <a:pPr lvl="1"/>
            <a:endParaRPr lang="vi-VN" dirty="0"/>
          </a:p>
          <a:p>
            <a:pPr lvl="1"/>
            <a:endParaRPr lang="vi-VN" dirty="0"/>
          </a:p>
          <a:p>
            <a:endParaRPr lang="vi-VN" dirty="0"/>
          </a:p>
          <a:p>
            <a:r>
              <a:rPr lang="vi-VN" dirty="0"/>
              <a:t>Phân loại</a:t>
            </a:r>
          </a:p>
          <a:p>
            <a:pPr lvl="1"/>
            <a:r>
              <a:rPr lang="vi-VN" dirty="0"/>
              <a:t>Thuộc phân nhóm </a:t>
            </a:r>
            <a:r>
              <a:rPr lang="vi-VN" dirty="0">
                <a:solidFill>
                  <a:srgbClr val="0000FF"/>
                </a:solidFill>
              </a:rPr>
              <a:t>Behavior patterns</a:t>
            </a:r>
          </a:p>
        </p:txBody>
      </p:sp>
      <p:pic>
        <p:nvPicPr>
          <p:cNvPr id="5" name="Picture 4">
            <a:extLst>
              <a:ext uri="{FF2B5EF4-FFF2-40B4-BE49-F238E27FC236}">
                <a16:creationId xmlns:a16="http://schemas.microsoft.com/office/drawing/2014/main" id="{79FE3FCA-3A65-0386-1A11-25978EFF9267}"/>
              </a:ext>
            </a:extLst>
          </p:cNvPr>
          <p:cNvPicPr>
            <a:picLocks noChangeAspect="1"/>
          </p:cNvPicPr>
          <p:nvPr/>
        </p:nvPicPr>
        <p:blipFill>
          <a:blip r:embed="rId2"/>
          <a:stretch>
            <a:fillRect/>
          </a:stretch>
        </p:blipFill>
        <p:spPr>
          <a:xfrm>
            <a:off x="3733800" y="914400"/>
            <a:ext cx="5039428" cy="3124636"/>
          </a:xfrm>
          <a:prstGeom prst="rect">
            <a:avLst/>
          </a:prstGeom>
        </p:spPr>
      </p:pic>
    </p:spTree>
    <p:extLst>
      <p:ext uri="{BB962C8B-B14F-4D97-AF65-F5344CB8AC3E}">
        <p14:creationId xmlns:p14="http://schemas.microsoft.com/office/powerpoint/2010/main" val="228078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67B3-209F-6EC0-E60E-68D3705C3099}"/>
              </a:ext>
            </a:extLst>
          </p:cNvPr>
          <p:cNvSpPr>
            <a:spLocks noGrp="1"/>
          </p:cNvSpPr>
          <p:nvPr>
            <p:ph type="title"/>
          </p:nvPr>
        </p:nvSpPr>
        <p:spPr/>
        <p:txBody>
          <a:bodyPr/>
          <a:lstStyle/>
          <a:p>
            <a:r>
              <a:rPr lang="vi-VN" dirty="0"/>
              <a:t>Tổng quan</a:t>
            </a:r>
            <a:endParaRPr lang="en-US" dirty="0"/>
          </a:p>
        </p:txBody>
      </p:sp>
      <p:sp>
        <p:nvSpPr>
          <p:cNvPr id="3" name="Content Placeholder 2">
            <a:extLst>
              <a:ext uri="{FF2B5EF4-FFF2-40B4-BE49-F238E27FC236}">
                <a16:creationId xmlns:a16="http://schemas.microsoft.com/office/drawing/2014/main" id="{379C019C-4868-BB4B-189A-5B72C6FA76F9}"/>
              </a:ext>
            </a:extLst>
          </p:cNvPr>
          <p:cNvSpPr>
            <a:spLocks noGrp="1"/>
          </p:cNvSpPr>
          <p:nvPr>
            <p:ph idx="1"/>
          </p:nvPr>
        </p:nvSpPr>
        <p:spPr/>
        <p:txBody>
          <a:bodyPr/>
          <a:lstStyle/>
          <a:p>
            <a:r>
              <a:rPr lang="vi-VN" dirty="0"/>
              <a:t>Mục đích</a:t>
            </a:r>
          </a:p>
          <a:p>
            <a:pPr lvl="1"/>
            <a:r>
              <a:rPr lang="vi-VN" dirty="0"/>
              <a:t>Cho phép một đối tượng thay đổi hành vi của nó khi trạng thái nội bộ của nó thay đổi. Đối tượng sẽ xuất hiện để thay đổi lớp của nó.</a:t>
            </a:r>
            <a:endParaRPr lang="en-US" dirty="0"/>
          </a:p>
        </p:txBody>
      </p:sp>
    </p:spTree>
    <p:extLst>
      <p:ext uri="{BB962C8B-B14F-4D97-AF65-F5344CB8AC3E}">
        <p14:creationId xmlns:p14="http://schemas.microsoft.com/office/powerpoint/2010/main" val="29700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2414-4BFE-BCA8-476E-5331811F35FF}"/>
              </a:ext>
            </a:extLst>
          </p:cNvPr>
          <p:cNvSpPr>
            <a:spLocks noGrp="1"/>
          </p:cNvSpPr>
          <p:nvPr>
            <p:ph type="title"/>
          </p:nvPr>
        </p:nvSpPr>
        <p:spPr/>
        <p:txBody>
          <a:bodyPr/>
          <a:lstStyle/>
          <a:p>
            <a:r>
              <a:rPr lang="vi-VN" dirty="0"/>
              <a:t>Motivation</a:t>
            </a:r>
            <a:endParaRPr lang="en-US" dirty="0"/>
          </a:p>
        </p:txBody>
      </p:sp>
      <p:sp>
        <p:nvSpPr>
          <p:cNvPr id="3" name="Content Placeholder 2">
            <a:extLst>
              <a:ext uri="{FF2B5EF4-FFF2-40B4-BE49-F238E27FC236}">
                <a16:creationId xmlns:a16="http://schemas.microsoft.com/office/drawing/2014/main" id="{9094955D-EC9F-34A0-31F8-B8831B4E6FC0}"/>
              </a:ext>
            </a:extLst>
          </p:cNvPr>
          <p:cNvSpPr>
            <a:spLocks noGrp="1"/>
          </p:cNvSpPr>
          <p:nvPr>
            <p:ph idx="1"/>
          </p:nvPr>
        </p:nvSpPr>
        <p:spPr/>
        <p:txBody>
          <a:bodyPr/>
          <a:lstStyle/>
          <a:p>
            <a:r>
              <a:rPr lang="vi-VN" dirty="0"/>
              <a:t>Tăng tính linh hoạt và khả năng bảo trì của hệ thống </a:t>
            </a:r>
          </a:p>
          <a:p>
            <a:r>
              <a:rPr lang="vi-VN" dirty="0"/>
              <a:t>Làm tăng khả năng đóng gói và cung cấp một giao diện thống nhất, dễ sử dụng.</a:t>
            </a:r>
            <a:endParaRPr lang="en-US" dirty="0"/>
          </a:p>
        </p:txBody>
      </p:sp>
    </p:spTree>
    <p:extLst>
      <p:ext uri="{BB962C8B-B14F-4D97-AF65-F5344CB8AC3E}">
        <p14:creationId xmlns:p14="http://schemas.microsoft.com/office/powerpoint/2010/main" val="353301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2155-276C-5778-16C2-F7F799A89B5B}"/>
              </a:ext>
            </a:extLst>
          </p:cNvPr>
          <p:cNvSpPr>
            <a:spLocks noGrp="1"/>
          </p:cNvSpPr>
          <p:nvPr>
            <p:ph type="title"/>
          </p:nvPr>
        </p:nvSpPr>
        <p:spPr/>
        <p:txBody>
          <a:bodyPr/>
          <a:lstStyle/>
          <a:p>
            <a:r>
              <a:rPr lang="vi-VN" sz="4400" dirty="0">
                <a:latin typeface="+mj-lt"/>
                <a:cs typeface="Tahoma" charset="0"/>
              </a:rPr>
              <a:t>Khả năng ứng dụng</a:t>
            </a:r>
            <a:br>
              <a:rPr lang="vi-VN" sz="4400" dirty="0">
                <a:latin typeface="+mj-lt"/>
                <a:cs typeface="Tahoma" charset="0"/>
              </a:rPr>
            </a:br>
            <a:endParaRPr lang="en-US" dirty="0"/>
          </a:p>
        </p:txBody>
      </p:sp>
      <p:sp>
        <p:nvSpPr>
          <p:cNvPr id="4" name="Content Placeholder 3">
            <a:extLst>
              <a:ext uri="{FF2B5EF4-FFF2-40B4-BE49-F238E27FC236}">
                <a16:creationId xmlns:a16="http://schemas.microsoft.com/office/drawing/2014/main" id="{10C2BB06-FFC5-77A3-7FE8-7A4A94BA2F8D}"/>
              </a:ext>
            </a:extLst>
          </p:cNvPr>
          <p:cNvSpPr>
            <a:spLocks noGrp="1"/>
          </p:cNvSpPr>
          <p:nvPr>
            <p:ph idx="1"/>
          </p:nvPr>
        </p:nvSpPr>
        <p:spPr/>
        <p:txBody>
          <a:bodyPr/>
          <a:lstStyle/>
          <a:p>
            <a:r>
              <a:rPr lang="vi-VN" dirty="0"/>
              <a:t>Sử dụng State pattern khi bạn có một object hoạt động khác nhau tùy thuộc vào trạng thái hiện tại của nó, số lượng trạng thái là rất lớn và code của trạng thái cụ thể thường xuyên thay đổi.</a:t>
            </a:r>
          </a:p>
          <a:p>
            <a:r>
              <a:rPr lang="en-US" dirty="0" err="1"/>
              <a:t>Thay</a:t>
            </a:r>
            <a:r>
              <a:rPr lang="en-US" dirty="0"/>
              <a:t> </a:t>
            </a:r>
            <a:r>
              <a:rPr lang="en-US" dirty="0" err="1"/>
              <a:t>đổi</a:t>
            </a:r>
            <a:r>
              <a:rPr lang="en-US" dirty="0"/>
              <a:t> </a:t>
            </a:r>
            <a:r>
              <a:rPr lang="en-US" dirty="0" err="1"/>
              <a:t>hành</a:t>
            </a:r>
            <a:r>
              <a:rPr lang="en-US" dirty="0"/>
              <a:t> vi object </a:t>
            </a:r>
            <a:r>
              <a:rPr lang="en-US" dirty="0" err="1"/>
              <a:t>dựa</a:t>
            </a:r>
            <a:r>
              <a:rPr lang="en-US" dirty="0"/>
              <a:t> </a:t>
            </a:r>
            <a:r>
              <a:rPr lang="en-US" dirty="0" err="1"/>
              <a:t>trên</a:t>
            </a:r>
            <a:r>
              <a:rPr lang="en-US" dirty="0"/>
              <a:t> </a:t>
            </a:r>
            <a:r>
              <a:rPr lang="en-US" dirty="0" err="1"/>
              <a:t>trạng</a:t>
            </a:r>
            <a:r>
              <a:rPr lang="en-US" dirty="0"/>
              <a:t> </a:t>
            </a:r>
            <a:r>
              <a:rPr lang="en-US" dirty="0" err="1"/>
              <a:t>thái</a:t>
            </a:r>
            <a:r>
              <a:rPr lang="en-US" dirty="0"/>
              <a:t> object</a:t>
            </a:r>
          </a:p>
        </p:txBody>
      </p:sp>
    </p:spTree>
    <p:extLst>
      <p:ext uri="{BB962C8B-B14F-4D97-AF65-F5344CB8AC3E}">
        <p14:creationId xmlns:p14="http://schemas.microsoft.com/office/powerpoint/2010/main" val="417664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2380-DD5C-4CDD-CA63-66736B4FCC2A}"/>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B1E6AE9A-44D9-4190-F7E4-930258ADD225}"/>
              </a:ext>
            </a:extLst>
          </p:cNvPr>
          <p:cNvSpPr>
            <a:spLocks noGrp="1"/>
          </p:cNvSpPr>
          <p:nvPr>
            <p:ph idx="1"/>
          </p:nvPr>
        </p:nvSpPr>
        <p:spPr/>
        <p:txBody>
          <a:bodyPr/>
          <a:lstStyle/>
          <a:p>
            <a:r>
              <a:rPr lang="vi-VN" dirty="0"/>
              <a:t>Cấu trúc mẫu</a:t>
            </a:r>
            <a:endParaRPr lang="en-US" dirty="0"/>
          </a:p>
        </p:txBody>
      </p:sp>
      <p:pic>
        <p:nvPicPr>
          <p:cNvPr id="6" name="Picture 5">
            <a:extLst>
              <a:ext uri="{FF2B5EF4-FFF2-40B4-BE49-F238E27FC236}">
                <a16:creationId xmlns:a16="http://schemas.microsoft.com/office/drawing/2014/main" id="{FD366E96-8757-4054-B8A7-D371C627B7E6}"/>
              </a:ext>
            </a:extLst>
          </p:cNvPr>
          <p:cNvPicPr>
            <a:picLocks noChangeAspect="1"/>
          </p:cNvPicPr>
          <p:nvPr/>
        </p:nvPicPr>
        <p:blipFill>
          <a:blip r:embed="rId2"/>
          <a:stretch>
            <a:fillRect/>
          </a:stretch>
        </p:blipFill>
        <p:spPr>
          <a:xfrm>
            <a:off x="1914154" y="1828800"/>
            <a:ext cx="5315692" cy="4229690"/>
          </a:xfrm>
          <a:prstGeom prst="rect">
            <a:avLst/>
          </a:prstGeom>
        </p:spPr>
      </p:pic>
    </p:spTree>
    <p:extLst>
      <p:ext uri="{BB962C8B-B14F-4D97-AF65-F5344CB8AC3E}">
        <p14:creationId xmlns:p14="http://schemas.microsoft.com/office/powerpoint/2010/main" val="222443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1E1B-87F9-EFBB-2543-A0E1ECDED041}"/>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FB97F20D-B263-BB6C-5C3B-4A33B03E8134}"/>
              </a:ext>
            </a:extLst>
          </p:cNvPr>
          <p:cNvSpPr>
            <a:spLocks noGrp="1"/>
          </p:cNvSpPr>
          <p:nvPr>
            <p:ph idx="1"/>
          </p:nvPr>
        </p:nvSpPr>
        <p:spPr/>
        <p:txBody>
          <a:bodyPr/>
          <a:lstStyle/>
          <a:p>
            <a:r>
              <a:rPr lang="vi-VN" dirty="0"/>
              <a:t>Ý nghĩa của từng thành viên</a:t>
            </a:r>
          </a:p>
          <a:p>
            <a:pPr lvl="1"/>
            <a:r>
              <a:rPr lang="vi-VN" sz="2400" dirty="0">
                <a:solidFill>
                  <a:srgbClr val="0000FF"/>
                </a:solidFill>
              </a:rPr>
              <a:t>Context</a:t>
            </a:r>
            <a:r>
              <a:rPr lang="vi-VN" sz="2400" dirty="0"/>
              <a:t>: Là lớp có nhiều trạng thái, hành vi lớp sẽ bị thay đổi bởi trạng thái. Được sử dụng bởi Client. Client không truy cập trực tiếp đến State của Object. Lớp Context này chứa thông tin của ConcreteState object, cho hành vi nào tương ứng với trạng thái nào hiện đang được thực hiện.</a:t>
            </a:r>
          </a:p>
          <a:p>
            <a:pPr lvl="1"/>
            <a:r>
              <a:rPr lang="vi-VN" sz="2400" dirty="0">
                <a:solidFill>
                  <a:srgbClr val="0000FF"/>
                </a:solidFill>
              </a:rPr>
              <a:t>State Interface</a:t>
            </a:r>
            <a:r>
              <a:rPr lang="vi-VN" sz="2400" dirty="0"/>
              <a:t>: Là interface hoặc abstract class xác định các đặc tính cơ bản của tất cả ConcreteState Object. Chúng sẽ được sử dụng bởi đối tượng Context để truy cập chức năng có thể thay đổi.</a:t>
            </a:r>
          </a:p>
          <a:p>
            <a:pPr lvl="1"/>
            <a:r>
              <a:rPr lang="vi-VN" sz="2400" dirty="0">
                <a:solidFill>
                  <a:srgbClr val="0000FF"/>
                </a:solidFill>
              </a:rPr>
              <a:t>Concrete States</a:t>
            </a:r>
            <a:r>
              <a:rPr lang="vi-VN" sz="2400" dirty="0"/>
              <a:t>: Là lớp cụ thể của state ứng với từng trạng thái của context</a:t>
            </a:r>
          </a:p>
          <a:p>
            <a:pPr lvl="1"/>
            <a:endParaRPr lang="vi-VN" sz="2400" dirty="0"/>
          </a:p>
        </p:txBody>
      </p:sp>
    </p:spTree>
    <p:extLst>
      <p:ext uri="{BB962C8B-B14F-4D97-AF65-F5344CB8AC3E}">
        <p14:creationId xmlns:p14="http://schemas.microsoft.com/office/powerpoint/2010/main" val="2047050492"/>
      </p:ext>
    </p:extLst>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2021</TotalTime>
  <Words>633</Words>
  <Application>Microsoft Office PowerPoint</Application>
  <PresentationFormat>On-screen Show (4:3)</PresentationFormat>
  <Paragraphs>68</Paragraphs>
  <Slides>14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Arial (Body)</vt:lpstr>
      <vt:lpstr>Calibri</vt:lpstr>
      <vt:lpstr>Tahoma</vt:lpstr>
      <vt:lpstr>Times New Roman</vt:lpstr>
      <vt:lpstr>VNPT template</vt:lpstr>
      <vt:lpstr>Custom Design</vt:lpstr>
      <vt:lpstr>Mẫu State</vt:lpstr>
      <vt:lpstr>Nội dung</vt:lpstr>
      <vt:lpstr>Nội dung</vt:lpstr>
      <vt:lpstr>Tổng quan</vt:lpstr>
      <vt:lpstr>Tổng quan</vt:lpstr>
      <vt:lpstr>Motivation</vt:lpstr>
      <vt:lpstr>Khả năng ứng dụng </vt:lpstr>
      <vt:lpstr>Đặc điểm</vt:lpstr>
      <vt:lpstr>Đặc điểm</vt:lpstr>
      <vt:lpstr>Hệ quả mang lại</vt:lpstr>
      <vt:lpstr>Hệ quả mang lại</vt:lpstr>
      <vt:lpstr>Hiện thực cài đặt</vt:lpstr>
      <vt:lpstr>Các ví dụ thực tế</vt:lpstr>
      <vt:lpstr>Các mẫu liên quan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Phạm Thanh Đồng</cp:lastModifiedBy>
  <cp:revision>162</cp:revision>
  <dcterms:created xsi:type="dcterms:W3CDTF">2010-09-29T06:57:02Z</dcterms:created>
  <dcterms:modified xsi:type="dcterms:W3CDTF">2024-04-23T01:20:37Z</dcterms:modified>
</cp:coreProperties>
</file>