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71" r:id="rId8"/>
    <p:sldId id="277" r:id="rId9"/>
    <p:sldId id="275" r:id="rId10"/>
    <p:sldId id="263" r:id="rId11"/>
    <p:sldId id="272" r:id="rId12"/>
    <p:sldId id="273" r:id="rId13"/>
    <p:sldId id="274"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5" name="Footer Placeholder 4">
            <a:extLst>
              <a:ext uri="{FF2B5EF4-FFF2-40B4-BE49-F238E27FC236}">
                <a16:creationId xmlns=""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5" name="Footer Placeholder 4">
            <a:extLst>
              <a:ext uri="{FF2B5EF4-FFF2-40B4-BE49-F238E27FC236}">
                <a16:creationId xmlns=""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5" name="Footer Placeholder 4">
            <a:extLst>
              <a:ext uri="{FF2B5EF4-FFF2-40B4-BE49-F238E27FC236}">
                <a16:creationId xmlns=""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5" name="Footer Placeholder 4">
            <a:extLst>
              <a:ext uri="{FF2B5EF4-FFF2-40B4-BE49-F238E27FC236}">
                <a16:creationId xmlns=""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5" name="Footer Placeholder 4">
            <a:extLst>
              <a:ext uri="{FF2B5EF4-FFF2-40B4-BE49-F238E27FC236}">
                <a16:creationId xmlns=""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6" name="Footer Placeholder 5">
            <a:extLst>
              <a:ext uri="{FF2B5EF4-FFF2-40B4-BE49-F238E27FC236}">
                <a16:creationId xmlns=""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8" name="Footer Placeholder 7">
            <a:extLst>
              <a:ext uri="{FF2B5EF4-FFF2-40B4-BE49-F238E27FC236}">
                <a16:creationId xmlns=""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4" name="Footer Placeholder 3">
            <a:extLst>
              <a:ext uri="{FF2B5EF4-FFF2-40B4-BE49-F238E27FC236}">
                <a16:creationId xmlns=""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3" name="Footer Placeholder 2">
            <a:extLst>
              <a:ext uri="{FF2B5EF4-FFF2-40B4-BE49-F238E27FC236}">
                <a16:creationId xmlns=""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6" name="Footer Placeholder 5">
            <a:extLst>
              <a:ext uri="{FF2B5EF4-FFF2-40B4-BE49-F238E27FC236}">
                <a16:creationId xmlns=""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4/5/2024</a:t>
            </a:fld>
            <a:endParaRPr lang="en-US"/>
          </a:p>
        </p:txBody>
      </p:sp>
      <p:sp>
        <p:nvSpPr>
          <p:cNvPr id="6" name="Footer Placeholder 5">
            <a:extLst>
              <a:ext uri="{FF2B5EF4-FFF2-40B4-BE49-F238E27FC236}">
                <a16:creationId xmlns=""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4/5/2024</a:t>
            </a:fld>
            <a:endParaRPr lang="en-US"/>
          </a:p>
        </p:txBody>
      </p:sp>
      <p:sp>
        <p:nvSpPr>
          <p:cNvPr id="5" name="Footer Placeholder 4">
            <a:extLst>
              <a:ext uri="{FF2B5EF4-FFF2-40B4-BE49-F238E27FC236}">
                <a16:creationId xmlns=""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0CDEC-3C9C-36DC-93F7-715D6C4FFE18}"/>
              </a:ext>
            </a:extLst>
          </p:cNvPr>
          <p:cNvSpPr>
            <a:spLocks noGrp="1"/>
          </p:cNvSpPr>
          <p:nvPr>
            <p:ph type="ctrTitle"/>
          </p:nvPr>
        </p:nvSpPr>
        <p:spPr>
          <a:xfrm>
            <a:off x="1498121" y="1689627"/>
            <a:ext cx="9144000" cy="1525888"/>
          </a:xfrm>
        </p:spPr>
        <p:txBody>
          <a:bodyPr/>
          <a:lstStyle/>
          <a:p>
            <a:r>
              <a:rPr lang="en-US" dirty="0" smtClean="0"/>
              <a:t>Proxy</a:t>
            </a:r>
            <a:endParaRPr lang="en-US" dirty="0"/>
          </a:p>
        </p:txBody>
      </p:sp>
      <p:sp>
        <p:nvSpPr>
          <p:cNvPr id="3" name="Subtitle 2">
            <a:extLst>
              <a:ext uri="{FF2B5EF4-FFF2-40B4-BE49-F238E27FC236}">
                <a16:creationId xmlns="" xmlns:a16="http://schemas.microsoft.com/office/drawing/2014/main" id="{D36EF124-9F22-0A10-C295-AE60AFA42984}"/>
              </a:ext>
            </a:extLst>
          </p:cNvPr>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3B16E3-16E1-EB55-86F0-900C395FF75E}"/>
              </a:ext>
            </a:extLst>
          </p:cNvPr>
          <p:cNvSpPr>
            <a:spLocks noGrp="1"/>
          </p:cNvSpPr>
          <p:nvPr>
            <p:ph idx="1"/>
          </p:nvPr>
        </p:nvSpPr>
        <p:spPr>
          <a:xfrm>
            <a:off x="838200" y="1280160"/>
            <a:ext cx="10744200" cy="4896803"/>
          </a:xfrm>
        </p:spPr>
        <p:txBody>
          <a:bodyPr>
            <a:normAutofit/>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r>
              <a:rPr lang="vi-VN" dirty="0">
                <a:latin typeface="Times New Roman" pitchFamily="18" charset="0"/>
                <a:cs typeface="Times New Roman" pitchFamily="18" charset="0"/>
              </a:rPr>
              <a:t>Open/Closed Principle: Bạn có thể thêm proxy mới mà không cần thay đổi service hoặc clients.</a:t>
            </a:r>
          </a:p>
          <a:p>
            <a:pPr lvl="1"/>
            <a:r>
              <a:rPr lang="vi-VN" dirty="0">
                <a:latin typeface="Times New Roman" pitchFamily="18" charset="0"/>
                <a:cs typeface="Times New Roman" pitchFamily="18" charset="0"/>
              </a:rPr>
              <a:t>Cải thiện Performance thông qua lazy loading.</a:t>
            </a:r>
          </a:p>
          <a:p>
            <a:pPr lvl="1"/>
            <a:r>
              <a:rPr lang="vi-VN" dirty="0">
                <a:latin typeface="Times New Roman" pitchFamily="18" charset="0"/>
                <a:cs typeface="Times New Roman" pitchFamily="18" charset="0"/>
              </a:rPr>
              <a:t>Nó cung cấp sự bảo vệ cho đối tượng thực từ thế giới bên ngoài.</a:t>
            </a:r>
          </a:p>
          <a:p>
            <a:pPr lvl="1"/>
            <a:r>
              <a:rPr lang="vi-VN" dirty="0">
                <a:latin typeface="Times New Roman" pitchFamily="18" charset="0"/>
                <a:cs typeface="Times New Roman" pitchFamily="18" charset="0"/>
              </a:rPr>
              <a:t>Giảm chi phí khi có nhiều truy cập vào đối tượng có chi phí khởi tạo ban đầu lớn.</a:t>
            </a:r>
          </a:p>
          <a:p>
            <a:pPr marL="457200" lvl="1" indent="0">
              <a:spcBef>
                <a:spcPts val="600"/>
              </a:spcBef>
              <a:spcAft>
                <a:spcPts val="600"/>
              </a:spcAft>
              <a:buNone/>
            </a:pP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 </a:t>
            </a:r>
            <a:endParaRPr lang="en-US" sz="2800" b="1"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Mã có thể trở nên phức tạp hơn vì bạn cần phải thêm lớp mới.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Phản </a:t>
            </a:r>
            <a:r>
              <a:rPr lang="vi-VN" dirty="0">
                <a:latin typeface="Times New Roman" panose="02020603050405020304" pitchFamily="18" charset="0"/>
                <a:cs typeface="Times New Roman" panose="02020603050405020304" pitchFamily="18" charset="0"/>
              </a:rPr>
              <a:t>hồi từ service có thể bị trì hoãn.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6F75EBD-1588-D9FC-1FB7-A186EBB9F024}"/>
              </a:ext>
            </a:extLst>
          </p:cNvPr>
          <p:cNvSpPr>
            <a:spLocks noGrp="1"/>
          </p:cNvSpPr>
          <p:nvPr>
            <p:ph type="title"/>
          </p:nvPr>
        </p:nvSpPr>
        <p:spPr>
          <a:xfrm>
            <a:off x="838200" y="202565"/>
            <a:ext cx="2453640" cy="620395"/>
          </a:xfrm>
        </p:spPr>
        <p:txBody>
          <a:bodyPr>
            <a:normAutofit fontScale="90000"/>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4FCE154-4EB2-8A46-C32D-CDEC8B38A36D}"/>
              </a:ext>
            </a:extLst>
          </p:cNvPr>
          <p:cNvSpPr>
            <a:spLocks noGrp="1"/>
          </p:cNvSpPr>
          <p:nvPr>
            <p:ph idx="1"/>
          </p:nvPr>
        </p:nvSpPr>
        <p:spPr>
          <a:xfrm>
            <a:off x="817880" y="1229360"/>
            <a:ext cx="11262360" cy="5435600"/>
          </a:xfrm>
        </p:spPr>
        <p:txBody>
          <a:bodyPr>
            <a:normAutofit/>
          </a:bodyPr>
          <a:lstStyle/>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1</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Nếu không có service interface, tạo 1 cái để proxy và service có thể thay thế nhau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2</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Tạo 1 lớp proxy. Nó nên có 1 trường lưu tham chiếu đến service. Thường proxy tạo và quản lí life cycle của service. Đôi khi service được truyền đến proxy thông qua 1 constructor từ client.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3</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Implement proxy =&gt; có thể delegate công việc tới service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4</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Cân nhắc tạo 1 phương thức static để quyết định xem client gọi proxy hay service.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5</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Cài đặt thêm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lazy initialization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(nếu muốn)</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p:txBody>
      </p:sp>
    </p:spTree>
    <p:extLst>
      <p:ext uri="{BB962C8B-B14F-4D97-AF65-F5344CB8AC3E}">
        <p14:creationId xmlns:p14="http://schemas.microsoft.com/office/powerpoint/2010/main" val="1840966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pic>
        <p:nvPicPr>
          <p:cNvPr id="5122" name="Picture 2" descr="AddyOsmani.com - Native image lazy-loading for the we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8332" y="1359330"/>
            <a:ext cx="8478909" cy="486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8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pic>
        <p:nvPicPr>
          <p:cNvPr id="8194" name="Picture 2" descr="Kiểm tra xem Wifi nhà mình có bị ai &quot;dùng trộm&quot; không - Bạch Long C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0559" y="4529695"/>
            <a:ext cx="1763971" cy="1167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5701" y="5821624"/>
            <a:ext cx="3148853" cy="461665"/>
          </a:xfrm>
          <a:prstGeom prst="rect">
            <a:avLst/>
          </a:prstGeom>
        </p:spPr>
        <p:txBody>
          <a:bodyPr wrap="square">
            <a:spAutoFit/>
          </a:bodyPr>
          <a:lstStyle/>
          <a:p>
            <a:r>
              <a:rPr lang="en-US" sz="2400" b="1" dirty="0" smtClean="0">
                <a:solidFill>
                  <a:srgbClr val="FF0000"/>
                </a:solidFill>
              </a:rPr>
              <a:t>WIFI UIT PUBLIC</a:t>
            </a:r>
            <a:endParaRPr lang="en-US" sz="2400" b="1" dirty="0">
              <a:solidFill>
                <a:srgbClr val="FF0000"/>
              </a:solidFill>
            </a:endParaRPr>
          </a:p>
        </p:txBody>
      </p:sp>
      <p:pic>
        <p:nvPicPr>
          <p:cNvPr id="8196" name="Picture 4" descr="Garena PC - Giải Pháp Giúp Kết Nối Game Th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926" y="440542"/>
            <a:ext cx="5846324" cy="3979058"/>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X Đánh Dấu Nhân - Miễn Phí vector hình ảnh trên Pixabay -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4336" y="1029758"/>
            <a:ext cx="1656415" cy="16564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21360" y="1552908"/>
            <a:ext cx="4907280" cy="2862322"/>
          </a:xfrm>
          <a:prstGeom prst="rect">
            <a:avLst/>
          </a:prstGeom>
        </p:spPr>
        <p:txBody>
          <a:bodyPr wrap="square">
            <a:spAutoFit/>
          </a:bodyPr>
          <a:lstStyle/>
          <a:p>
            <a:r>
              <a:rPr lang="en-US" sz="2000" dirty="0" smtClean="0">
                <a:latin typeface="Times New Roman" pitchFamily="18" charset="0"/>
                <a:cs typeface="Times New Roman" pitchFamily="18" charset="0"/>
              </a:rPr>
              <a:t>M</a:t>
            </a:r>
            <a:r>
              <a:rPr lang="vi-VN" sz="2000" dirty="0" smtClean="0">
                <a:latin typeface="Times New Roman" pitchFamily="18" charset="0"/>
                <a:cs typeface="Times New Roman" pitchFamily="18" charset="0"/>
              </a:rPr>
              <a:t>ạng </a:t>
            </a:r>
            <a:r>
              <a:rPr lang="vi-VN" sz="2000" dirty="0">
                <a:latin typeface="Times New Roman" pitchFamily="18" charset="0"/>
                <a:cs typeface="Times New Roman" pitchFamily="18" charset="0"/>
              </a:rPr>
              <a:t>internet ở trường đại học của chúng ta, hạn chế một số truy cập trang web.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Trước </a:t>
            </a:r>
            <a:r>
              <a:rPr lang="vi-VN" sz="2000" dirty="0">
                <a:latin typeface="Times New Roman" pitchFamily="18" charset="0"/>
                <a:cs typeface="Times New Roman" pitchFamily="18" charset="0"/>
              </a:rPr>
              <a:t>tiên, proxy sẽ kiểm tra máy chủ lưu trữ mà bạn đang kết nối, nếu nó không phải là một phần của danh sách trang web bị hạn chế, thì nó sẽ kết nối với internet thực.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vi-VN" sz="2000" dirty="0" smtClean="0">
                <a:latin typeface="Times New Roman" pitchFamily="18" charset="0"/>
                <a:cs typeface="Times New Roman" pitchFamily="18" charset="0"/>
              </a:rPr>
              <a:t>Ví </a:t>
            </a:r>
            <a:r>
              <a:rPr lang="vi-VN" sz="2000" dirty="0">
                <a:latin typeface="Times New Roman" pitchFamily="18" charset="0"/>
                <a:cs typeface="Times New Roman" pitchFamily="18" charset="0"/>
              </a:rPr>
              <a:t>dụ này dựa trên proxy Bảo vệ.</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77289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591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661" y="1899920"/>
            <a:ext cx="2843691" cy="190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65200" y="3807757"/>
            <a:ext cx="3779520" cy="400110"/>
          </a:xfrm>
          <a:prstGeom prst="rect">
            <a:avLst/>
          </a:prstGeom>
          <a:ln>
            <a:solidFill>
              <a:schemeClr val="bg1"/>
            </a:solidFill>
          </a:ln>
        </p:spPr>
        <p:txBody>
          <a:bodyPr wrap="square">
            <a:spAutoFit/>
          </a:bodyPr>
          <a:lstStyle/>
          <a:p>
            <a:pPr algn="ctr"/>
            <a:r>
              <a:rPr lang="vi-VN" sz="2000" b="1" dirty="0" smtClean="0"/>
              <a:t>Adapter</a:t>
            </a:r>
            <a:endParaRPr lang="en-US" sz="2000" b="1" dirty="0" smtClean="0"/>
          </a:p>
        </p:txBody>
      </p:sp>
      <p:sp>
        <p:nvSpPr>
          <p:cNvPr id="5" name="Rectangle 4"/>
          <p:cNvSpPr/>
          <p:nvPr/>
        </p:nvSpPr>
        <p:spPr>
          <a:xfrm>
            <a:off x="8732242" y="3877151"/>
            <a:ext cx="1274708" cy="369332"/>
          </a:xfrm>
          <a:prstGeom prst="rect">
            <a:avLst/>
          </a:prstGeom>
        </p:spPr>
        <p:txBody>
          <a:bodyPr wrap="none">
            <a:spAutoFit/>
          </a:bodyPr>
          <a:lstStyle/>
          <a:p>
            <a:r>
              <a:rPr lang="en-US" b="1" dirty="0" smtClean="0"/>
              <a:t>Decorator</a:t>
            </a:r>
            <a:endParaRPr lang="en-US" dirty="0"/>
          </a:p>
        </p:txBody>
      </p:sp>
      <p:sp>
        <p:nvSpPr>
          <p:cNvPr id="3" name="Rectangle 2"/>
          <p:cNvSpPr/>
          <p:nvPr/>
        </p:nvSpPr>
        <p:spPr>
          <a:xfrm>
            <a:off x="458706" y="4488031"/>
            <a:ext cx="5435600" cy="1477328"/>
          </a:xfrm>
          <a:prstGeom prst="rect">
            <a:avLst/>
          </a:prstGeom>
        </p:spPr>
        <p:txBody>
          <a:bodyPr wrap="square">
            <a:spAutoFit/>
          </a:bodyPr>
          <a:lstStyle/>
          <a:p>
            <a:r>
              <a:rPr lang="vi-VN" dirty="0"/>
              <a:t>Adapter cung cấp một Interface khác với Interface của object mà chúng adapt, Proxy thì ngược lại, cung cấp cùng một Interface cho subject của nó. Proxy được sử dụng để bảo vệ truy cập và sẽ từ chối thể hiện hành động mà subject thực hiện.</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992" y="1753989"/>
            <a:ext cx="3228340" cy="205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451600" y="4488031"/>
            <a:ext cx="5538706" cy="1477328"/>
          </a:xfrm>
          <a:prstGeom prst="rect">
            <a:avLst/>
          </a:prstGeom>
        </p:spPr>
        <p:txBody>
          <a:bodyPr wrap="square">
            <a:spAutoFit/>
          </a:bodyPr>
          <a:lstStyle/>
          <a:p>
            <a:r>
              <a:rPr lang="vi-VN" dirty="0"/>
              <a:t>Decorator có cách triển khai khá giống với Proxy (dựa trên Composition) nhưng chúng có mục đích sử dụng khác nhau, Decorator thêm trách nhiệm cho đối tượng trong khi Proxy kiểm soát truy cập vào đối tượng đó.</a:t>
            </a:r>
            <a:endParaRPr lang="en-US" dirty="0"/>
          </a:p>
        </p:txBody>
      </p:sp>
    </p:spTree>
    <p:extLst>
      <p:ext uri="{BB962C8B-B14F-4D97-AF65-F5344CB8AC3E}">
        <p14:creationId xmlns:p14="http://schemas.microsoft.com/office/powerpoint/2010/main" val="206136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 xmlns:a16="http://schemas.microsoft.com/office/drawing/2014/main" id="{E6995CE5-F890-4ABA-82A2-26507CE8D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893" y="2328885"/>
            <a:ext cx="6454775" cy="40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B284742-01CD-8731-ACB4-DCAFF9430FC6}"/>
              </a:ext>
            </a:extLst>
          </p:cNvPr>
          <p:cNvSpPr>
            <a:spLocks noGrp="1"/>
          </p:cNvSpPr>
          <p:nvPr>
            <p:ph idx="1"/>
          </p:nvPr>
        </p:nvSpPr>
        <p:spPr>
          <a:xfrm>
            <a:off x="838199" y="1544128"/>
            <a:ext cx="4560253"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Proxy</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Structual</a:t>
            </a:r>
            <a:r>
              <a:rPr lang="en-US" b="1" dirty="0" smtClean="0">
                <a:latin typeface="Times New Roman" panose="02020603050405020304" pitchFamily="18" charset="0"/>
                <a:cs typeface="Times New Roman" panose="02020603050405020304" pitchFamily="18" charset="0"/>
              </a:rPr>
              <a:t> design pattern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572" y="455610"/>
            <a:ext cx="6454775" cy="40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8960" y="3600548"/>
            <a:ext cx="5283200" cy="1200329"/>
          </a:xfrm>
          <a:prstGeom prst="rect">
            <a:avLst/>
          </a:prstGeom>
        </p:spPr>
        <p:txBody>
          <a:bodyPr wrap="square">
            <a:spAutoFit/>
          </a:bodyPr>
          <a:lstStyle/>
          <a:p>
            <a:pPr lvl="1"/>
            <a:r>
              <a:rPr lang="en-US" sz="2400" dirty="0">
                <a:latin typeface="Times New Roman" pitchFamily="18" charset="0"/>
                <a:cs typeface="Times New Roman" pitchFamily="18" charset="0"/>
              </a:rPr>
              <a:t>T</a:t>
            </a:r>
            <a:r>
              <a:rPr lang="vi-VN" sz="2400" dirty="0">
                <a:latin typeface="Times New Roman" pitchFamily="18" charset="0"/>
                <a:cs typeface="Times New Roman" pitchFamily="18" charset="0"/>
              </a:rPr>
              <a:t>ạo ra một đối tượng sẽ ủy quyền, thay thế cho một đối tượng khác</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p:txBody>
      </p:sp>
      <p:sp>
        <p:nvSpPr>
          <p:cNvPr id="5" name="Rectangle 4"/>
          <p:cNvSpPr/>
          <p:nvPr/>
        </p:nvSpPr>
        <p:spPr>
          <a:xfrm>
            <a:off x="1056640" y="4800877"/>
            <a:ext cx="9702800" cy="1754326"/>
          </a:xfrm>
          <a:prstGeom prst="rect">
            <a:avLst/>
          </a:prstGeom>
        </p:spPr>
        <p:txBody>
          <a:bodyPr wrap="square">
            <a:spAutoFit/>
          </a:bodyPr>
          <a:lstStyle/>
          <a:p>
            <a:r>
              <a:rPr lang="en-US" dirty="0" smtClean="0">
                <a:latin typeface="Times New Roman" pitchFamily="18" charset="0"/>
                <a:cs typeface="Times New Roman" pitchFamily="18" charset="0"/>
              </a:rPr>
              <a:t>V</a:t>
            </a:r>
            <a:r>
              <a:rPr lang="vi-VN" dirty="0" smtClean="0">
                <a:latin typeface="Times New Roman" pitchFamily="18" charset="0"/>
                <a:cs typeface="Times New Roman" pitchFamily="18" charset="0"/>
              </a:rPr>
              <a:t>í </a:t>
            </a:r>
            <a:r>
              <a:rPr lang="vi-VN" dirty="0">
                <a:latin typeface="Times New Roman" pitchFamily="18" charset="0"/>
                <a:cs typeface="Times New Roman" pitchFamily="18" charset="0"/>
              </a:rPr>
              <a:t>dụ </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a:t>
            </a:r>
            <a:r>
              <a:rPr lang="vi-VN" b="1" dirty="0" smtClean="0">
                <a:latin typeface="Times New Roman" pitchFamily="18" charset="0"/>
                <a:cs typeface="Times New Roman" pitchFamily="18" charset="0"/>
              </a:rPr>
              <a:t>hẻ </a:t>
            </a:r>
            <a:r>
              <a:rPr lang="en-US" b="1" dirty="0" err="1">
                <a:latin typeface="Times New Roman" pitchFamily="18" charset="0"/>
                <a:cs typeface="Times New Roman" pitchFamily="18" charset="0"/>
              </a:rPr>
              <a:t>ngân</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hàng</a:t>
            </a:r>
            <a:r>
              <a:rPr lang="en-US" b="1"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là </a:t>
            </a:r>
            <a:r>
              <a:rPr lang="vi-VN" dirty="0">
                <a:latin typeface="Times New Roman" pitchFamily="18" charset="0"/>
                <a:cs typeface="Times New Roman" pitchFamily="18" charset="0"/>
              </a:rPr>
              <a:t>đại diện cho những gì có trong tài khoản ngân hàng của chúng ta. Nó có thể được sử dụng thay cho tiền mặt và cung cấp một phương tiện để truy cập tiền mặt đó khi được yêu cầu.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285750" indent="-285750">
              <a:buFont typeface="Wingdings" pitchFamily="2" charset="2"/>
              <a:buChar char="v"/>
            </a:pPr>
            <a:r>
              <a:rPr lang="vi-VN" dirty="0" smtClean="0">
                <a:latin typeface="Times New Roman" pitchFamily="18" charset="0"/>
                <a:cs typeface="Times New Roman" pitchFamily="18" charset="0"/>
              </a:rPr>
              <a:t>Và </a:t>
            </a:r>
            <a:r>
              <a:rPr lang="vi-VN" dirty="0">
                <a:latin typeface="Times New Roman" pitchFamily="18" charset="0"/>
                <a:cs typeface="Times New Roman" pitchFamily="18" charset="0"/>
              </a:rPr>
              <a:t>đó chính xác là những gì mà </a:t>
            </a:r>
            <a:r>
              <a:rPr lang="vi-VN" b="1" dirty="0">
                <a:latin typeface="Times New Roman" pitchFamily="18" charset="0"/>
                <a:cs typeface="Times New Roman" pitchFamily="18" charset="0"/>
              </a:rPr>
              <a:t>Pattern</a:t>
            </a:r>
            <a:r>
              <a:rPr lang="vi-VN" dirty="0">
                <a:latin typeface="Times New Roman" pitchFamily="18" charset="0"/>
                <a:cs typeface="Times New Roman" pitchFamily="18" charset="0"/>
              </a:rPr>
              <a:t> Proxy làm – ” </a:t>
            </a:r>
            <a:r>
              <a:rPr lang="vi-VN" b="1" dirty="0">
                <a:latin typeface="Times New Roman" pitchFamily="18" charset="0"/>
                <a:cs typeface="Times New Roman" pitchFamily="18" charset="0"/>
              </a:rPr>
              <a:t>Kiểm soát và quản lý quyền truy cập vào đối tượng mà chúng đang bảo vệ</a:t>
            </a: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pic>
        <p:nvPicPr>
          <p:cNvPr id="6146" name="Picture 2" descr="https://images.viblo.asia/full/003864ac-ff59-4552-9288-aa01e2c833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00480"/>
            <a:ext cx="6800850" cy="2238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95440" y="1300480"/>
            <a:ext cx="5384800" cy="2585323"/>
          </a:xfrm>
          <a:prstGeom prst="rect">
            <a:avLst/>
          </a:prstGeom>
        </p:spPr>
        <p:txBody>
          <a:bodyPr wrap="square">
            <a:spAutoFit/>
          </a:bodyPr>
          <a:lstStyle/>
          <a:p>
            <a:r>
              <a:rPr lang="vi-VN" dirty="0" smtClean="0">
                <a:latin typeface="Times New Roman" pitchFamily="18" charset="0"/>
                <a:cs typeface="Times New Roman" pitchFamily="18" charset="0"/>
              </a:rPr>
              <a:t>Giả sử ta có một bài toán truy cập vào 1 object lớn. Object này chiếm nhiều tài nguyên hệ thống. Ta cần nó thường xuyên, nhưng không phải luôn luôn. Ví dụ như khi ta truy vấn cơ sở dữ liệu.</a:t>
            </a:r>
          </a:p>
          <a:p>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Ta </a:t>
            </a:r>
            <a:r>
              <a:rPr lang="vi-VN" dirty="0">
                <a:latin typeface="Times New Roman" pitchFamily="18" charset="0"/>
                <a:cs typeface="Times New Roman" pitchFamily="18" charset="0"/>
              </a:rPr>
              <a:t>có thể implement lazy initialization, tức là chỉ tạo khi cần. Khi đó client muốn truy cập đều phải chạy qua đoạn code này, tuy nhiên vấn đề phát sinh là sẽ khiến code duplicate</a:t>
            </a:r>
          </a:p>
        </p:txBody>
      </p:sp>
      <p:sp>
        <p:nvSpPr>
          <p:cNvPr id="5" name="Rectangle 4"/>
          <p:cNvSpPr/>
          <p:nvPr/>
        </p:nvSpPr>
        <p:spPr>
          <a:xfrm>
            <a:off x="721360" y="4468336"/>
            <a:ext cx="11206480" cy="923330"/>
          </a:xfrm>
          <a:prstGeom prst="rect">
            <a:avLst/>
          </a:prstGeom>
        </p:spPr>
        <p:txBody>
          <a:bodyPr wrap="square">
            <a:spAutoFit/>
          </a:bodyPr>
          <a:lstStyle/>
          <a:p>
            <a:r>
              <a:rPr lang="vi-VN" dirty="0">
                <a:latin typeface="Times New Roman" pitchFamily="18" charset="0"/>
                <a:cs typeface="Times New Roman" pitchFamily="18" charset="0"/>
              </a:rPr>
              <a:t>Điều hay nhất là có thể là đưa dòng code này vào chính đối tượng đó. Nhưng nếu lớp này là 3rd party thì không thể</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Một vấn đề khác về mặt security, hoặc ta muốn validate nó mà không cần đến client, như khi upload 1 file nào đó.</a:t>
            </a:r>
          </a:p>
        </p:txBody>
      </p:sp>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pic>
        <p:nvPicPr>
          <p:cNvPr id="7170" name="Picture 2" descr="https://images.viblo.asia/full/f5611ca0-b28d-4b17-bf84-c32f27328f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374" y="1219200"/>
            <a:ext cx="6743700" cy="2228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27760" y="3964077"/>
            <a:ext cx="10017760" cy="2031325"/>
          </a:xfrm>
          <a:prstGeom prst="rect">
            <a:avLst/>
          </a:prstGeom>
        </p:spPr>
        <p:txBody>
          <a:bodyPr wrap="square">
            <a:spAutoFit/>
          </a:bodyPr>
          <a:lstStyle/>
          <a:p>
            <a:r>
              <a:rPr lang="vi-VN" dirty="0">
                <a:latin typeface="+mj-lt"/>
              </a:rPr>
              <a:t>Proxy nói rằng ta cần tạo 1 lớp mới đại diện cho lớp service đang có với cùng 1 interface, lớp này gọi là proxy. Sau đó khi update ứng dụng thì nó sẽ truyền đối tượng proxy cho tất cả client phía đối tượng gốc. Khi nhận 1 yêu cầu từ phía client, proxy tạo 1 service thật và delegate tất cả nhiệm vụ đến nó</a:t>
            </a:r>
            <a:r>
              <a:rPr lang="vi-VN" dirty="0" smtClean="0">
                <a:latin typeface="+mj-lt"/>
              </a:rPr>
              <a:t>.</a:t>
            </a:r>
            <a:endParaRPr lang="en-US" dirty="0" smtClean="0">
              <a:latin typeface="+mj-lt"/>
            </a:endParaRPr>
          </a:p>
          <a:p>
            <a:endParaRPr lang="en-US" dirty="0" smtClean="0">
              <a:latin typeface="+mj-lt"/>
            </a:endParaRPr>
          </a:p>
          <a:p>
            <a:r>
              <a:rPr lang="vi-VN" dirty="0">
                <a:latin typeface="Times New Roman" pitchFamily="18" charset="0"/>
                <a:cs typeface="Times New Roman" pitchFamily="18" charset="0"/>
              </a:rPr>
              <a:t>Nếu phải chạy thứ gì đó trước hay sau logic chính của lớp, proxy cho phép làm điều đó mà không làm thay đổi lớp đó. Bởi vì Proxy implement cùng interface với lớp chính, nó có thể kết nối với bất cứ client nào đang chờ liên lạc từ server thật.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5948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990600" y="1625601"/>
            <a:ext cx="2849880" cy="1513839"/>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2222" y="772477"/>
            <a:ext cx="7252018" cy="603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838200" y="1574801"/>
            <a:ext cx="10591800" cy="4145279"/>
          </a:xfrm>
        </p:spPr>
        <p:txBody>
          <a:bodyPr>
            <a:noAutofit/>
          </a:bodyPr>
          <a:lstStyle/>
          <a:p>
            <a:pPr>
              <a:spcAft>
                <a:spcPts val="600"/>
              </a:spcAft>
            </a:pPr>
            <a:r>
              <a:rPr lang="en-US" sz="2400" b="1" dirty="0" err="1">
                <a:latin typeface="Times New Roman" panose="02020603050405020304" pitchFamily="18" charset="0"/>
                <a:cs typeface="Times New Roman" panose="02020603050405020304" pitchFamily="18" charset="0"/>
              </a:rPr>
              <a:t>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vi-VN" sz="2000" b="1" dirty="0">
                <a:latin typeface="Times New Roman" pitchFamily="18" charset="0"/>
                <a:cs typeface="Times New Roman" pitchFamily="18" charset="0"/>
              </a:rPr>
              <a:t>ServiceInterface</a:t>
            </a:r>
            <a:r>
              <a:rPr lang="vi-VN" sz="2000" dirty="0">
                <a:latin typeface="Times New Roman" pitchFamily="18" charset="0"/>
                <a:cs typeface="Times New Roman" pitchFamily="18" charset="0"/>
              </a:rPr>
              <a:t>: Định nghĩa giao diện chung cho Service và Proxy để Proxy có thể được sử dụng bất kỳ nơi nào mà Service được mong </a:t>
            </a:r>
            <a:r>
              <a:rPr lang="vi-VN" sz="2000" dirty="0" smtClean="0">
                <a:latin typeface="Times New Roman" pitchFamily="18" charset="0"/>
                <a:cs typeface="Times New Roman" pitchFamily="18" charset="0"/>
              </a:rPr>
              <a:t>đợi.</a:t>
            </a:r>
            <a:endParaRPr lang="en-US" sz="2000" dirty="0" smtClean="0">
              <a:latin typeface="Times New Roman" pitchFamily="18" charset="0"/>
              <a:cs typeface="Times New Roman" pitchFamily="18" charset="0"/>
            </a:endParaRPr>
          </a:p>
          <a:p>
            <a:pPr marL="342900" indent="-342900">
              <a:buFont typeface="+mj-lt"/>
              <a:buAutoNum type="arabicPeriod"/>
            </a:pPr>
            <a:r>
              <a:rPr lang="vi-VN" sz="2000" b="1" dirty="0" smtClean="0">
                <a:latin typeface="Times New Roman" pitchFamily="18" charset="0"/>
                <a:cs typeface="Times New Roman" pitchFamily="18" charset="0"/>
              </a:rPr>
              <a:t>Service</a:t>
            </a:r>
            <a:r>
              <a:rPr lang="vi-VN"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lớp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cấp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B</a:t>
            </a:r>
            <a:r>
              <a:rPr lang="en-US" sz="2000" b="1" dirty="0" smtClean="0">
                <a:latin typeface="Times New Roman" pitchFamily="18" charset="0"/>
                <a:cs typeface="Times New Roman" pitchFamily="18" charset="0"/>
              </a:rPr>
              <a:t>usiness logic </a:t>
            </a:r>
            <a:r>
              <a:rPr lang="en-US" sz="2000" dirty="0" err="1" smtClean="0">
                <a:latin typeface="Times New Roman" pitchFamily="18" charset="0"/>
                <a:cs typeface="Times New Roman" pitchFamily="18" charset="0"/>
              </a:rPr>
              <a:t>hữu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ích</a:t>
            </a:r>
            <a:r>
              <a:rPr lang="vi-VN" sz="2000" dirty="0" smtClean="0">
                <a:latin typeface="Times New Roman" pitchFamily="18" charset="0"/>
                <a:cs typeface="Times New Roman" pitchFamily="18" charset="0"/>
              </a:rPr>
              <a:t>.</a:t>
            </a:r>
            <a:endParaRPr lang="vi-VN" sz="2000" dirty="0">
              <a:latin typeface="Times New Roman" pitchFamily="18" charset="0"/>
              <a:cs typeface="Times New Roman" pitchFamily="18" charset="0"/>
            </a:endParaRPr>
          </a:p>
          <a:p>
            <a:pPr marL="342900" indent="-342900">
              <a:buFont typeface="+mj-lt"/>
              <a:buAutoNum type="arabicPeriod"/>
            </a:pPr>
            <a:r>
              <a:rPr lang="vi-VN" sz="2000" b="1" dirty="0" smtClean="0">
                <a:latin typeface="Times New Roman" pitchFamily="18" charset="0"/>
                <a:cs typeface="Times New Roman" pitchFamily="18" charset="0"/>
              </a:rPr>
              <a:t>Proxy</a:t>
            </a:r>
            <a:r>
              <a:rPr lang="en-US"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Lớp Proxy có một trường tham chiếu </a:t>
            </a:r>
            <a:r>
              <a:rPr lang="vi-VN" sz="2000" dirty="0" smtClean="0">
                <a:latin typeface="Times New Roman" pitchFamily="18" charset="0"/>
                <a:cs typeface="Times New Roman" pitchFamily="18" charset="0"/>
              </a:rPr>
              <a:t>đến </a:t>
            </a:r>
            <a:r>
              <a:rPr lang="vi-VN" sz="2000" dirty="0">
                <a:latin typeface="Times New Roman" pitchFamily="18" charset="0"/>
                <a:cs typeface="Times New Roman" pitchFamily="18" charset="0"/>
              </a:rPr>
              <a:t>một </a:t>
            </a:r>
            <a:r>
              <a:rPr lang="en-US" sz="2000" b="1" dirty="0" smtClean="0">
                <a:latin typeface="Times New Roman" pitchFamily="18" charset="0"/>
                <a:cs typeface="Times New Roman" pitchFamily="18" charset="0"/>
              </a:rPr>
              <a:t>Service object</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Sau </a:t>
            </a:r>
            <a:r>
              <a:rPr lang="vi-VN" sz="2000" dirty="0">
                <a:latin typeface="Times New Roman" pitchFamily="18" charset="0"/>
                <a:cs typeface="Times New Roman" pitchFamily="18" charset="0"/>
              </a:rPr>
              <a:t>khi proxy hoàn thành quá trình xử lý của nó (ví dụ: khởi tạo </a:t>
            </a:r>
            <a:r>
              <a:rPr lang="en-US" sz="2000" dirty="0" smtClean="0">
                <a:latin typeface="Times New Roman" pitchFamily="18" charset="0"/>
                <a:cs typeface="Times New Roman" pitchFamily="18" charset="0"/>
              </a:rPr>
              <a:t>lazy</a:t>
            </a:r>
            <a:r>
              <a:rPr lang="vi-VN"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Đăng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nhập</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kiểm soát truy cập, caching, v.v.), nó chuyển yêu cầu cho đối tượng dịch </a:t>
            </a:r>
            <a:r>
              <a:rPr lang="vi-VN" sz="2000" dirty="0"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(Service object)</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Thông thường, proxy quản lý toàn bộ vòng đời của đối tượng dịch vụ của nó</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342900" indent="-342900">
              <a:buFont typeface="+mj-lt"/>
              <a:buAutoNum type="arabicPeriod"/>
            </a:pPr>
            <a:r>
              <a:rPr lang="vi-VN" sz="2000" b="1" dirty="0" smtClean="0">
                <a:latin typeface="Times New Roman" pitchFamily="18" charset="0"/>
                <a:cs typeface="Times New Roman" pitchFamily="18" charset="0"/>
              </a:rPr>
              <a:t>Client</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nên làm việc với cả </a:t>
            </a:r>
            <a:r>
              <a:rPr lang="en-US" sz="2000" b="1" dirty="0" smtClean="0">
                <a:latin typeface="Times New Roman" pitchFamily="18" charset="0"/>
                <a:cs typeface="Times New Roman" pitchFamily="18" charset="0"/>
              </a:rPr>
              <a:t>Services</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và </a:t>
            </a:r>
            <a:r>
              <a:rPr lang="vi-VN" sz="2000" b="1" dirty="0">
                <a:latin typeface="Times New Roman" pitchFamily="18" charset="0"/>
                <a:cs typeface="Times New Roman" pitchFamily="18" charset="0"/>
              </a:rPr>
              <a:t>proxy</a:t>
            </a:r>
            <a:r>
              <a:rPr lang="vi-VN" sz="2000" dirty="0">
                <a:latin typeface="Times New Roman" pitchFamily="18" charset="0"/>
                <a:cs typeface="Times New Roman" pitchFamily="18" charset="0"/>
              </a:rPr>
              <a:t> thông qua cùng một giao </a:t>
            </a:r>
            <a:r>
              <a:rPr lang="vi-VN" sz="2000" dirty="0" smtClean="0">
                <a:latin typeface="Times New Roman" pitchFamily="18" charset="0"/>
                <a:cs typeface="Times New Roman" pitchFamily="18" charset="0"/>
              </a:rPr>
              <a:t>diện</a:t>
            </a:r>
            <a:r>
              <a:rPr lang="en-US" sz="2000" dirty="0" smtClean="0">
                <a:latin typeface="Times New Roman" pitchFamily="18" charset="0"/>
                <a:cs typeface="Times New Roman" pitchFamily="18" charset="0"/>
              </a:rPr>
              <a:t>(Interface)</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Điều này giúp bạn có thể truyền một proxy vào bất kỳ mã </a:t>
            </a:r>
            <a:r>
              <a:rPr lang="en-US" sz="2000" dirty="0" smtClean="0">
                <a:latin typeface="Times New Roman" pitchFamily="18" charset="0"/>
                <a:cs typeface="Times New Roman" pitchFamily="18" charset="0"/>
              </a:rPr>
              <a:t>code </a:t>
            </a:r>
            <a:r>
              <a:rPr lang="vi-VN" sz="2000" dirty="0" smtClean="0">
                <a:latin typeface="Times New Roman" pitchFamily="18" charset="0"/>
                <a:cs typeface="Times New Roman" pitchFamily="18" charset="0"/>
              </a:rPr>
              <a:t>nào </a:t>
            </a:r>
            <a:r>
              <a:rPr lang="vi-VN" sz="2000" dirty="0">
                <a:latin typeface="Times New Roman" pitchFamily="18" charset="0"/>
                <a:cs typeface="Times New Roman" pitchFamily="18" charset="0"/>
              </a:rPr>
              <a:t>mong đợi một đối tượng dịch vụ.</a:t>
            </a: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977333" cy="772795"/>
          </a:xfrm>
        </p:spPr>
        <p:txBody>
          <a:bodyPr>
            <a:normAutofit/>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Proxy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1665"/>
            <a:ext cx="10515600" cy="4445288"/>
          </a:xfrm>
        </p:spPr>
        <p:txBody>
          <a:bodyPr>
            <a:normAutofit fontScale="70000" lnSpcReduction="20000"/>
          </a:bodyPr>
          <a:lstStyle/>
          <a:p>
            <a:r>
              <a:rPr lang="vi-VN" b="1" dirty="0">
                <a:latin typeface="Times New Roman" pitchFamily="18" charset="0"/>
                <a:cs typeface="Times New Roman" pitchFamily="18" charset="0"/>
              </a:rPr>
              <a:t>Virtual Proxy</a:t>
            </a:r>
            <a:r>
              <a:rPr lang="vi-VN" dirty="0">
                <a:latin typeface="Times New Roman" pitchFamily="18" charset="0"/>
                <a:cs typeface="Times New Roman" pitchFamily="18" charset="0"/>
              </a:rPr>
              <a:t> : Virtual Proxy tạo ra một đối tượng trung gian mỗi khi có yêu cầu tại thời điểm thực thi ứng dụng, nhờ đó làm tăng hiệu suất của ứng dụng</a:t>
            </a:r>
            <a:r>
              <a:rPr lang="vi-VN" dirty="0" smtClean="0">
                <a:latin typeface="Times New Roman" pitchFamily="18" charset="0"/>
                <a:cs typeface="Times New Roman" pitchFamily="18" charset="0"/>
              </a:rPr>
              <a:t>.</a:t>
            </a:r>
            <a:r>
              <a:rPr lang="vi-VN"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Loại </a:t>
            </a:r>
            <a:r>
              <a:rPr lang="vi-VN" dirty="0">
                <a:latin typeface="Times New Roman" pitchFamily="18" charset="0"/>
                <a:cs typeface="Times New Roman" pitchFamily="18" charset="0"/>
              </a:rPr>
              <a:t>Proxy này làm việc theo cơ chế </a:t>
            </a:r>
            <a:r>
              <a:rPr lang="vi-VN" b="1" dirty="0" smtClean="0">
                <a:latin typeface="Times New Roman" pitchFamily="18" charset="0"/>
                <a:cs typeface="Times New Roman" pitchFamily="18" charset="0"/>
              </a:rPr>
              <a:t>Lazy Loading</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vi-VN" b="1" dirty="0">
                <a:latin typeface="Times New Roman" pitchFamily="18" charset="0"/>
                <a:cs typeface="Times New Roman" pitchFamily="18" charset="0"/>
              </a:rPr>
              <a:t>Protection Proxy</a:t>
            </a:r>
            <a:r>
              <a:rPr lang="vi-VN" dirty="0">
                <a:latin typeface="Times New Roman" pitchFamily="18" charset="0"/>
                <a:cs typeface="Times New Roman" pitchFamily="18" charset="0"/>
              </a:rPr>
              <a:t> : Phạm vi truy cập của các client khác nhau sẽ khác nhau. Protection proxy sẽ kiểm tra các quyền truy cập của client khi có một dịch vụ được yêu cầu.</a:t>
            </a:r>
          </a:p>
          <a:p>
            <a:r>
              <a:rPr lang="vi-VN" b="1" dirty="0">
                <a:latin typeface="Times New Roman" pitchFamily="18" charset="0"/>
                <a:cs typeface="Times New Roman" pitchFamily="18" charset="0"/>
              </a:rPr>
              <a:t>Remote Proxy</a:t>
            </a:r>
            <a:r>
              <a:rPr lang="vi-VN" dirty="0">
                <a:latin typeface="Times New Roman" pitchFamily="18" charset="0"/>
                <a:cs typeface="Times New Roman" pitchFamily="18" charset="0"/>
              </a:rPr>
              <a:t> : Client truy cập qua Remote Proxy để chiếu tới một đối tượng được bảo về nằm bên ngoài ứng dụng (trên cùng máy hoặc máy khác). Điều này cho phép việc truy cập từ xa và quản lý các tác vụ liên quan đến mạng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a:t>
            </a:r>
            <a:r>
              <a:rPr lang="vi-VN" dirty="0">
                <a:latin typeface="+mj-lt"/>
              </a:rPr>
              <a:t>Chúng ta có thể thấy remote Proxy khi implements Java RMI hoặc thông dụng nhất là ở </a:t>
            </a:r>
            <a:r>
              <a:rPr lang="en-US" dirty="0" smtClean="0">
                <a:latin typeface="+mj-lt"/>
              </a:rPr>
              <a:t>   </a:t>
            </a:r>
            <a:r>
              <a:rPr lang="vi-VN" dirty="0" smtClean="0">
                <a:latin typeface="+mj-lt"/>
              </a:rPr>
              <a:t>WebService</a:t>
            </a:r>
            <a:r>
              <a:rPr lang="vi-VN" dirty="0">
                <a:latin typeface="+mj-lt"/>
              </a:rPr>
              <a:t>. Bên phía client sẽ có 1 proxy class, client sẽ khởi tạo proxy class và gọi tới real class nằm ở 1 địa chỉ khác</a:t>
            </a:r>
            <a:r>
              <a:rPr lang="vi-VN" dirty="0" smtClean="0">
                <a:latin typeface="+mj-lt"/>
              </a:rPr>
              <a:t>.</a:t>
            </a:r>
            <a:endParaRPr lang="vi-VN" dirty="0">
              <a:latin typeface="+mj-lt"/>
              <a:cs typeface="Times New Roman" pitchFamily="18" charset="0"/>
            </a:endParaRPr>
          </a:p>
          <a:p>
            <a:r>
              <a:rPr lang="vi-VN" b="1" dirty="0">
                <a:latin typeface="Times New Roman" pitchFamily="18" charset="0"/>
                <a:cs typeface="Times New Roman" pitchFamily="18" charset="0"/>
              </a:rPr>
              <a:t>Monitor Proxy</a:t>
            </a:r>
            <a:r>
              <a:rPr lang="vi-VN" dirty="0">
                <a:latin typeface="Times New Roman" pitchFamily="18" charset="0"/>
                <a:cs typeface="Times New Roman" pitchFamily="18" charset="0"/>
              </a:rPr>
              <a:t> : Monitor Proxy sẽ thiết lập các bảo mật trên đối tượng cần bảo vệ, ngăn không cho client truy cập một số trường quan trọng của đối tượng. Có thể theo dõi, giám sát, ghi log việc truy cập, sử dụng đối tượng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b="1" dirty="0" smtClean="0">
                <a:latin typeface="Times New Roman" pitchFamily="18" charset="0"/>
                <a:cs typeface="Times New Roman" pitchFamily="18" charset="0"/>
              </a:rPr>
              <a:t>Smart </a:t>
            </a:r>
            <a:r>
              <a:rPr lang="vi-VN" b="1" dirty="0">
                <a:latin typeface="Times New Roman" pitchFamily="18" charset="0"/>
                <a:cs typeface="Times New Roman" pitchFamily="18" charset="0"/>
              </a:rPr>
              <a:t>Reference Proxy </a:t>
            </a:r>
            <a:r>
              <a:rPr lang="vi-VN" dirty="0">
                <a:latin typeface="Times New Roman" pitchFamily="18" charset="0"/>
                <a:cs typeface="Times New Roman" pitchFamily="18" charset="0"/>
              </a:rPr>
              <a:t>: Là nơi kiểm soát các hoạt động bổ sung mỗi khi đối tượng được tham chiếu.</a:t>
            </a:r>
          </a:p>
          <a:p>
            <a:endParaRPr lang="vi-VN" dirty="0"/>
          </a:p>
          <a:p>
            <a:endParaRPr lang="en-US" dirty="0"/>
          </a:p>
        </p:txBody>
      </p:sp>
      <p:sp>
        <p:nvSpPr>
          <p:cNvPr id="4" name="Right Arrow 3"/>
          <p:cNvSpPr/>
          <p:nvPr/>
        </p:nvSpPr>
        <p:spPr>
          <a:xfrm>
            <a:off x="1173194" y="1966822"/>
            <a:ext cx="319177" cy="146649"/>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324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305068"/>
            <a:ext cx="11145520" cy="5386090"/>
          </a:xfrm>
          <a:prstGeom prst="rect">
            <a:avLst/>
          </a:prstGeom>
        </p:spPr>
        <p:txBody>
          <a:bodyPr wrap="square">
            <a:spAutoFit/>
          </a:bodyPr>
          <a:lstStyle/>
          <a:p>
            <a:r>
              <a:rPr lang="en-US" sz="4000" dirty="0" err="1" smtClean="0">
                <a:latin typeface="Times New Roman" pitchFamily="18" charset="0"/>
                <a:cs typeface="Times New Roman" pitchFamily="18" charset="0"/>
              </a:rPr>
              <a:t>Sử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dụng</a:t>
            </a:r>
            <a:r>
              <a:rPr lang="en-US" sz="4000" dirty="0" smtClean="0">
                <a:latin typeface="Times New Roman" pitchFamily="18" charset="0"/>
                <a:cs typeface="Times New Roman" pitchFamily="18" charset="0"/>
              </a:rPr>
              <a:t> Proxy design pattern </a:t>
            </a:r>
            <a:r>
              <a:rPr lang="en-US" sz="4000" dirty="0" err="1" smtClean="0">
                <a:latin typeface="Times New Roman" pitchFamily="18" charset="0"/>
                <a:cs typeface="Times New Roman" pitchFamily="18" charset="0"/>
              </a:rPr>
              <a:t>khi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nào</a:t>
            </a:r>
            <a:r>
              <a:rPr lang="en-US" sz="40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muốn bảo vệ quyền truy xuất vào các phương thức của object thực</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endParaRPr lang="vi-VN" sz="20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cần một số thao tác bổ sung trước khi thực hiện phương thức của </a:t>
            </a:r>
            <a:r>
              <a:rPr lang="vi-VN" sz="2000" dirty="0" smtClean="0">
                <a:latin typeface="Times New Roman" pitchFamily="18" charset="0"/>
                <a:cs typeface="Times New Roman" pitchFamily="18" charset="0"/>
              </a:rPr>
              <a:t>object</a:t>
            </a:r>
            <a:r>
              <a:rPr lang="vi-VN" sz="2000" dirty="0">
                <a:latin typeface="Times New Roman" pitchFamily="18" charset="0"/>
                <a:cs typeface="Times New Roman" pitchFamily="18" charset="0"/>
              </a:rPr>
              <a:t> thực</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endParaRPr lang="vi-VN" sz="20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tạo đối tượng ban đầu là theo yêu cầu hoặc hệ thống yêu cầu sự chậm trễ khi tải một số tài nguyên nhất định (lazy loading</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endParaRPr lang="vi-VN" sz="20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có nhiều truy cập vào đối tượng có chi phí khởi tạo ban đầu lớn</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endParaRPr lang="vi-VN" sz="20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đối tượng gốc tồn tại trong môi trường từ xa (remote</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endParaRPr lang="vi-VN" sz="20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đối tượng gốc nằm trong một hệ thống cũ hoặc thư viện của bên thứ ba</a:t>
            </a:r>
            <a:r>
              <a:rPr lang="vi-V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endParaRPr lang="vi-VN" sz="2000" dirty="0">
              <a:latin typeface="Times New Roman" pitchFamily="18" charset="0"/>
              <a:cs typeface="Times New Roman" pitchFamily="18" charset="0"/>
            </a:endParaRPr>
          </a:p>
          <a:p>
            <a:pPr marL="742950" lvl="1" indent="-285750">
              <a:buFont typeface="Courier New" pitchFamily="49" charset="0"/>
              <a:buChar char="o"/>
            </a:pPr>
            <a:r>
              <a:rPr lang="vi-VN" sz="2000" dirty="0">
                <a:latin typeface="Times New Roman" pitchFamily="18" charset="0"/>
                <a:cs typeface="Times New Roman" pitchFamily="18" charset="0"/>
              </a:rPr>
              <a:t>Khi muốn theo dõi trạng thái và vòng đời đối tượng.</a:t>
            </a:r>
          </a:p>
        </p:txBody>
      </p:sp>
    </p:spTree>
    <p:extLst>
      <p:ext uri="{BB962C8B-B14F-4D97-AF65-F5344CB8AC3E}">
        <p14:creationId xmlns:p14="http://schemas.microsoft.com/office/powerpoint/2010/main" val="1034723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2029</TotalTime>
  <Words>1008</Words>
  <Application>Microsoft Office PowerPoint</Application>
  <PresentationFormat>Custom</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Proxy</vt:lpstr>
      <vt:lpstr>Mục lục</vt:lpstr>
      <vt:lpstr>Tổng quan</vt:lpstr>
      <vt:lpstr>Motivation</vt:lpstr>
      <vt:lpstr>Motivation</vt:lpstr>
      <vt:lpstr>Đặc điểm</vt:lpstr>
      <vt:lpstr>Đặc điểm</vt:lpstr>
      <vt:lpstr>Một số loại Proxy thông dụng</vt:lpstr>
      <vt:lpstr>PowerPoint Presentation</vt:lpstr>
      <vt:lpstr>Hệ quả mang lại</vt:lpstr>
      <vt:lpstr>Cài đặt</vt:lpstr>
      <vt:lpstr>Ví dụ thực tế</vt:lpstr>
      <vt:lpstr>Ví dụ thực tế</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44</cp:revision>
  <dcterms:created xsi:type="dcterms:W3CDTF">2024-03-03T01:27:29Z</dcterms:created>
  <dcterms:modified xsi:type="dcterms:W3CDTF">2024-04-05T16:09:16Z</dcterms:modified>
</cp:coreProperties>
</file>