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8"/>
  </p:notesMasterIdLst>
  <p:handoutMasterIdLst>
    <p:handoutMasterId r:id="rId19"/>
  </p:handoutMasterIdLst>
  <p:sldIdLst>
    <p:sldId id="256" r:id="rId3"/>
    <p:sldId id="754" r:id="rId4"/>
    <p:sldId id="755" r:id="rId5"/>
    <p:sldId id="756" r:id="rId6"/>
    <p:sldId id="767" r:id="rId7"/>
    <p:sldId id="757" r:id="rId8"/>
    <p:sldId id="758" r:id="rId9"/>
    <p:sldId id="759" r:id="rId10"/>
    <p:sldId id="760" r:id="rId11"/>
    <p:sldId id="762" r:id="rId12"/>
    <p:sldId id="763" r:id="rId13"/>
    <p:sldId id="764" r:id="rId14"/>
    <p:sldId id="768" r:id="rId15"/>
    <p:sldId id="765" r:id="rId16"/>
    <p:sldId id="766" r:id="rId17"/>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66FF"/>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06/05/2024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a:t>
            </a:r>
            <a:r>
              <a:rPr lang="vi-VN" b="1" dirty="0">
                <a:solidFill>
                  <a:srgbClr val="222268"/>
                </a:solidFill>
                <a:effectLst>
                  <a:outerShdw blurRad="38100" dist="38100" dir="2700000" algn="tl">
                    <a:srgbClr val="C0C0C0"/>
                  </a:outerShdw>
                </a:effectLst>
                <a:cs typeface="Tahoma" charset="0"/>
              </a:rPr>
              <a:t> Template Method</a:t>
            </a: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dirty="0"/>
              <a:t>Tái sử dụng code (reuse), tránh trùng lặp code (duplicate): đưa những phần trùng lặp vào lớp cha (abstract class). </a:t>
            </a:r>
          </a:p>
          <a:p>
            <a:pPr lvl="1"/>
            <a:r>
              <a:rPr lang="vi-VN" dirty="0"/>
              <a:t>Cho phép người dùng override chỉ một số phần nhất định của thuật toán lớn, làm cho chúng ít bị ảnh hưởng hơn bởi những thay đổi xảy ra với các phần khác của thuật toán.</a:t>
            </a:r>
            <a:endParaRPr lang="en-US" dirty="0"/>
          </a:p>
        </p:txBody>
      </p:sp>
    </p:spTree>
    <p:extLst>
      <p:ext uri="{BB962C8B-B14F-4D97-AF65-F5344CB8AC3E}">
        <p14:creationId xmlns:p14="http://schemas.microsoft.com/office/powerpoint/2010/main" val="9110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dirty="0"/>
              <a:t>Template method có càng nhiều bước để override càng khó bảo trì.</a:t>
            </a:r>
          </a:p>
          <a:p>
            <a:pPr lvl="1"/>
            <a:r>
              <a:rPr lang="vi-VN" dirty="0"/>
              <a:t>Có thể vi phạm nguyên tắc Liskov bằng cách ngăn chặn việc triển khai bước mặc định thông qua lớp con.</a:t>
            </a:r>
            <a:endParaRPr lang="en-US" dirty="0"/>
          </a:p>
        </p:txBody>
      </p:sp>
    </p:spTree>
    <p:extLst>
      <p:ext uri="{BB962C8B-B14F-4D97-AF65-F5344CB8AC3E}">
        <p14:creationId xmlns:p14="http://schemas.microsoft.com/office/powerpoint/2010/main" val="405824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sz="2800" dirty="0"/>
              <a:t>B1: Phân tích thuật toán để xem liệu bạn có thể chia nó thành các bước hay không. Xem xét bước nào là chung và bước nào riêng biệt.</a:t>
            </a:r>
          </a:p>
          <a:p>
            <a:r>
              <a:rPr lang="vi-VN" sz="2800" dirty="0"/>
              <a:t>B2: Tạo lớp abstract và khai báo phương thức mẫu (template method) cùng với một tập hợp các phương thức trừu tượng đại diện cho các bước của thuật toán. Phác thảo cấu trúc của thuật toán trong phương thức mẫu bằng cách thực hiện các bước tương ứng. Xem xét việc làm cho phương thức mẫu cuối cùng (final) để ngăn các lớp con ghi đè lên nó.</a:t>
            </a:r>
            <a:endParaRPr lang="en-US" sz="2800" dirty="0"/>
          </a:p>
        </p:txBody>
      </p:sp>
    </p:spTree>
    <p:extLst>
      <p:ext uri="{BB962C8B-B14F-4D97-AF65-F5344CB8AC3E}">
        <p14:creationId xmlns:p14="http://schemas.microsoft.com/office/powerpoint/2010/main" val="285279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sz="2800" dirty="0"/>
              <a:t>B3: Không sao nếu tất cả các bước đều là trừu tượng. Tuy nhiên, một số bước có thể được hưởng lợi từ việc có một triển khai mặc định. Các lớp con không bắt buộc phải triển khai các phương thức đó.</a:t>
            </a:r>
          </a:p>
          <a:p>
            <a:r>
              <a:rPr lang="vi-VN" sz="2800" dirty="0"/>
              <a:t>B4: Nghĩ đến việc thêm các điểm móc (hooks) giữa các bước quan trọng của thuật toán.</a:t>
            </a:r>
          </a:p>
          <a:p>
            <a:r>
              <a:rPr lang="vi-VN" sz="2800" dirty="0"/>
              <a:t>B5: Đối với mỗi biến thể của thuật toán, hãy tạo một lớp con cụ thể mới. Nó phải triển khai tất cả các bước trừu tượng, nhưng cũng có thể ghi đè một số bước tùy chọn.</a:t>
            </a:r>
            <a:endParaRPr lang="en-US" sz="2800" dirty="0"/>
          </a:p>
        </p:txBody>
      </p:sp>
    </p:spTree>
    <p:extLst>
      <p:ext uri="{BB962C8B-B14F-4D97-AF65-F5344CB8AC3E}">
        <p14:creationId xmlns:p14="http://schemas.microsoft.com/office/powerpoint/2010/main" val="399442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pPr marL="0" indent="0" algn="l">
              <a:buNone/>
            </a:pPr>
            <a:endParaRPr lang="vi-VN" dirty="0">
              <a:latin typeface="Arial (Body)"/>
            </a:endParaRPr>
          </a:p>
        </p:txBody>
      </p:sp>
    </p:spTree>
    <p:extLst>
      <p:ext uri="{BB962C8B-B14F-4D97-AF65-F5344CB8AC3E}">
        <p14:creationId xmlns:p14="http://schemas.microsoft.com/office/powerpoint/2010/main" val="84963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Factory </a:t>
            </a:r>
          </a:p>
          <a:p>
            <a:r>
              <a:rPr lang="vi-VN" dirty="0"/>
              <a:t>Strategy</a:t>
            </a:r>
          </a:p>
          <a:p>
            <a:endParaRPr lang="en-US" dirty="0"/>
          </a:p>
        </p:txBody>
      </p:sp>
    </p:spTree>
    <p:extLst>
      <p:ext uri="{BB962C8B-B14F-4D97-AF65-F5344CB8AC3E}">
        <p14:creationId xmlns:p14="http://schemas.microsoft.com/office/powerpoint/2010/main" val="31413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219">
                                            <p:txEl>
                                              <p:pRg st="3" end="3"/>
                                            </p:txEl>
                                          </p:spTgt>
                                        </p:tgtEl>
                                        <p:attrNameLst>
                                          <p:attrName>style.visibility</p:attrName>
                                        </p:attrNameLst>
                                      </p:cBhvr>
                                      <p:to>
                                        <p:strVal val="visible"/>
                                      </p:to>
                                    </p:set>
                                    <p:animEffect transition="in" filter="fade">
                                      <p:cBhvr>
                                        <p:cTn id="31" dur="1000"/>
                                        <p:tgtEl>
                                          <p:spTgt spid="9219">
                                            <p:txEl>
                                              <p:pRg st="3" end="3"/>
                                            </p:txEl>
                                          </p:spTgt>
                                        </p:tgtEl>
                                      </p:cBhvr>
                                    </p:animEffect>
                                    <p:anim calcmode="lin" valueType="num">
                                      <p:cBhvr>
                                        <p:cTn id="32"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219">
                                            <p:txEl>
                                              <p:pRg st="4" end="4"/>
                                            </p:txEl>
                                          </p:spTgt>
                                        </p:tgtEl>
                                        <p:attrNameLst>
                                          <p:attrName>style.visibility</p:attrName>
                                        </p:attrNameLst>
                                      </p:cBhvr>
                                      <p:to>
                                        <p:strVal val="visible"/>
                                      </p:to>
                                    </p:set>
                                    <p:animEffect transition="in" filter="fade">
                                      <p:cBhvr>
                                        <p:cTn id="38" dur="1000"/>
                                        <p:tgtEl>
                                          <p:spTgt spid="9219">
                                            <p:txEl>
                                              <p:pRg st="4" end="4"/>
                                            </p:txEl>
                                          </p:spTgt>
                                        </p:tgtEl>
                                      </p:cBhvr>
                                    </p:animEffect>
                                    <p:anim calcmode="lin" valueType="num">
                                      <p:cBhvr>
                                        <p:cTn id="3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219">
                                            <p:txEl>
                                              <p:pRg st="5" end="5"/>
                                            </p:txEl>
                                          </p:spTgt>
                                        </p:tgtEl>
                                        <p:attrNameLst>
                                          <p:attrName>style.visibility</p:attrName>
                                        </p:attrNameLst>
                                      </p:cBhvr>
                                      <p:to>
                                        <p:strVal val="visible"/>
                                      </p:to>
                                    </p:set>
                                    <p:animEffect transition="in" filter="fade">
                                      <p:cBhvr>
                                        <p:cTn id="45" dur="1000"/>
                                        <p:tgtEl>
                                          <p:spTgt spid="9219">
                                            <p:txEl>
                                              <p:pRg st="5" end="5"/>
                                            </p:txEl>
                                          </p:spTgt>
                                        </p:tgtEl>
                                      </p:cBhvr>
                                    </p:animEffect>
                                    <p:anim calcmode="lin" valueType="num">
                                      <p:cBhvr>
                                        <p:cTn id="46"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9219">
                                            <p:txEl>
                                              <p:pRg st="9" end="9"/>
                                            </p:txEl>
                                          </p:spTgt>
                                        </p:tgtEl>
                                        <p:attrNameLst>
                                          <p:attrName>style.visibility</p:attrName>
                                        </p:attrNameLst>
                                      </p:cBhvr>
                                      <p:to>
                                        <p:strVal val="visible"/>
                                      </p:to>
                                    </p:set>
                                    <p:animEffect transition="in" filter="fade">
                                      <p:cBhvr>
                                        <p:cTn id="67" dur="1000"/>
                                        <p:tgtEl>
                                          <p:spTgt spid="9219">
                                            <p:txEl>
                                              <p:pRg st="9" end="9"/>
                                            </p:txEl>
                                          </p:spTgt>
                                        </p:tgtEl>
                                      </p:cBhvr>
                                    </p:animEffect>
                                    <p:anim calcmode="lin" valueType="num">
                                      <p:cBhvr>
                                        <p:cTn id="68"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9219">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vi-VN" dirty="0"/>
              <a:t>Template </a:t>
            </a:r>
            <a:r>
              <a:rPr lang="en-US" dirty="0"/>
              <a:t> </a:t>
            </a:r>
            <a:endParaRPr lang="vi-VN" dirty="0"/>
          </a:p>
          <a:p>
            <a:pPr marL="457200" lvl="1" indent="0">
              <a:buNone/>
            </a:pPr>
            <a:r>
              <a:rPr lang="vi-VN" dirty="0"/>
              <a:t>Method	</a:t>
            </a:r>
          </a:p>
          <a:p>
            <a:pPr lvl="1"/>
            <a:endParaRPr lang="vi-VN" dirty="0"/>
          </a:p>
          <a:p>
            <a:endParaRPr lang="vi-VN" dirty="0"/>
          </a:p>
          <a:p>
            <a:r>
              <a:rPr lang="vi-VN" dirty="0"/>
              <a:t>Phân loại</a:t>
            </a:r>
          </a:p>
          <a:p>
            <a:pPr lvl="1"/>
            <a:r>
              <a:rPr lang="vi-VN" dirty="0"/>
              <a:t>Thuộc phân nhóm </a:t>
            </a:r>
            <a:r>
              <a:rPr lang="vi-VN" dirty="0">
                <a:solidFill>
                  <a:srgbClr val="0000FF"/>
                </a:solidFill>
              </a:rPr>
              <a:t>Behavior patterns</a:t>
            </a:r>
          </a:p>
        </p:txBody>
      </p:sp>
      <p:pic>
        <p:nvPicPr>
          <p:cNvPr id="6" name="Picture 5">
            <a:extLst>
              <a:ext uri="{FF2B5EF4-FFF2-40B4-BE49-F238E27FC236}">
                <a16:creationId xmlns:a16="http://schemas.microsoft.com/office/drawing/2014/main" id="{C9CF6857-DF7E-8C05-75B9-D46335DB80DA}"/>
              </a:ext>
            </a:extLst>
          </p:cNvPr>
          <p:cNvPicPr>
            <a:picLocks noChangeAspect="1"/>
          </p:cNvPicPr>
          <p:nvPr/>
        </p:nvPicPr>
        <p:blipFill>
          <a:blip r:embed="rId2"/>
          <a:stretch>
            <a:fillRect/>
          </a:stretch>
        </p:blipFill>
        <p:spPr>
          <a:xfrm>
            <a:off x="3657600" y="1082645"/>
            <a:ext cx="5201376" cy="3210373"/>
          </a:xfrm>
          <a:prstGeom prst="rect">
            <a:avLst/>
          </a:prstGeom>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Mục đích</a:t>
            </a:r>
          </a:p>
          <a:p>
            <a:pPr lvl="1"/>
            <a:r>
              <a:rPr lang="vi-VN" dirty="0"/>
              <a:t>Template Method xây dựng một bộ khung thuật toán trong một toán tử, để lại việc định nghĩa một vài bước cho các subclass mà không làm thay đổi cấu trúc chung của thuật toán.</a:t>
            </a:r>
            <a:endParaRPr lang="en-US" dirty="0"/>
          </a:p>
        </p:txBody>
      </p:sp>
    </p:spTree>
    <p:extLst>
      <p:ext uri="{BB962C8B-B14F-4D97-AF65-F5344CB8AC3E}">
        <p14:creationId xmlns:p14="http://schemas.microsoft.com/office/powerpoint/2010/main" val="297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Trong quá trình phát triển ứng dụng, chúng ta có các component khác nhau có sự tương đồng đáng kể, nhưng chúng không sử dụng interface/ abstract class chung, dẫn đến code duplicate ở nhiều nơi. Nếu muốn thay đổi chung cho tất cả component, chúng ta phải đi sửa ở từng nơi trong component, làm tốn nhiều chi phí không cần thiết.</a:t>
            </a:r>
            <a:endParaRPr lang="en-US" dirty="0"/>
          </a:p>
        </p:txBody>
      </p:sp>
    </p:spTree>
    <p:extLst>
      <p:ext uri="{BB962C8B-B14F-4D97-AF65-F5344CB8AC3E}">
        <p14:creationId xmlns:p14="http://schemas.microsoft.com/office/powerpoint/2010/main" val="353301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10C2BB06-FFC5-77A3-7FE8-7A4A94BA2F8D}"/>
              </a:ext>
            </a:extLst>
          </p:cNvPr>
          <p:cNvSpPr>
            <a:spLocks noGrp="1"/>
          </p:cNvSpPr>
          <p:nvPr>
            <p:ph idx="1"/>
          </p:nvPr>
        </p:nvSpPr>
        <p:spPr/>
        <p:txBody>
          <a:bodyPr/>
          <a:lstStyle/>
          <a:p>
            <a:r>
              <a:rPr lang="vi-VN" dirty="0"/>
              <a:t>Mẫu Template Method đề xuất nên chia nhỏ một thuật toán thành một loạt các bước, chuyển các bước này thành các phương thức và đặt một loạt các lệnh gọi đến các phương thức này bên trong một template method duy nhất. Các bước có thể là trừu tượng hoặc có thể có vài triển khai mặc định.</a:t>
            </a:r>
            <a:endParaRPr lang="en-US" dirty="0"/>
          </a:p>
        </p:txBody>
      </p:sp>
    </p:spTree>
    <p:extLst>
      <p:ext uri="{BB962C8B-B14F-4D97-AF65-F5344CB8AC3E}">
        <p14:creationId xmlns:p14="http://schemas.microsoft.com/office/powerpoint/2010/main" val="417664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5" name="Picture 4">
            <a:extLst>
              <a:ext uri="{FF2B5EF4-FFF2-40B4-BE49-F238E27FC236}">
                <a16:creationId xmlns:a16="http://schemas.microsoft.com/office/drawing/2014/main" id="{D5EBCBA6-BD0A-A396-28AD-C88DE463861F}"/>
              </a:ext>
            </a:extLst>
          </p:cNvPr>
          <p:cNvPicPr>
            <a:picLocks noChangeAspect="1"/>
          </p:cNvPicPr>
          <p:nvPr/>
        </p:nvPicPr>
        <p:blipFill>
          <a:blip r:embed="rId2"/>
          <a:stretch>
            <a:fillRect/>
          </a:stretch>
        </p:blipFill>
        <p:spPr>
          <a:xfrm>
            <a:off x="2307296" y="1828800"/>
            <a:ext cx="4529408" cy="4585052"/>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Abstract Class</a:t>
            </a:r>
            <a:r>
              <a:rPr lang="vi-VN" sz="2400" dirty="0"/>
              <a:t>: khai báo các phương thức hoạt động như các bước của một thuật toán, cũng như template method thực tế gọi các phương thức này theo một thứ tự cụ thể. Các bước có thể được khai báo là trừu tượng hoặc có một số triển khai mặc định</a:t>
            </a:r>
          </a:p>
          <a:p>
            <a:pPr lvl="1"/>
            <a:r>
              <a:rPr lang="vi-VN" sz="2400" dirty="0">
                <a:solidFill>
                  <a:srgbClr val="0000FF"/>
                </a:solidFill>
              </a:rPr>
              <a:t>Concrete Classes</a:t>
            </a:r>
            <a:r>
              <a:rPr lang="vi-VN" sz="2400" dirty="0"/>
              <a:t>: Là lớp có thể ghi đè tất cả các bước, nhưng không phải chính template method.</a:t>
            </a:r>
          </a:p>
        </p:txBody>
      </p:sp>
    </p:spTree>
    <p:extLst>
      <p:ext uri="{BB962C8B-B14F-4D97-AF65-F5344CB8AC3E}">
        <p14:creationId xmlns:p14="http://schemas.microsoft.com/office/powerpoint/2010/main" val="2047050492"/>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2075</TotalTime>
  <Words>726</Words>
  <Application>Microsoft Office PowerPoint</Application>
  <PresentationFormat>On-screen Show (4:3)</PresentationFormat>
  <Paragraphs>62</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Arial (Body)</vt:lpstr>
      <vt:lpstr>Calibri</vt:lpstr>
      <vt:lpstr>Tahoma</vt:lpstr>
      <vt:lpstr>Times New Roman</vt:lpstr>
      <vt:lpstr>VNPT template</vt:lpstr>
      <vt:lpstr>Custom Design</vt:lpstr>
      <vt:lpstr>Mẫu Template Method</vt:lpstr>
      <vt:lpstr>Nội dung</vt:lpstr>
      <vt:lpstr>Nội dung</vt:lpstr>
      <vt:lpstr>Tổng quan</vt:lpstr>
      <vt:lpstr>Tổng quan</vt:lpstr>
      <vt:lpstr>Motivation</vt:lpstr>
      <vt:lpstr>Khả năng ứng dụng </vt:lpstr>
      <vt:lpstr>Đặc điểm</vt:lpstr>
      <vt:lpstr>Đặc điểm</vt:lpstr>
      <vt:lpstr>Hệ quả mang lại</vt:lpstr>
      <vt:lpstr>Hệ quả mang lại</vt:lpstr>
      <vt:lpstr>Hiện thực cài đặt</vt:lpstr>
      <vt:lpstr>Hiện thực cài đặt</vt:lpstr>
      <vt:lpstr>Các ví dụ thực tế</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163</cp:revision>
  <dcterms:created xsi:type="dcterms:W3CDTF">2010-09-29T06:57:02Z</dcterms:created>
  <dcterms:modified xsi:type="dcterms:W3CDTF">2024-05-06T14:07:28Z</dcterms:modified>
</cp:coreProperties>
</file>