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21"/>
  </p:notesMasterIdLst>
  <p:handoutMasterIdLst>
    <p:handoutMasterId r:id="rId22"/>
  </p:handoutMasterIdLst>
  <p:sldIdLst>
    <p:sldId id="256" r:id="rId3"/>
    <p:sldId id="754" r:id="rId4"/>
    <p:sldId id="755" r:id="rId5"/>
    <p:sldId id="756" r:id="rId6"/>
    <p:sldId id="767" r:id="rId7"/>
    <p:sldId id="770" r:id="rId8"/>
    <p:sldId id="757" r:id="rId9"/>
    <p:sldId id="769" r:id="rId10"/>
    <p:sldId id="758" r:id="rId11"/>
    <p:sldId id="759" r:id="rId12"/>
    <p:sldId id="760" r:id="rId13"/>
    <p:sldId id="771" r:id="rId14"/>
    <p:sldId id="762" r:id="rId15"/>
    <p:sldId id="772" r:id="rId16"/>
    <p:sldId id="763" r:id="rId17"/>
    <p:sldId id="766" r:id="rId18"/>
    <p:sldId id="773" r:id="rId19"/>
    <p:sldId id="774" r:id="rId20"/>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04/06/2024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Observer</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6" name="Picture 5">
            <a:extLst>
              <a:ext uri="{FF2B5EF4-FFF2-40B4-BE49-F238E27FC236}">
                <a16:creationId xmlns:a16="http://schemas.microsoft.com/office/drawing/2014/main" id="{456314A1-4BA6-A7C7-EF7A-6B791FC79955}"/>
              </a:ext>
            </a:extLst>
          </p:cNvPr>
          <p:cNvPicPr>
            <a:picLocks noChangeAspect="1"/>
          </p:cNvPicPr>
          <p:nvPr/>
        </p:nvPicPr>
        <p:blipFill>
          <a:blip r:embed="rId2"/>
          <a:stretch>
            <a:fillRect/>
          </a:stretch>
        </p:blipFill>
        <p:spPr>
          <a:xfrm>
            <a:off x="571500" y="1828800"/>
            <a:ext cx="8458200" cy="4518968"/>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b="1" dirty="0"/>
              <a:t>Publisher</a:t>
            </a:r>
            <a:r>
              <a:rPr lang="vi-VN" dirty="0"/>
              <a:t> chứa danh sách các subcriber, cung cấp phương thức để thêm, loại bỏ subscriber.</a:t>
            </a:r>
          </a:p>
          <a:p>
            <a:pPr lvl="1"/>
            <a:r>
              <a:rPr lang="vi-VN" dirty="0"/>
              <a:t>Khi có sự kiện xảy ra, publisher duyệt qua các </a:t>
            </a:r>
            <a:r>
              <a:rPr lang="en-US" dirty="0"/>
              <a:t>subscriber</a:t>
            </a:r>
            <a:r>
              <a:rPr lang="vi-VN" dirty="0"/>
              <a:t> có trong sub</a:t>
            </a:r>
            <a:r>
              <a:rPr lang="en-US" dirty="0"/>
              <a:t>scription list</a:t>
            </a:r>
            <a:r>
              <a:rPr lang="vi-VN" dirty="0"/>
              <a:t> và gọi đến phương thức thông báo của từng subscriber.</a:t>
            </a:r>
          </a:p>
          <a:p>
            <a:pPr lvl="1"/>
            <a:r>
              <a:rPr lang="vi-VN" b="1" dirty="0"/>
              <a:t>Subscriber</a:t>
            </a:r>
            <a:r>
              <a:rPr lang="vi-VN" dirty="0"/>
              <a:t> interface định nghĩa phương thức update() cho các đối tượng sẽ được publisher thông báo đến khi có sự thay đổi trạng thái.</a:t>
            </a:r>
          </a:p>
        </p:txBody>
      </p:sp>
    </p:spTree>
    <p:extLst>
      <p:ext uri="{BB962C8B-B14F-4D97-AF65-F5344CB8AC3E}">
        <p14:creationId xmlns:p14="http://schemas.microsoft.com/office/powerpoint/2010/main" val="204705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b="1" dirty="0"/>
              <a:t>Concrete Subscribers </a:t>
            </a:r>
            <a:r>
              <a:rPr lang="vi-VN" dirty="0"/>
              <a:t>cài đặt các phương thức của Subscriber, lưu trữ trạng thái của publisher, thực thi việc cập nhật để giữ cho trạng thái đồng nhất với publisher gửi thông báo đến.</a:t>
            </a:r>
          </a:p>
          <a:p>
            <a:pPr lvl="1"/>
            <a:r>
              <a:rPr lang="vi-VN" b="1" dirty="0"/>
              <a:t>Client </a:t>
            </a:r>
            <a:r>
              <a:rPr lang="vi-VN" dirty="0"/>
              <a:t>tạo publisher và subscriber độc lập và đăng ký subscriber cho publisher</a:t>
            </a:r>
            <a:endParaRPr lang="vi-VN" b="1" dirty="0"/>
          </a:p>
        </p:txBody>
      </p:sp>
    </p:spTree>
    <p:extLst>
      <p:ext uri="{BB962C8B-B14F-4D97-AF65-F5344CB8AC3E}">
        <p14:creationId xmlns:p14="http://schemas.microsoft.com/office/powerpoint/2010/main" val="309693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b="1" dirty="0"/>
              <a:t>Dễ dàng mở rộng với ít sự thay đổi </a:t>
            </a:r>
            <a:r>
              <a:rPr lang="vi-VN" dirty="0"/>
              <a:t>: có thể tạo 1 lớp subscriber mới mà không thay đổi code của publisher và ngược lại. Vì vậy, nó đảm bảo nguyên tắc Open/Closed Principle (OCP). </a:t>
            </a:r>
          </a:p>
          <a:p>
            <a:pPr lvl="1"/>
            <a:r>
              <a:rPr lang="vi-VN" dirty="0"/>
              <a:t>Sự thay đổi trạng thái ở 1 đối tượng có thể được thông báo đến các đối tượng khác mà không phải giữ chúng liên kết quá chặt chẽ. </a:t>
            </a:r>
          </a:p>
        </p:txBody>
      </p:sp>
    </p:spTree>
    <p:extLst>
      <p:ext uri="{BB962C8B-B14F-4D97-AF65-F5344CB8AC3E}">
        <p14:creationId xmlns:p14="http://schemas.microsoft.com/office/powerpoint/2010/main" val="91105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dirty="0"/>
              <a:t>Một đối tượng có thể thông báo đến một số lượng không giới hạn các đối tượng khác.</a:t>
            </a:r>
            <a:endParaRPr lang="en-US" dirty="0"/>
          </a:p>
          <a:p>
            <a:pPr lvl="1"/>
            <a:endParaRPr lang="vi-VN" dirty="0"/>
          </a:p>
        </p:txBody>
      </p:sp>
    </p:spTree>
    <p:extLst>
      <p:ext uri="{BB962C8B-B14F-4D97-AF65-F5344CB8AC3E}">
        <p14:creationId xmlns:p14="http://schemas.microsoft.com/office/powerpoint/2010/main" val="86693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Bởi vì các Observer không biết về sự hiện diện của nhau, nó có thể gây tốn nhiều chi phí của việc thay đổi Subject</a:t>
            </a:r>
          </a:p>
          <a:p>
            <a:pPr lvl="1"/>
            <a:r>
              <a:rPr lang="vi-VN" dirty="0"/>
              <a:t>Các subcribers được thông báo theo thứ tự ngẫu nhiên.</a:t>
            </a:r>
          </a:p>
        </p:txBody>
      </p:sp>
    </p:spTree>
    <p:extLst>
      <p:ext uri="{BB962C8B-B14F-4D97-AF65-F5344CB8AC3E}">
        <p14:creationId xmlns:p14="http://schemas.microsoft.com/office/powerpoint/2010/main" val="4058248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Chain of Responsibility, Command, Mediator và Observer là các cách giải quyết khác nhau cho bài toán kết nối người gửi và người nhận yêu cầu:</a:t>
            </a:r>
          </a:p>
          <a:p>
            <a:pPr lvl="1"/>
            <a:r>
              <a:rPr lang="vi-VN" b="1" dirty="0"/>
              <a:t>Chain of Responsibility </a:t>
            </a:r>
            <a:r>
              <a:rPr lang="vi-VN" dirty="0"/>
              <a:t>chuyển một yêu cầu tuần tự dọc theo một chuỗi động gồm những người nhận tiềm năng cho đến khi một trong số chúng xử lý yêu cầu đó.</a:t>
            </a:r>
          </a:p>
          <a:p>
            <a:pPr lvl="1"/>
            <a:r>
              <a:rPr lang="vi-VN" b="1" dirty="0"/>
              <a:t>Command</a:t>
            </a:r>
            <a:r>
              <a:rPr lang="vi-VN" dirty="0"/>
              <a:t> thiết lập kết nối một chiều giữa người gửi và người nhận.</a:t>
            </a:r>
            <a:endParaRPr lang="en-US" dirty="0"/>
          </a:p>
        </p:txBody>
      </p:sp>
    </p:spTree>
    <p:extLst>
      <p:ext uri="{BB962C8B-B14F-4D97-AF65-F5344CB8AC3E}">
        <p14:creationId xmlns:p14="http://schemas.microsoft.com/office/powerpoint/2010/main" val="314133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pPr lvl="1"/>
            <a:r>
              <a:rPr lang="vi-VN" b="1" dirty="0"/>
              <a:t>Mediator</a:t>
            </a:r>
            <a:r>
              <a:rPr lang="vi-VN" dirty="0"/>
              <a:t> loại bỏ các kết nối trực tiếp giữa người gửi và người nhận, buộc họ phải giao tiếp gián tiếp thông qua một đối tượng trung gian.</a:t>
            </a:r>
          </a:p>
          <a:p>
            <a:pPr lvl="1"/>
            <a:r>
              <a:rPr lang="vi-VN" b="1" dirty="0"/>
              <a:t>Observer</a:t>
            </a:r>
            <a:r>
              <a:rPr lang="vi-VN" dirty="0"/>
              <a:t> cho phép người nhận đăng ký động và hủy đăng ký nhận yêu cầu.</a:t>
            </a:r>
          </a:p>
        </p:txBody>
      </p:sp>
    </p:spTree>
    <p:extLst>
      <p:ext uri="{BB962C8B-B14F-4D97-AF65-F5344CB8AC3E}">
        <p14:creationId xmlns:p14="http://schemas.microsoft.com/office/powerpoint/2010/main" val="175289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Sự khác biệt giữa Mediator và Observer thường không lớn trong nhiều trường hợp</a:t>
            </a:r>
          </a:p>
          <a:p>
            <a:pPr lvl="1"/>
            <a:r>
              <a:rPr lang="vi-VN" dirty="0"/>
              <a:t>Mục tiêu chính của Mediator là loại bỏ sự phụ thuộc lẫn nhau giữa một tập hợp các thành phần trong hệ thống. Thay vào đó, các thành phần này trở nên phụ thuộc vào một đối tượng trung gian duy nhất.</a:t>
            </a:r>
            <a:endParaRPr lang="en-US" dirty="0"/>
          </a:p>
          <a:p>
            <a:pPr lvl="1"/>
            <a:r>
              <a:rPr lang="vi-VN" dirty="0"/>
              <a:t>Mục tiêu của Observer là thiết lập các kết nối động một chiều giữa các đối tượng, trong đó một số đối tượng hoạt động như cấp dưới của những đối tượng khác.</a:t>
            </a:r>
          </a:p>
        </p:txBody>
      </p:sp>
    </p:spTree>
    <p:extLst>
      <p:ext uri="{BB962C8B-B14F-4D97-AF65-F5344CB8AC3E}">
        <p14:creationId xmlns:p14="http://schemas.microsoft.com/office/powerpoint/2010/main" val="319964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219">
                                            <p:txEl>
                                              <p:pRg st="3" end="3"/>
                                            </p:txEl>
                                          </p:spTgt>
                                        </p:tgtEl>
                                        <p:attrNameLst>
                                          <p:attrName>style.visibility</p:attrName>
                                        </p:attrNameLst>
                                      </p:cBhvr>
                                      <p:to>
                                        <p:strVal val="visible"/>
                                      </p:to>
                                    </p:set>
                                    <p:animEffect transition="in" filter="fade">
                                      <p:cBhvr>
                                        <p:cTn id="31" dur="1000"/>
                                        <p:tgtEl>
                                          <p:spTgt spid="9219">
                                            <p:txEl>
                                              <p:pRg st="3" end="3"/>
                                            </p:txEl>
                                          </p:spTgt>
                                        </p:tgtEl>
                                      </p:cBhvr>
                                    </p:animEffect>
                                    <p:anim calcmode="lin" valueType="num">
                                      <p:cBhvr>
                                        <p:cTn id="3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219">
                                            <p:txEl>
                                              <p:pRg st="5" end="5"/>
                                            </p:txEl>
                                          </p:spTgt>
                                        </p:tgtEl>
                                        <p:attrNameLst>
                                          <p:attrName>style.visibility</p:attrName>
                                        </p:attrNameLst>
                                      </p:cBhvr>
                                      <p:to>
                                        <p:strVal val="visible"/>
                                      </p:to>
                                    </p:set>
                                    <p:animEffect transition="in" filter="fade">
                                      <p:cBhvr>
                                        <p:cTn id="45" dur="1000"/>
                                        <p:tgtEl>
                                          <p:spTgt spid="9219">
                                            <p:txEl>
                                              <p:pRg st="5" end="5"/>
                                            </p:txEl>
                                          </p:spTgt>
                                        </p:tgtEl>
                                      </p:cBhvr>
                                    </p:animEffect>
                                    <p:anim calcmode="lin" valueType="num">
                                      <p:cBhvr>
                                        <p:cTn id="46"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219">
                                            <p:txEl>
                                              <p:pRg st="9" end="9"/>
                                            </p:txEl>
                                          </p:spTgt>
                                        </p:tgtEl>
                                        <p:attrNameLst>
                                          <p:attrName>style.visibility</p:attrName>
                                        </p:attrNameLst>
                                      </p:cBhvr>
                                      <p:to>
                                        <p:strVal val="visible"/>
                                      </p:to>
                                    </p:set>
                                    <p:animEffect transition="in" filter="fade">
                                      <p:cBhvr>
                                        <p:cTn id="67" dur="1000"/>
                                        <p:tgtEl>
                                          <p:spTgt spid="9219">
                                            <p:txEl>
                                              <p:pRg st="9" end="9"/>
                                            </p:txEl>
                                          </p:spTgt>
                                        </p:tgtEl>
                                      </p:cBhvr>
                                    </p:animEffect>
                                    <p:anim calcmode="lin" valueType="num">
                                      <p:cBhvr>
                                        <p:cTn id="68"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9219">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en-US" dirty="0"/>
              <a:t>Observer</a:t>
            </a:r>
            <a:r>
              <a:rPr lang="vi-VN" dirty="0"/>
              <a:t>	</a:t>
            </a:r>
          </a:p>
          <a:p>
            <a:pPr lvl="1"/>
            <a:endParaRPr lang="vi-VN" dirty="0"/>
          </a:p>
          <a:p>
            <a:endParaRPr lang="vi-VN" dirty="0"/>
          </a:p>
          <a:p>
            <a:endParaRPr lang="vi-VN" dirty="0"/>
          </a:p>
          <a:p>
            <a:endParaRPr lang="vi-VN" dirty="0"/>
          </a:p>
          <a:p>
            <a:r>
              <a:rPr lang="vi-VN" dirty="0"/>
              <a:t>Phân loại</a:t>
            </a:r>
          </a:p>
          <a:p>
            <a:pPr lvl="1"/>
            <a:r>
              <a:rPr lang="vi-VN" dirty="0"/>
              <a:t>Thuộc phân nhóm </a:t>
            </a:r>
            <a:r>
              <a:rPr lang="vi-VN" dirty="0">
                <a:solidFill>
                  <a:srgbClr val="0000FF"/>
                </a:solidFill>
              </a:rPr>
              <a:t>Behavior patterns</a:t>
            </a:r>
          </a:p>
        </p:txBody>
      </p:sp>
      <p:pic>
        <p:nvPicPr>
          <p:cNvPr id="5" name="Picture 4">
            <a:extLst>
              <a:ext uri="{FF2B5EF4-FFF2-40B4-BE49-F238E27FC236}">
                <a16:creationId xmlns:a16="http://schemas.microsoft.com/office/drawing/2014/main" id="{BE40B5FF-B274-3DF1-6ECD-175BCD81CC2C}"/>
              </a:ext>
            </a:extLst>
          </p:cNvPr>
          <p:cNvPicPr>
            <a:picLocks noChangeAspect="1"/>
          </p:cNvPicPr>
          <p:nvPr/>
        </p:nvPicPr>
        <p:blipFill>
          <a:blip r:embed="rId2"/>
          <a:stretch>
            <a:fillRect/>
          </a:stretch>
        </p:blipFill>
        <p:spPr>
          <a:xfrm>
            <a:off x="3313886" y="838200"/>
            <a:ext cx="5830114" cy="4029637"/>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Định nghĩa</a:t>
            </a:r>
          </a:p>
          <a:p>
            <a:pPr lvl="1"/>
            <a:r>
              <a:rPr lang="vi-VN" b="1" dirty="0"/>
              <a:t>Observer pattern </a:t>
            </a:r>
            <a:r>
              <a:rPr lang="vi-VN" dirty="0"/>
              <a:t>là một mẫu thiết kế phần mềm mà một đối tượng, gọi là subject, </a:t>
            </a:r>
            <a:r>
              <a:rPr lang="vi-VN" b="1" dirty="0"/>
              <a:t>duy trì một danh sách các thành phần phụ thuộc nó</a:t>
            </a:r>
            <a:r>
              <a:rPr lang="vi-VN" dirty="0"/>
              <a:t>, gọi là observer, và </a:t>
            </a:r>
            <a:r>
              <a:rPr lang="vi-VN" b="1" dirty="0"/>
              <a:t>thông báo tới chúng một cách tự động</a:t>
            </a:r>
            <a:r>
              <a:rPr lang="vi-VN" dirty="0"/>
              <a:t> về bất cứ </a:t>
            </a:r>
            <a:r>
              <a:rPr lang="vi-VN" b="1" dirty="0"/>
              <a:t>thay đổi </a:t>
            </a:r>
            <a:r>
              <a:rPr lang="vi-VN" dirty="0"/>
              <a:t>nào, thường thì bằng cách gọi 1 hàm của chúng.</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tiêu</a:t>
            </a:r>
          </a:p>
          <a:p>
            <a:pPr lvl="1"/>
            <a:r>
              <a:rPr lang="vi-VN" dirty="0"/>
              <a:t>Định nghĩa mối </a:t>
            </a:r>
            <a:r>
              <a:rPr lang="vi-VN" b="1" dirty="0"/>
              <a:t>phụ thuộc một - nhiều </a:t>
            </a:r>
            <a:r>
              <a:rPr lang="vi-VN" dirty="0"/>
              <a:t>giữa các đối tượng để khi mà </a:t>
            </a:r>
            <a:r>
              <a:rPr lang="vi-VN" b="1" dirty="0"/>
              <a:t>một đối tượng có sự thay đổi trạng thái</a:t>
            </a:r>
            <a:r>
              <a:rPr lang="vi-VN" dirty="0"/>
              <a:t>,</a:t>
            </a:r>
            <a:r>
              <a:rPr lang="vi-VN" b="1" dirty="0"/>
              <a:t> tất các thành phần phụ thuộc của nó sẽ được thông báo và cập nhật một cách tự động.</a:t>
            </a:r>
          </a:p>
          <a:p>
            <a:pPr lvl="1"/>
            <a:r>
              <a:rPr lang="vi-VN" dirty="0"/>
              <a:t>Một đối tượng có thể thông báo đến một số lượng không giới hạn các đối tượng khác.</a:t>
            </a:r>
            <a:endParaRPr lang="en-US" dirty="0"/>
          </a:p>
        </p:txBody>
      </p:sp>
    </p:spTree>
    <p:extLst>
      <p:ext uri="{BB962C8B-B14F-4D97-AF65-F5344CB8AC3E}">
        <p14:creationId xmlns:p14="http://schemas.microsoft.com/office/powerpoint/2010/main" val="42128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Giả sử chúng ta có một bảng tính excel với nhiều trang tính chứa các dữ liệu cần để thống kê. Ta có thể tạo ra vô số biểu đồ sử dụng dữ liệu ở các trang tính đó để hiển thị ra kết quả thống kê. Khi ta thay đổi dữ liệu ở một trang tính, các biểu đồ có sử dụng dữ liệu đó cũng phải được cập nhật để có số liệu thống kê chính xác. Ta có thể thấy là số lượng biểu đồ có thể dùng dữ liệu ở một trang tính là không giới hạn.</a:t>
            </a:r>
            <a:endParaRPr lang="en-US" dirty="0"/>
          </a:p>
        </p:txBody>
      </p:sp>
    </p:spTree>
    <p:extLst>
      <p:ext uri="{BB962C8B-B14F-4D97-AF65-F5344CB8AC3E}">
        <p14:creationId xmlns:p14="http://schemas.microsoft.com/office/powerpoint/2010/main" val="353301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Và hướng giải quyết khi sử dụng Observer pattern: trang tính ở đây đóng vai trò là publisher, còn các biểu đồ chính là các subcriber. Mỗi khi trang tính được cập nhật dữ liệu, ta sẽ gọi cập nhật đến các biểu đồ phụ thuộc dữ liệu với trang tính đó.</a:t>
            </a:r>
            <a:endParaRPr lang="en-US" dirty="0"/>
          </a:p>
        </p:txBody>
      </p:sp>
    </p:spTree>
    <p:extLst>
      <p:ext uri="{BB962C8B-B14F-4D97-AF65-F5344CB8AC3E}">
        <p14:creationId xmlns:p14="http://schemas.microsoft.com/office/powerpoint/2010/main" val="187272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dirty="0"/>
              <a:t>Observer Pattern được áp dụng khi:</a:t>
            </a:r>
          </a:p>
          <a:p>
            <a:pPr lvl="1"/>
            <a:r>
              <a:rPr lang="vi-VN" dirty="0"/>
              <a:t>Sự thay đổi trạng thái ở 1 đối tượng có thể được thông báo đến các đối tượng khác mà không phải giữ chúng liên kết quá chặt chẽ.</a:t>
            </a:r>
          </a:p>
          <a:p>
            <a:pPr lvl="1"/>
            <a:r>
              <a:rPr lang="en-US" dirty="0" err="1"/>
              <a:t>Cần</a:t>
            </a:r>
            <a:r>
              <a:rPr lang="en-US" dirty="0"/>
              <a:t> </a:t>
            </a:r>
            <a:r>
              <a:rPr lang="en-US" dirty="0" err="1"/>
              <a:t>mở</a:t>
            </a:r>
            <a:r>
              <a:rPr lang="en-US" dirty="0"/>
              <a:t> </a:t>
            </a:r>
            <a:r>
              <a:rPr lang="en-US" dirty="0" err="1"/>
              <a:t>rộng</a:t>
            </a:r>
            <a:r>
              <a:rPr lang="en-US" dirty="0"/>
              <a:t> </a:t>
            </a:r>
            <a:r>
              <a:rPr lang="en-US" dirty="0" err="1"/>
              <a:t>dự</a:t>
            </a:r>
            <a:r>
              <a:rPr lang="en-US" dirty="0"/>
              <a:t> </a:t>
            </a:r>
            <a:r>
              <a:rPr lang="en-US" dirty="0" err="1"/>
              <a:t>án</a:t>
            </a:r>
            <a:r>
              <a:rPr lang="en-US" dirty="0"/>
              <a:t> </a:t>
            </a:r>
            <a:r>
              <a:rPr lang="en-US" dirty="0" err="1"/>
              <a:t>với</a:t>
            </a:r>
            <a:r>
              <a:rPr lang="en-US" dirty="0"/>
              <a:t> </a:t>
            </a:r>
            <a:r>
              <a:rPr lang="en-US" dirty="0" err="1"/>
              <a:t>ít</a:t>
            </a:r>
            <a:r>
              <a:rPr lang="en-US" dirty="0"/>
              <a:t> </a:t>
            </a:r>
            <a:r>
              <a:rPr lang="en-US" dirty="0" err="1"/>
              <a:t>sự</a:t>
            </a:r>
            <a:r>
              <a:rPr lang="en-US" dirty="0"/>
              <a:t> </a:t>
            </a:r>
            <a:r>
              <a:rPr lang="en-US" dirty="0" err="1"/>
              <a:t>thay</a:t>
            </a:r>
            <a:r>
              <a:rPr lang="en-US" dirty="0"/>
              <a:t> </a:t>
            </a:r>
            <a:r>
              <a:rPr lang="en-US" dirty="0" err="1"/>
              <a:t>đổi</a:t>
            </a:r>
            <a:r>
              <a:rPr lang="en-US" dirty="0"/>
              <a:t> </a:t>
            </a:r>
            <a:r>
              <a:rPr lang="vi-VN" dirty="0"/>
              <a:t>nhất.</a:t>
            </a:r>
            <a:endParaRPr lang="en-US" dirty="0"/>
          </a:p>
        </p:txBody>
      </p:sp>
    </p:spTree>
    <p:extLst>
      <p:ext uri="{BB962C8B-B14F-4D97-AF65-F5344CB8AC3E}">
        <p14:creationId xmlns:p14="http://schemas.microsoft.com/office/powerpoint/2010/main" val="4176645171"/>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2125</TotalTime>
  <Words>966</Words>
  <Application>Microsoft Office PowerPoint</Application>
  <PresentationFormat>On-screen Show (4:3)</PresentationFormat>
  <Paragraphs>78</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Tahoma</vt:lpstr>
      <vt:lpstr>Times New Roman</vt:lpstr>
      <vt:lpstr>VNPT template</vt:lpstr>
      <vt:lpstr>Custom Design</vt:lpstr>
      <vt:lpstr>Mẫu Observer</vt:lpstr>
      <vt:lpstr>Nội dung</vt:lpstr>
      <vt:lpstr>Nội dung</vt:lpstr>
      <vt:lpstr>Tổng quan</vt:lpstr>
      <vt:lpstr>Tổng quan</vt:lpstr>
      <vt:lpstr>Tổng quan</vt:lpstr>
      <vt:lpstr>Motivation</vt:lpstr>
      <vt:lpstr>Motivation</vt:lpstr>
      <vt:lpstr>Khả năng ứng dụng </vt:lpstr>
      <vt:lpstr>Đặc điểm</vt:lpstr>
      <vt:lpstr>Đặc điểm</vt:lpstr>
      <vt:lpstr>Đặc điểm</vt:lpstr>
      <vt:lpstr>Hệ quả mang lại</vt:lpstr>
      <vt:lpstr>Hệ quả mang lại</vt:lpstr>
      <vt:lpstr>Hệ quả mang lại</vt:lpstr>
      <vt:lpstr>Các mẫu liên quan</vt:lpstr>
      <vt:lpstr>Các mẫu liên quan</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164</cp:revision>
  <dcterms:created xsi:type="dcterms:W3CDTF">2010-09-29T06:57:02Z</dcterms:created>
  <dcterms:modified xsi:type="dcterms:W3CDTF">2024-06-04T04:19:02Z</dcterms:modified>
</cp:coreProperties>
</file>