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5"/>
  </p:notesMasterIdLst>
  <p:handoutMasterIdLst>
    <p:handoutMasterId r:id="rId16"/>
  </p:handoutMasterIdLst>
  <p:sldIdLst>
    <p:sldId id="256" r:id="rId3"/>
    <p:sldId id="754" r:id="rId4"/>
    <p:sldId id="756" r:id="rId5"/>
    <p:sldId id="767" r:id="rId6"/>
    <p:sldId id="758" r:id="rId7"/>
    <p:sldId id="759" r:id="rId8"/>
    <p:sldId id="760" r:id="rId9"/>
    <p:sldId id="769" r:id="rId10"/>
    <p:sldId id="762" r:id="rId11"/>
    <p:sldId id="763" r:id="rId12"/>
    <p:sldId id="765" r:id="rId13"/>
    <p:sldId id="766" r:id="rId14"/>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a:srgbClr val="0066FF"/>
    <a:srgbClr val="D3F9E7"/>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5" autoAdjust="0"/>
    <p:restoredTop sz="94917" autoAdjust="0"/>
  </p:normalViewPr>
  <p:slideViewPr>
    <p:cSldViewPr>
      <p:cViewPr varScale="1">
        <p:scale>
          <a:sx n="89" d="100"/>
          <a:sy n="89" d="100"/>
        </p:scale>
        <p:origin x="1450" y="72"/>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28/05/2024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rgbClr val="222268"/>
                </a:solidFill>
                <a:effectLst>
                  <a:outerShdw blurRad="38100" dist="38100" dir="2700000" algn="tl">
                    <a:srgbClr val="C0C0C0"/>
                  </a:outerShdw>
                </a:effectLst>
                <a:cs typeface="Tahoma" charset="0"/>
              </a:rPr>
              <a:t>Mẫu Interpreter</a:t>
            </a:r>
            <a:endParaRPr lang="vi-VN" b="1" dirty="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3657600" y="5105400"/>
            <a:ext cx="5312391" cy="1143000"/>
          </a:xfrm>
          <a:prstGeom prst="rect">
            <a:avLst/>
          </a:prstGeom>
        </p:spPr>
        <p:txBody>
          <a:bodyPr>
            <a:normAutofit fontScale="62500" lnSpcReduction="20000"/>
          </a:bodyPr>
          <a:lstStyle/>
          <a:p>
            <a:pPr marL="0" indent="0" eaLnBrk="1" hangingPunct="1">
              <a:buNone/>
            </a:pPr>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số</a:t>
            </a:r>
            <a:r>
              <a:rPr lang="en-US" b="1" dirty="0">
                <a:latin typeface="Times New Roman" pitchFamily="18" charset="0"/>
                <a:cs typeface="Times New Roman" pitchFamily="18" charset="0"/>
              </a:rPr>
              <a:t> 07</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Phạm Thanh Đồng</a:t>
            </a:r>
            <a:r>
              <a:rPr lang="en-US" b="1" dirty="0">
                <a:latin typeface="Times New Roman" pitchFamily="18" charset="0"/>
                <a:cs typeface="Times New Roman" pitchFamily="18" charset="0"/>
              </a:rPr>
              <a:t> – </a:t>
            </a:r>
            <a:r>
              <a:rPr lang="vi-VN" b="1" dirty="0">
                <a:latin typeface="Times New Roman" pitchFamily="18" charset="0"/>
                <a:cs typeface="Times New Roman" pitchFamily="18" charset="0"/>
              </a:rPr>
              <a:t>21520724</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Lê Quốc Dũng – 21520739</a:t>
            </a:r>
          </a:p>
          <a:p>
            <a:pPr marL="0" indent="0">
              <a:buNone/>
            </a:pPr>
            <a:r>
              <a:rPr lang="vi-VN" b="1" dirty="0">
                <a:latin typeface="Times New Roman" pitchFamily="18" charset="0"/>
                <a:cs typeface="Times New Roman" pitchFamily="18" charset="0"/>
              </a:rPr>
              <a:t>Võ Hữu - 21522133</a:t>
            </a: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E93A-806D-F175-FF3B-868FBB64506E}"/>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5C0BE51E-89F2-0431-A29A-CFAFA7708C36}"/>
              </a:ext>
            </a:extLst>
          </p:cNvPr>
          <p:cNvSpPr>
            <a:spLocks noGrp="1"/>
          </p:cNvSpPr>
          <p:nvPr>
            <p:ph idx="1"/>
          </p:nvPr>
        </p:nvSpPr>
        <p:spPr/>
        <p:txBody>
          <a:bodyPr/>
          <a:lstStyle/>
          <a:p>
            <a:r>
              <a:rPr lang="vi-VN" dirty="0"/>
              <a:t>Nhược điểm</a:t>
            </a:r>
            <a:endParaRPr lang="en-US" dirty="0"/>
          </a:p>
          <a:p>
            <a:pPr lvl="1"/>
            <a:r>
              <a:rPr lang="vi-VN" dirty="0"/>
              <a:t>Ngôn ngữ đặc tả được xây dựng đòi hỏi phải có cấu trúc ngữ pháp đơn giản. </a:t>
            </a:r>
            <a:endParaRPr lang="en-US" dirty="0"/>
          </a:p>
          <a:p>
            <a:pPr lvl="1"/>
            <a:r>
              <a:rPr lang="vi-VN" dirty="0"/>
              <a:t>Hiệu suất không đảm bảo</a:t>
            </a:r>
          </a:p>
        </p:txBody>
      </p:sp>
    </p:spTree>
    <p:extLst>
      <p:ext uri="{BB962C8B-B14F-4D97-AF65-F5344CB8AC3E}">
        <p14:creationId xmlns:p14="http://schemas.microsoft.com/office/powerpoint/2010/main" val="405824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C709-0640-E2DA-83D3-D038080464D7}"/>
              </a:ext>
            </a:extLst>
          </p:cNvPr>
          <p:cNvSpPr>
            <a:spLocks noGrp="1"/>
          </p:cNvSpPr>
          <p:nvPr>
            <p:ph type="title"/>
          </p:nvPr>
        </p:nvSpPr>
        <p:spPr/>
        <p:txBody>
          <a:bodyPr/>
          <a:lstStyle/>
          <a:p>
            <a:r>
              <a:rPr lang="vi-VN" dirty="0"/>
              <a:t>Các ví dụ thực tế</a:t>
            </a:r>
            <a:endParaRPr lang="en-US" dirty="0"/>
          </a:p>
        </p:txBody>
      </p:sp>
      <p:sp>
        <p:nvSpPr>
          <p:cNvPr id="3" name="Content Placeholder 2">
            <a:extLst>
              <a:ext uri="{FF2B5EF4-FFF2-40B4-BE49-F238E27FC236}">
                <a16:creationId xmlns:a16="http://schemas.microsoft.com/office/drawing/2014/main" id="{09837B7B-259A-BB45-1BC0-3BB269578A6C}"/>
              </a:ext>
            </a:extLst>
          </p:cNvPr>
          <p:cNvSpPr>
            <a:spLocks noGrp="1"/>
          </p:cNvSpPr>
          <p:nvPr>
            <p:ph idx="1"/>
          </p:nvPr>
        </p:nvSpPr>
        <p:spPr/>
        <p:txBody>
          <a:bodyPr/>
          <a:lstStyle/>
          <a:p>
            <a:r>
              <a:rPr lang="vi-VN" dirty="0"/>
              <a:t>Interpreter Pattern thường được sử dụng trong trình biên dịch (compiler), định nghĩa các bộ ngữ pháp, rule, trình phân tích SQL, XML, …</a:t>
            </a:r>
            <a:endParaRPr lang="en-US" dirty="0"/>
          </a:p>
          <a:p>
            <a:endParaRPr lang="vi-VN" dirty="0">
              <a:latin typeface="Arial (Body)"/>
            </a:endParaRPr>
          </a:p>
        </p:txBody>
      </p:sp>
    </p:spTree>
    <p:extLst>
      <p:ext uri="{BB962C8B-B14F-4D97-AF65-F5344CB8AC3E}">
        <p14:creationId xmlns:p14="http://schemas.microsoft.com/office/powerpoint/2010/main" val="849635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243-4A46-9D23-C76F-0C14421F969C}"/>
              </a:ext>
            </a:extLst>
          </p:cNvPr>
          <p:cNvSpPr>
            <a:spLocks noGrp="1"/>
          </p:cNvSpPr>
          <p:nvPr>
            <p:ph type="title"/>
          </p:nvPr>
        </p:nvSpPr>
        <p:spPr/>
        <p:txBody>
          <a:bodyPr/>
          <a:lstStyle/>
          <a:p>
            <a:r>
              <a:rPr lang="vi-VN" dirty="0"/>
              <a:t>Các mẫu liên quan</a:t>
            </a:r>
            <a:endParaRPr lang="en-US" dirty="0"/>
          </a:p>
        </p:txBody>
      </p:sp>
      <p:sp>
        <p:nvSpPr>
          <p:cNvPr id="3" name="Content Placeholder 2">
            <a:extLst>
              <a:ext uri="{FF2B5EF4-FFF2-40B4-BE49-F238E27FC236}">
                <a16:creationId xmlns:a16="http://schemas.microsoft.com/office/drawing/2014/main" id="{9B6F9E1B-454A-AC8F-63C9-01C21176FCD3}"/>
              </a:ext>
            </a:extLst>
          </p:cNvPr>
          <p:cNvSpPr>
            <a:spLocks noGrp="1"/>
          </p:cNvSpPr>
          <p:nvPr>
            <p:ph idx="1"/>
          </p:nvPr>
        </p:nvSpPr>
        <p:spPr/>
        <p:txBody>
          <a:bodyPr/>
          <a:lstStyle/>
          <a:p>
            <a:r>
              <a:rPr lang="vi-VN" dirty="0"/>
              <a:t>Cây cú pháp trừu tượng là một thể nghiệm trong mẫu </a:t>
            </a:r>
            <a:r>
              <a:rPr lang="vi-VN" b="1" dirty="0"/>
              <a:t>Composite. </a:t>
            </a:r>
          </a:p>
          <a:p>
            <a:pPr algn="l">
              <a:buFont typeface="Arial" panose="020B0604020202020204" pitchFamily="34" charset="0"/>
              <a:buChar char="•"/>
            </a:pPr>
            <a:r>
              <a:rPr lang="vi-VN" b="0" i="0" dirty="0">
                <a:solidFill>
                  <a:srgbClr val="1B1B1B"/>
                </a:solidFill>
                <a:effectLst/>
                <a:highlight>
                  <a:srgbClr val="FFFFFF"/>
                </a:highlight>
                <a:latin typeface="Open Sans" panose="020B0606030504020204" pitchFamily="34" charset="0"/>
              </a:rPr>
              <a:t>Interpreter thường sử dụng một </a:t>
            </a:r>
            <a:r>
              <a:rPr lang="vi-VN" b="1" i="0" dirty="0">
                <a:solidFill>
                  <a:srgbClr val="1B1B1B"/>
                </a:solidFill>
                <a:effectLst/>
                <a:highlight>
                  <a:srgbClr val="FFFFFF"/>
                </a:highlight>
                <a:latin typeface="Open Sans" panose="020B0606030504020204" pitchFamily="34" charset="0"/>
              </a:rPr>
              <a:t>Iterator</a:t>
            </a:r>
            <a:r>
              <a:rPr lang="vi-VN" b="0" i="0" dirty="0">
                <a:solidFill>
                  <a:srgbClr val="1B1B1B"/>
                </a:solidFill>
                <a:effectLst/>
                <a:highlight>
                  <a:srgbClr val="FFFFFF"/>
                </a:highlight>
                <a:latin typeface="Open Sans" panose="020B0606030504020204" pitchFamily="34" charset="0"/>
              </a:rPr>
              <a:t> để duyệt cấu trúc.</a:t>
            </a:r>
          </a:p>
          <a:p>
            <a:r>
              <a:rPr lang="vi-VN" b="1" dirty="0"/>
              <a:t>Visitor</a:t>
            </a:r>
            <a:r>
              <a:rPr lang="vi-VN" dirty="0"/>
              <a:t> có thể được sử dụng để duy trì hành vi trên mỗi nút trong cây cú pháp trừu tượng của lớp.</a:t>
            </a:r>
            <a:endParaRPr lang="en-US" dirty="0"/>
          </a:p>
        </p:txBody>
      </p:sp>
    </p:spTree>
    <p:extLst>
      <p:ext uri="{BB962C8B-B14F-4D97-AF65-F5344CB8AC3E}">
        <p14:creationId xmlns:p14="http://schemas.microsoft.com/office/powerpoint/2010/main" val="314133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err="1">
                <a:solidFill>
                  <a:schemeClr val="tx1"/>
                </a:solidFill>
                <a:cs typeface="Tahoma" charset="0"/>
              </a:rPr>
              <a:t>Nội</a:t>
            </a:r>
            <a:r>
              <a:rPr lang="en-US" sz="4000" b="1" dirty="0">
                <a:solidFill>
                  <a:schemeClr val="tx1"/>
                </a:solidFill>
                <a:cs typeface="Tahoma" charset="0"/>
              </a:rPr>
              <a:t>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vi-VN" sz="2400" dirty="0">
              <a:latin typeface="+mj-lt"/>
              <a:cs typeface="Tahoma" charset="0"/>
            </a:endParaRPr>
          </a:p>
          <a:p>
            <a:pPr algn="just">
              <a:lnSpc>
                <a:spcPct val="120000"/>
              </a:lnSpc>
              <a:spcBef>
                <a:spcPts val="300"/>
              </a:spcBef>
              <a:spcAft>
                <a:spcPts val="300"/>
              </a:spcAft>
            </a:pPr>
            <a:r>
              <a:rPr lang="vi-VN" sz="2400" dirty="0">
                <a:latin typeface="+mj-lt"/>
                <a:cs typeface="Tahoma" charset="0"/>
              </a:rPr>
              <a:t>Khả năng ứng dụng</a:t>
            </a:r>
          </a:p>
          <a:p>
            <a:pPr algn="just">
              <a:spcBef>
                <a:spcPts val="300"/>
              </a:spcBef>
              <a:spcAft>
                <a:spcPts val="300"/>
              </a:spcAft>
            </a:pPr>
            <a:r>
              <a:rPr lang="vi-VN" sz="2400" dirty="0">
                <a:latin typeface="+mj-lt"/>
                <a:cs typeface="Tahoma" charset="0"/>
              </a:rPr>
              <a:t>Đặc điểm;</a:t>
            </a:r>
          </a:p>
          <a:p>
            <a:pPr marL="857250" lvl="1" indent="-457200" algn="just">
              <a:spcBef>
                <a:spcPts val="300"/>
              </a:spcBef>
              <a:spcAft>
                <a:spcPts val="300"/>
              </a:spcAft>
            </a:pPr>
            <a:r>
              <a:rPr lang="vi-VN" sz="2000" dirty="0">
                <a:latin typeface="+mj-lt"/>
                <a:cs typeface="Tahoma" charset="0"/>
              </a:rPr>
              <a:t>Cấu trúc mẫu</a:t>
            </a:r>
          </a:p>
          <a:p>
            <a:pPr marL="857250" lvl="1" indent="-457200" algn="just">
              <a:spcBef>
                <a:spcPts val="300"/>
              </a:spcBef>
              <a:spcAft>
                <a:spcPts val="300"/>
              </a:spcAft>
            </a:pPr>
            <a:r>
              <a:rPr lang="vi-VN" sz="2000" dirty="0">
                <a:latin typeface="+mj-lt"/>
                <a:cs typeface="Tahoma" charset="0"/>
              </a:rPr>
              <a:t>Ý nghĩa của từng thành viên</a:t>
            </a:r>
          </a:p>
          <a:p>
            <a:pPr marL="857250" lvl="1" indent="-457200" algn="just">
              <a:spcBef>
                <a:spcPts val="300"/>
              </a:spcBef>
              <a:spcAft>
                <a:spcPts val="300"/>
              </a:spcAft>
            </a:pPr>
            <a:r>
              <a:rPr lang="vi-VN" sz="2000" dirty="0">
                <a:latin typeface="+mj-lt"/>
                <a:cs typeface="Tahoma" charset="0"/>
              </a:rPr>
              <a:t>Sự cộng tác </a:t>
            </a:r>
          </a:p>
          <a:p>
            <a:pPr algn="just">
              <a:spcBef>
                <a:spcPts val="300"/>
              </a:spcBef>
              <a:spcAft>
                <a:spcPts val="300"/>
              </a:spcAft>
            </a:pPr>
            <a:r>
              <a:rPr lang="vi-VN" sz="2400" dirty="0">
                <a:latin typeface="+mj-lt"/>
                <a:cs typeface="Tahoma" charset="0"/>
              </a:rPr>
              <a:t>Các hệ quả mang lại:</a:t>
            </a:r>
          </a:p>
          <a:p>
            <a:pPr marL="857250" lvl="1" indent="-457200" algn="just">
              <a:spcBef>
                <a:spcPts val="300"/>
              </a:spcBef>
              <a:spcAft>
                <a:spcPts val="300"/>
              </a:spcAft>
            </a:pPr>
            <a:r>
              <a:rPr lang="vi-VN" sz="2000" dirty="0">
                <a:latin typeface="+mj-lt"/>
                <a:cs typeface="Tahoma" charset="0"/>
              </a:rPr>
              <a:t>Ưu điểm </a:t>
            </a:r>
          </a:p>
          <a:p>
            <a:pPr marL="857250" lvl="1" indent="-457200" algn="just">
              <a:spcBef>
                <a:spcPts val="300"/>
              </a:spcBef>
              <a:spcAft>
                <a:spcPts val="300"/>
              </a:spcAft>
            </a:pPr>
            <a:r>
              <a:rPr lang="vi-VN" sz="2000" dirty="0">
                <a:latin typeface="+mj-lt"/>
                <a:cs typeface="Tahoma" charset="0"/>
              </a:rPr>
              <a:t>Nhược điểm</a:t>
            </a:r>
          </a:p>
          <a:p>
            <a:pPr algn="just">
              <a:lnSpc>
                <a:spcPct val="120000"/>
              </a:lnSpc>
              <a:spcBef>
                <a:spcPts val="300"/>
              </a:spcBef>
              <a:spcAft>
                <a:spcPts val="300"/>
              </a:spcAft>
            </a:pPr>
            <a:r>
              <a:rPr lang="vi-VN" sz="2400" dirty="0">
                <a:cs typeface="Tahoma" charset="0"/>
              </a:rPr>
              <a:t>Nêu ra các ví dụ thực tế </a:t>
            </a:r>
          </a:p>
          <a:p>
            <a:pPr algn="just">
              <a:lnSpc>
                <a:spcPct val="120000"/>
              </a:lnSpc>
              <a:spcBef>
                <a:spcPts val="300"/>
              </a:spcBef>
              <a:spcAft>
                <a:spcPts val="300"/>
              </a:spcAft>
            </a:pPr>
            <a:r>
              <a:rPr lang="vi-VN" sz="2400" dirty="0">
                <a:cs typeface="Tahoma" charset="0"/>
              </a:rPr>
              <a:t>Các mẫu liên quan</a:t>
            </a:r>
            <a:endParaRPr lang="en-US" sz="2400" dirty="0">
              <a:cs typeface="Tahoma" charset="0"/>
            </a:endParaRPr>
          </a:p>
          <a:p>
            <a:pPr marL="457200" indent="-457200" algn="just">
              <a:spcBef>
                <a:spcPts val="300"/>
              </a:spcBef>
              <a:spcAft>
                <a:spcPts val="300"/>
              </a:spcAft>
            </a:pPr>
            <a:endParaRPr lang="vi-VN" sz="2400" dirty="0">
              <a:latin typeface="+mj-lt"/>
              <a:cs typeface="Tahoma" charset="0"/>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219">
                                            <p:txEl>
                                              <p:pRg st="3" end="3"/>
                                            </p:txEl>
                                          </p:spTgt>
                                        </p:tgtEl>
                                        <p:attrNameLst>
                                          <p:attrName>style.visibility</p:attrName>
                                        </p:attrNameLst>
                                      </p:cBhvr>
                                      <p:to>
                                        <p:strVal val="visible"/>
                                      </p:to>
                                    </p:set>
                                    <p:animEffect transition="in" filter="fade">
                                      <p:cBhvr>
                                        <p:cTn id="33" dur="1000"/>
                                        <p:tgtEl>
                                          <p:spTgt spid="9219">
                                            <p:txEl>
                                              <p:pRg st="3" end="3"/>
                                            </p:txEl>
                                          </p:spTgt>
                                        </p:tgtEl>
                                      </p:cBhvr>
                                    </p:animEffect>
                                    <p:anim calcmode="lin" valueType="num">
                                      <p:cBhvr>
                                        <p:cTn id="34"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9219">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219">
                                            <p:txEl>
                                              <p:pRg st="4" end="4"/>
                                            </p:txEl>
                                          </p:spTgt>
                                        </p:tgtEl>
                                        <p:attrNameLst>
                                          <p:attrName>style.visibility</p:attrName>
                                        </p:attrNameLst>
                                      </p:cBhvr>
                                      <p:to>
                                        <p:strVal val="visible"/>
                                      </p:to>
                                    </p:set>
                                    <p:animEffect transition="in" filter="fade">
                                      <p:cBhvr>
                                        <p:cTn id="38" dur="1000"/>
                                        <p:tgtEl>
                                          <p:spTgt spid="9219">
                                            <p:txEl>
                                              <p:pRg st="4" end="4"/>
                                            </p:txEl>
                                          </p:spTgt>
                                        </p:tgtEl>
                                      </p:cBhvr>
                                    </p:animEffect>
                                    <p:anim calcmode="lin" valueType="num">
                                      <p:cBhvr>
                                        <p:cTn id="39"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9219">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219">
                                            <p:txEl>
                                              <p:pRg st="5" end="5"/>
                                            </p:txEl>
                                          </p:spTgt>
                                        </p:tgtEl>
                                        <p:attrNameLst>
                                          <p:attrName>style.visibility</p:attrName>
                                        </p:attrNameLst>
                                      </p:cBhvr>
                                      <p:to>
                                        <p:strVal val="visible"/>
                                      </p:to>
                                    </p:set>
                                    <p:animEffect transition="in" filter="fade">
                                      <p:cBhvr>
                                        <p:cTn id="43" dur="1000"/>
                                        <p:tgtEl>
                                          <p:spTgt spid="9219">
                                            <p:txEl>
                                              <p:pRg st="5" end="5"/>
                                            </p:txEl>
                                          </p:spTgt>
                                        </p:tgtEl>
                                      </p:cBhvr>
                                    </p:animEffect>
                                    <p:anim calcmode="lin" valueType="num">
                                      <p:cBhvr>
                                        <p:cTn id="44"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219">
                                            <p:txEl>
                                              <p:pRg st="6" end="6"/>
                                            </p:txEl>
                                          </p:spTgt>
                                        </p:tgtEl>
                                        <p:attrNameLst>
                                          <p:attrName>style.visibility</p:attrName>
                                        </p:attrNameLst>
                                      </p:cBhvr>
                                      <p:to>
                                        <p:strVal val="visible"/>
                                      </p:to>
                                    </p:set>
                                    <p:animEffect transition="in" filter="fade">
                                      <p:cBhvr>
                                        <p:cTn id="50" dur="1000"/>
                                        <p:tgtEl>
                                          <p:spTgt spid="9219">
                                            <p:txEl>
                                              <p:pRg st="6" end="6"/>
                                            </p:txEl>
                                          </p:spTgt>
                                        </p:tgtEl>
                                      </p:cBhvr>
                                    </p:animEffect>
                                    <p:anim calcmode="lin" valueType="num">
                                      <p:cBhvr>
                                        <p:cTn id="51"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9219">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219">
                                            <p:txEl>
                                              <p:pRg st="7" end="7"/>
                                            </p:txEl>
                                          </p:spTgt>
                                        </p:tgtEl>
                                        <p:attrNameLst>
                                          <p:attrName>style.visibility</p:attrName>
                                        </p:attrNameLst>
                                      </p:cBhvr>
                                      <p:to>
                                        <p:strVal val="visible"/>
                                      </p:to>
                                    </p:set>
                                    <p:animEffect transition="in" filter="fade">
                                      <p:cBhvr>
                                        <p:cTn id="55" dur="1000"/>
                                        <p:tgtEl>
                                          <p:spTgt spid="9219">
                                            <p:txEl>
                                              <p:pRg st="7" end="7"/>
                                            </p:txEl>
                                          </p:spTgt>
                                        </p:tgtEl>
                                      </p:cBhvr>
                                    </p:animEffect>
                                    <p:anim calcmode="lin" valueType="num">
                                      <p:cBhvr>
                                        <p:cTn id="56"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9219">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219">
                                            <p:txEl>
                                              <p:pRg st="8" end="8"/>
                                            </p:txEl>
                                          </p:spTgt>
                                        </p:tgtEl>
                                        <p:attrNameLst>
                                          <p:attrName>style.visibility</p:attrName>
                                        </p:attrNameLst>
                                      </p:cBhvr>
                                      <p:to>
                                        <p:strVal val="visible"/>
                                      </p:to>
                                    </p:set>
                                    <p:animEffect transition="in" filter="fade">
                                      <p:cBhvr>
                                        <p:cTn id="60" dur="1000"/>
                                        <p:tgtEl>
                                          <p:spTgt spid="9219">
                                            <p:txEl>
                                              <p:pRg st="8" end="8"/>
                                            </p:txEl>
                                          </p:spTgt>
                                        </p:tgtEl>
                                      </p:cBhvr>
                                    </p:animEffect>
                                    <p:anim calcmode="lin" valueType="num">
                                      <p:cBhvr>
                                        <p:cTn id="61"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9219">
                                            <p:txEl>
                                              <p:pRg st="9" end="9"/>
                                            </p:txEl>
                                          </p:spTgt>
                                        </p:tgtEl>
                                        <p:attrNameLst>
                                          <p:attrName>style.visibility</p:attrName>
                                        </p:attrNameLst>
                                      </p:cBhvr>
                                      <p:to>
                                        <p:strVal val="visible"/>
                                      </p:to>
                                    </p:set>
                                    <p:animEffect transition="in" filter="fade">
                                      <p:cBhvr>
                                        <p:cTn id="67" dur="1000"/>
                                        <p:tgtEl>
                                          <p:spTgt spid="9219">
                                            <p:txEl>
                                              <p:pRg st="9" end="9"/>
                                            </p:txEl>
                                          </p:spTgt>
                                        </p:tgtEl>
                                      </p:cBhvr>
                                    </p:animEffect>
                                    <p:anim calcmode="lin" valueType="num">
                                      <p:cBhvr>
                                        <p:cTn id="68"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921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9219">
                                            <p:txEl>
                                              <p:pRg st="10" end="10"/>
                                            </p:txEl>
                                          </p:spTgt>
                                        </p:tgtEl>
                                        <p:attrNameLst>
                                          <p:attrName>style.visibility</p:attrName>
                                        </p:attrNameLst>
                                      </p:cBhvr>
                                      <p:to>
                                        <p:strVal val="visible"/>
                                      </p:to>
                                    </p:set>
                                    <p:animEffect transition="in" filter="fade">
                                      <p:cBhvr>
                                        <p:cTn id="74" dur="1000"/>
                                        <p:tgtEl>
                                          <p:spTgt spid="9219">
                                            <p:txEl>
                                              <p:pRg st="10" end="10"/>
                                            </p:txEl>
                                          </p:spTgt>
                                        </p:tgtEl>
                                      </p:cBhvr>
                                    </p:animEffect>
                                    <p:anim calcmode="lin" valueType="num">
                                      <p:cBhvr>
                                        <p:cTn id="75"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76" dur="1000" fill="hold"/>
                                        <p:tgtEl>
                                          <p:spTgt spid="921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p:txBody>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idx="1"/>
          </p:nvPr>
        </p:nvSpPr>
        <p:spPr/>
        <p:txBody>
          <a:bodyPr/>
          <a:lstStyle/>
          <a:p>
            <a:r>
              <a:rPr lang="vi-VN" dirty="0"/>
              <a:t>Tên mẫu </a:t>
            </a:r>
          </a:p>
          <a:p>
            <a:pPr lvl="1"/>
            <a:r>
              <a:rPr lang="en-US" dirty="0"/>
              <a:t>Interpreter</a:t>
            </a:r>
            <a:r>
              <a:rPr lang="vi-VN" dirty="0"/>
              <a:t>	</a:t>
            </a:r>
          </a:p>
          <a:p>
            <a:pPr lvl="1"/>
            <a:endParaRPr lang="vi-VN" dirty="0"/>
          </a:p>
          <a:p>
            <a:endParaRPr lang="en-US" dirty="0"/>
          </a:p>
          <a:p>
            <a:endParaRPr lang="vi-VN" dirty="0"/>
          </a:p>
          <a:p>
            <a:r>
              <a:rPr lang="vi-VN" dirty="0"/>
              <a:t>Phân loại</a:t>
            </a:r>
          </a:p>
          <a:p>
            <a:pPr lvl="1"/>
            <a:r>
              <a:rPr lang="vi-VN" dirty="0"/>
              <a:t>Thuộc phân nhóm </a:t>
            </a:r>
            <a:r>
              <a:rPr lang="vi-VN" dirty="0">
                <a:solidFill>
                  <a:srgbClr val="0000FF"/>
                </a:solidFill>
              </a:rPr>
              <a:t>Behavior patterns</a:t>
            </a:r>
          </a:p>
        </p:txBody>
      </p:sp>
    </p:spTree>
    <p:extLst>
      <p:ext uri="{BB962C8B-B14F-4D97-AF65-F5344CB8AC3E}">
        <p14:creationId xmlns:p14="http://schemas.microsoft.com/office/powerpoint/2010/main" val="2280789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p:txBody>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idx="1"/>
          </p:nvPr>
        </p:nvSpPr>
        <p:spPr/>
        <p:txBody>
          <a:bodyPr/>
          <a:lstStyle/>
          <a:p>
            <a:r>
              <a:rPr lang="vi-VN" dirty="0"/>
              <a:t>Mục đích</a:t>
            </a:r>
          </a:p>
          <a:p>
            <a:pPr lvl="1"/>
            <a:r>
              <a:rPr lang="en-US" b="1" dirty="0"/>
              <a:t>Interpreter</a:t>
            </a:r>
            <a:r>
              <a:rPr lang="en-US" dirty="0"/>
              <a:t> </a:t>
            </a:r>
            <a:r>
              <a:rPr lang="en-US" b="1" dirty="0"/>
              <a:t>pattern</a:t>
            </a:r>
            <a:r>
              <a:rPr lang="en-US" dirty="0"/>
              <a:t> </a:t>
            </a:r>
            <a:r>
              <a:rPr lang="vi-VN" dirty="0"/>
              <a:t>giúp người lập trình có thể </a:t>
            </a:r>
            <a:r>
              <a:rPr lang="vi-VN" b="1" dirty="0"/>
              <a:t>“xây dựng” những đối tượng “động”</a:t>
            </a:r>
            <a:r>
              <a:rPr lang="vi-VN" dirty="0"/>
              <a:t> bằng cách đọc mô tả về đối tượng rồi sau đó “xây dựng” đối tượng đúng theo mô tả đó.</a:t>
            </a:r>
            <a:endParaRPr lang="en-US" dirty="0"/>
          </a:p>
          <a:p>
            <a:pPr lvl="1"/>
            <a:r>
              <a:rPr lang="vi-VN" dirty="0"/>
              <a:t>Ví dụ, viết một chương trình cho phép người dùng nhập vào dòng lệnh (command) theo một cấu trúc xác định do ta quy định sẵn, chương trình sẽ nhận dạng Command dựa vào cấu trúc của nó và trả về kết quả phù hợp</a:t>
            </a:r>
            <a:endParaRPr lang="en-US" dirty="0"/>
          </a:p>
        </p:txBody>
      </p:sp>
    </p:spTree>
    <p:extLst>
      <p:ext uri="{BB962C8B-B14F-4D97-AF65-F5344CB8AC3E}">
        <p14:creationId xmlns:p14="http://schemas.microsoft.com/office/powerpoint/2010/main" val="29700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2155-276C-5778-16C2-F7F799A89B5B}"/>
              </a:ext>
            </a:extLst>
          </p:cNvPr>
          <p:cNvSpPr>
            <a:spLocks noGrp="1"/>
          </p:cNvSpPr>
          <p:nvPr>
            <p:ph type="title"/>
          </p:nvPr>
        </p:nvSpPr>
        <p:spPr/>
        <p:txBody>
          <a:bodyPr/>
          <a:lstStyle/>
          <a:p>
            <a:r>
              <a:rPr lang="vi-VN" sz="4400" dirty="0">
                <a:latin typeface="+mj-lt"/>
                <a:cs typeface="Tahoma" charset="0"/>
              </a:rPr>
              <a:t>Khả năng ứng dụng</a:t>
            </a:r>
            <a:br>
              <a:rPr lang="vi-VN" sz="4400" dirty="0">
                <a:latin typeface="+mj-lt"/>
                <a:cs typeface="Tahoma" charset="0"/>
              </a:rPr>
            </a:br>
            <a:endParaRPr lang="en-US" dirty="0"/>
          </a:p>
        </p:txBody>
      </p:sp>
      <p:sp>
        <p:nvSpPr>
          <p:cNvPr id="4" name="Content Placeholder 3">
            <a:extLst>
              <a:ext uri="{FF2B5EF4-FFF2-40B4-BE49-F238E27FC236}">
                <a16:creationId xmlns:a16="http://schemas.microsoft.com/office/drawing/2014/main" id="{10C2BB06-FFC5-77A3-7FE8-7A4A94BA2F8D}"/>
              </a:ext>
            </a:extLst>
          </p:cNvPr>
          <p:cNvSpPr>
            <a:spLocks noGrp="1"/>
          </p:cNvSpPr>
          <p:nvPr>
            <p:ph idx="1"/>
          </p:nvPr>
        </p:nvSpPr>
        <p:spPr/>
        <p:txBody>
          <a:bodyPr/>
          <a:lstStyle/>
          <a:p>
            <a:r>
              <a:rPr lang="vi-VN" dirty="0"/>
              <a:t>Sử dụng Interpreter Patern khi chúng ta muốn: </a:t>
            </a:r>
            <a:endParaRPr lang="en-US" dirty="0"/>
          </a:p>
          <a:p>
            <a:pPr lvl="1"/>
            <a:r>
              <a:rPr lang="vi-VN" dirty="0"/>
              <a:t>Bộ ngữ pháp đơn giản. Pattern này cần xác định ít nhất một lớp cho mỗi quy tắc trong ngữ pháp. Do đó ngữ pháp có chứa nhiều quy tắc có thể khó quản lý và bảo trì. </a:t>
            </a:r>
            <a:endParaRPr lang="en-US" dirty="0"/>
          </a:p>
          <a:p>
            <a:pPr lvl="1"/>
            <a:r>
              <a:rPr lang="vi-VN" dirty="0"/>
              <a:t>Không quan tâm nhiều về hiệu suất. Do bộ ngữ pháp được phân tích trong cấu trúc phân cấp (cây) nên hiệu suất không được đảm bảo. </a:t>
            </a:r>
            <a:endParaRPr lang="en-US" dirty="0"/>
          </a:p>
        </p:txBody>
      </p:sp>
    </p:spTree>
    <p:extLst>
      <p:ext uri="{BB962C8B-B14F-4D97-AF65-F5344CB8AC3E}">
        <p14:creationId xmlns:p14="http://schemas.microsoft.com/office/powerpoint/2010/main" val="417664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2380-DD5C-4CDD-CA63-66736B4FCC2A}"/>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B1E6AE9A-44D9-4190-F7E4-930258ADD225}"/>
              </a:ext>
            </a:extLst>
          </p:cNvPr>
          <p:cNvSpPr>
            <a:spLocks noGrp="1"/>
          </p:cNvSpPr>
          <p:nvPr>
            <p:ph idx="1"/>
          </p:nvPr>
        </p:nvSpPr>
        <p:spPr/>
        <p:txBody>
          <a:bodyPr/>
          <a:lstStyle/>
          <a:p>
            <a:r>
              <a:rPr lang="vi-VN" dirty="0"/>
              <a:t>Cấu trúc mẫu</a:t>
            </a:r>
            <a:endParaRPr lang="en-US" dirty="0"/>
          </a:p>
        </p:txBody>
      </p:sp>
      <p:pic>
        <p:nvPicPr>
          <p:cNvPr id="6" name="Picture 5">
            <a:extLst>
              <a:ext uri="{FF2B5EF4-FFF2-40B4-BE49-F238E27FC236}">
                <a16:creationId xmlns:a16="http://schemas.microsoft.com/office/drawing/2014/main" id="{D62F1C04-302B-0829-84E7-E844853999C5}"/>
              </a:ext>
            </a:extLst>
          </p:cNvPr>
          <p:cNvPicPr>
            <a:picLocks noChangeAspect="1"/>
          </p:cNvPicPr>
          <p:nvPr/>
        </p:nvPicPr>
        <p:blipFill>
          <a:blip r:embed="rId2"/>
          <a:stretch>
            <a:fillRect/>
          </a:stretch>
        </p:blipFill>
        <p:spPr>
          <a:xfrm>
            <a:off x="1295400" y="1717908"/>
            <a:ext cx="6735115" cy="4987692"/>
          </a:xfrm>
          <a:prstGeom prst="rect">
            <a:avLst/>
          </a:prstGeom>
        </p:spPr>
      </p:pic>
    </p:spTree>
    <p:extLst>
      <p:ext uri="{BB962C8B-B14F-4D97-AF65-F5344CB8AC3E}">
        <p14:creationId xmlns:p14="http://schemas.microsoft.com/office/powerpoint/2010/main" val="222443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1E1B-87F9-EFBB-2543-A0E1ECDED041}"/>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FB97F20D-B263-BB6C-5C3B-4A33B03E8134}"/>
              </a:ext>
            </a:extLst>
          </p:cNvPr>
          <p:cNvSpPr>
            <a:spLocks noGrp="1"/>
          </p:cNvSpPr>
          <p:nvPr>
            <p:ph idx="1"/>
          </p:nvPr>
        </p:nvSpPr>
        <p:spPr/>
        <p:txBody>
          <a:bodyPr/>
          <a:lstStyle/>
          <a:p>
            <a:r>
              <a:rPr lang="vi-VN" dirty="0"/>
              <a:t>Ý nghĩa của từng thành viên</a:t>
            </a:r>
            <a:endParaRPr lang="en-US" dirty="0"/>
          </a:p>
          <a:p>
            <a:pPr lvl="1"/>
            <a:r>
              <a:rPr lang="vi-VN" b="1" dirty="0"/>
              <a:t>Expression</a:t>
            </a:r>
            <a:r>
              <a:rPr lang="vi-VN" dirty="0"/>
              <a:t>: Khai báo một giao diện cho việc thực hiện một thao tác.</a:t>
            </a:r>
            <a:endParaRPr lang="en-US" dirty="0"/>
          </a:p>
          <a:p>
            <a:pPr lvl="1"/>
            <a:r>
              <a:rPr lang="vi-VN" b="1" dirty="0"/>
              <a:t>TerminalExpression</a:t>
            </a:r>
            <a:r>
              <a:rPr lang="vi-VN" dirty="0"/>
              <a:t>: Cài đặt một thao tác thông dịch liên kết với những ký pháp đầu cuối, đóng vai trò một thể nghiệm được yêu cầu cho mọi ký pháp đầu cuối trong câu.</a:t>
            </a:r>
            <a:endParaRPr lang="en-US" dirty="0"/>
          </a:p>
          <a:p>
            <a:pPr lvl="1"/>
            <a:endParaRPr lang="vi-VN" dirty="0"/>
          </a:p>
        </p:txBody>
      </p:sp>
    </p:spTree>
    <p:extLst>
      <p:ext uri="{BB962C8B-B14F-4D97-AF65-F5344CB8AC3E}">
        <p14:creationId xmlns:p14="http://schemas.microsoft.com/office/powerpoint/2010/main" val="204705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1E1B-87F9-EFBB-2543-A0E1ECDED041}"/>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FB97F20D-B263-BB6C-5C3B-4A33B03E8134}"/>
              </a:ext>
            </a:extLst>
          </p:cNvPr>
          <p:cNvSpPr>
            <a:spLocks noGrp="1"/>
          </p:cNvSpPr>
          <p:nvPr>
            <p:ph idx="1"/>
          </p:nvPr>
        </p:nvSpPr>
        <p:spPr/>
        <p:txBody>
          <a:bodyPr/>
          <a:lstStyle/>
          <a:p>
            <a:r>
              <a:rPr lang="vi-VN" dirty="0"/>
              <a:t>Ý nghĩa của từng thành viên</a:t>
            </a:r>
            <a:endParaRPr lang="en-US" dirty="0"/>
          </a:p>
          <a:p>
            <a:pPr lvl="1"/>
            <a:r>
              <a:rPr lang="vi-VN" b="1" dirty="0"/>
              <a:t>NonterminalExpression</a:t>
            </a:r>
            <a:r>
              <a:rPr lang="vi-VN" dirty="0"/>
              <a:t>: Có thể chứa TerminalExpression bên trong và cũng có thể chứa một NonterminalExpression khác. Nó đóng vai trò như là “ngữ pháp” của ngôn ngữ đặc tả.</a:t>
            </a:r>
            <a:endParaRPr lang="en-US" dirty="0"/>
          </a:p>
          <a:p>
            <a:pPr lvl="1"/>
            <a:r>
              <a:rPr lang="vi-VN" b="1" dirty="0"/>
              <a:t>Context</a:t>
            </a:r>
            <a:r>
              <a:rPr lang="vi-VN" dirty="0"/>
              <a:t>: Là đối tượng thông tin để thực hiện thông dịch. Đối tượng này là toàn cục đối với quá trình thông dịch (dùng chung giữa các node).</a:t>
            </a:r>
            <a:endParaRPr lang="en-US" dirty="0"/>
          </a:p>
          <a:p>
            <a:pPr lvl="1"/>
            <a:endParaRPr lang="vi-VN" dirty="0"/>
          </a:p>
        </p:txBody>
      </p:sp>
    </p:spTree>
    <p:extLst>
      <p:ext uri="{BB962C8B-B14F-4D97-AF65-F5344CB8AC3E}">
        <p14:creationId xmlns:p14="http://schemas.microsoft.com/office/powerpoint/2010/main" val="42756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679A-9F34-F901-99E0-A1D3BB735D15}"/>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3AE4B04B-F733-EC74-5128-E25CF966441A}"/>
              </a:ext>
            </a:extLst>
          </p:cNvPr>
          <p:cNvSpPr>
            <a:spLocks noGrp="1"/>
          </p:cNvSpPr>
          <p:nvPr>
            <p:ph idx="1"/>
          </p:nvPr>
        </p:nvSpPr>
        <p:spPr/>
        <p:txBody>
          <a:bodyPr/>
          <a:lstStyle/>
          <a:p>
            <a:r>
              <a:rPr lang="vi-VN" dirty="0"/>
              <a:t>Ưu điểm</a:t>
            </a:r>
            <a:endParaRPr lang="en-US" dirty="0"/>
          </a:p>
          <a:p>
            <a:pPr lvl="1"/>
            <a:r>
              <a:rPr lang="vi-VN" dirty="0"/>
              <a:t>Dễ dàng mở rộng về sau.</a:t>
            </a:r>
            <a:endParaRPr lang="en-US" dirty="0"/>
          </a:p>
          <a:p>
            <a:pPr lvl="1"/>
            <a:r>
              <a:rPr lang="vi-VN" dirty="0"/>
              <a:t>Cho phép ẩn các chi tiết implement từ client.</a:t>
            </a:r>
            <a:endParaRPr lang="en-US" dirty="0"/>
          </a:p>
          <a:p>
            <a:pPr lvl="1"/>
            <a:r>
              <a:rPr lang="vi-VN" dirty="0"/>
              <a:t>Cài đặt và sử dụng ngữ pháp rất đơn giản</a:t>
            </a:r>
            <a:r>
              <a:rPr lang="en-US" dirty="0"/>
              <a:t>.</a:t>
            </a:r>
            <a:endParaRPr lang="vi-VN" dirty="0"/>
          </a:p>
        </p:txBody>
      </p:sp>
    </p:spTree>
    <p:extLst>
      <p:ext uri="{BB962C8B-B14F-4D97-AF65-F5344CB8AC3E}">
        <p14:creationId xmlns:p14="http://schemas.microsoft.com/office/powerpoint/2010/main" val="911055307"/>
      </p:ext>
    </p:extLst>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2128</TotalTime>
  <Words>550</Words>
  <Application>Microsoft Office PowerPoint</Application>
  <PresentationFormat>On-screen Show (4:3)</PresentationFormat>
  <Paragraphs>58</Paragraphs>
  <Slides>12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Arial (Body)</vt:lpstr>
      <vt:lpstr>Calibri</vt:lpstr>
      <vt:lpstr>Open Sans</vt:lpstr>
      <vt:lpstr>Tahoma</vt:lpstr>
      <vt:lpstr>Times New Roman</vt:lpstr>
      <vt:lpstr>VNPT template</vt:lpstr>
      <vt:lpstr>Custom Design</vt:lpstr>
      <vt:lpstr>Mẫu Interpreter</vt:lpstr>
      <vt:lpstr>Nội dung</vt:lpstr>
      <vt:lpstr>Tổng quan</vt:lpstr>
      <vt:lpstr>Tổng quan</vt:lpstr>
      <vt:lpstr>Khả năng ứng dụng </vt:lpstr>
      <vt:lpstr>Đặc điểm</vt:lpstr>
      <vt:lpstr>Đặc điểm</vt:lpstr>
      <vt:lpstr>Đặc điểm</vt:lpstr>
      <vt:lpstr>Hệ quả mang lại</vt:lpstr>
      <vt:lpstr>Hệ quả mang lại</vt:lpstr>
      <vt:lpstr>Các ví dụ thực tế</vt:lpstr>
      <vt:lpstr>Các mẫu liên quan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Phạm Thanh Đồng</cp:lastModifiedBy>
  <cp:revision>164</cp:revision>
  <dcterms:created xsi:type="dcterms:W3CDTF">2010-09-29T06:57:02Z</dcterms:created>
  <dcterms:modified xsi:type="dcterms:W3CDTF">2024-05-28T05:03:21Z</dcterms:modified>
</cp:coreProperties>
</file>