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71" r:id="rId8"/>
    <p:sldId id="263" r:id="rId9"/>
    <p:sldId id="275" r:id="rId10"/>
    <p:sldId id="272" r:id="rId11"/>
    <p:sldId id="273"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5/7/2024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5/7/2024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a:xfrm>
            <a:off x="1498121" y="1689627"/>
            <a:ext cx="9144000" cy="1525888"/>
          </a:xfrm>
        </p:spPr>
        <p:txBody>
          <a:bodyPr>
            <a:normAutofit fontScale="90000"/>
          </a:bodyPr>
          <a:lstStyle/>
          <a:p>
            <a:r>
              <a:rPr lang="en-US" b="1" dirty="0"/>
              <a:t>Strategy </a:t>
            </a:r>
            <a:br>
              <a:rPr lang="en-US" b="1" dirty="0"/>
            </a:br>
            <a:r>
              <a:rPr lang="en-US" b="1" dirty="0"/>
              <a:t>Pattern</a:t>
            </a:r>
            <a:endParaRPr lang="en-US" dirty="0"/>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a:xfrm>
            <a:off x="4460240" y="3693478"/>
            <a:ext cx="3068320" cy="990282"/>
          </a:xfrm>
        </p:spPr>
        <p:txBody>
          <a:bodyPr>
            <a:normAutofit/>
          </a:bodyPr>
          <a:lstStyle/>
          <a:p>
            <a:r>
              <a:rPr lang="en-US" sz="2800" dirty="0"/>
              <a:t>Group 7</a:t>
            </a:r>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75EBD-1588-D9FC-1FB7-A186EBB9F024}"/>
              </a:ext>
            </a:extLst>
          </p:cNvPr>
          <p:cNvSpPr>
            <a:spLocks noGrp="1"/>
          </p:cNvSpPr>
          <p:nvPr>
            <p:ph type="title"/>
          </p:nvPr>
        </p:nvSpPr>
        <p:spPr>
          <a:xfrm>
            <a:off x="838200" y="202565"/>
            <a:ext cx="2453640" cy="620395"/>
          </a:xfrm>
        </p:spPr>
        <p:txBody>
          <a:bodyPr>
            <a:normAutofit fontScale="90000"/>
          </a:bodyPr>
          <a:lstStyle/>
          <a:p>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Cài</a:t>
            </a:r>
            <a:r>
              <a:rPr lang="en-US" sz="4800" dirty="0">
                <a:latin typeface="Times New Roman" panose="02020603050405020304" pitchFamily="18" charset="0"/>
                <a:ea typeface="JetBrainsMono NF" panose="02000009000000000000" pitchFamily="50" charset="0"/>
                <a:cs typeface="Times New Roman" panose="02020603050405020304" pitchFamily="18" charset="0"/>
              </a:rPr>
              <a:t> </a:t>
            </a:r>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đặt</a:t>
            </a:r>
            <a:endParaRPr lang="en-US" sz="4800" dirty="0">
              <a:latin typeface="Times New Roman" panose="02020603050405020304" pitchFamily="18" charset="0"/>
              <a:ea typeface="JetBrainsMono NF" panose="02000009000000000000" pitchFamily="50"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FCE154-4EB2-8A46-C32D-CDEC8B38A36D}"/>
              </a:ext>
            </a:extLst>
          </p:cNvPr>
          <p:cNvSpPr>
            <a:spLocks noGrp="1"/>
          </p:cNvSpPr>
          <p:nvPr>
            <p:ph idx="1"/>
          </p:nvPr>
        </p:nvSpPr>
        <p:spPr>
          <a:xfrm>
            <a:off x="817880" y="1229360"/>
            <a:ext cx="11262360" cy="5435600"/>
          </a:xfrm>
        </p:spPr>
        <p:txBody>
          <a:bodyPr>
            <a:normAutofit/>
          </a:bodyPr>
          <a:lstStyle/>
          <a:p>
            <a:pPr marL="457200" indent="-457200">
              <a:lnSpc>
                <a:spcPct val="150000"/>
              </a:lnSpc>
              <a:buAutoNum type="arabicPeriod"/>
            </a:pP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1</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Tạo interface cho Strategy</a:t>
            </a:r>
            <a:r>
              <a:rPr lang="en-US" sz="2300" dirty="0">
                <a:latin typeface="Times New Roman" panose="02020603050405020304" pitchFamily="18" charset="0"/>
                <a:ea typeface="JetBrainsMono NF" panose="02000009000000000000" pitchFamily="50" charset="0"/>
                <a:cs typeface="Times New Roman" panose="02020603050405020304" pitchFamily="18" charset="0"/>
              </a:rPr>
              <a:t>: t</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ạo một interface (hoặc lớp trừu tượng) để định nghĩa các phương thức chung cho các thuật toán.</a:t>
            </a:r>
            <a:endParaRPr lang="en-US" sz="2300" dirty="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2</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Cài đặt các ConcreteStrategy:</a:t>
            </a:r>
            <a:r>
              <a:rPr lang="en-US" sz="2300" dirty="0">
                <a:latin typeface="Times New Roman" panose="02020603050405020304" pitchFamily="18" charset="0"/>
                <a:ea typeface="JetBrainsMono NF" panose="02000009000000000000" pitchFamily="50" charset="0"/>
                <a:cs typeface="Times New Roman" panose="02020603050405020304" pitchFamily="18" charset="0"/>
              </a:rPr>
              <a:t> t</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ạo các lớp cụ thể thực hiện các thuật toán riêng biệt</a:t>
            </a:r>
            <a:endParaRPr lang="en-US" sz="2300" dirty="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3</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Tạo Context</a:t>
            </a:r>
            <a:r>
              <a:rPr lang="en-US" sz="2300" dirty="0">
                <a:latin typeface="Times New Roman" panose="02020603050405020304" pitchFamily="18" charset="0"/>
                <a:ea typeface="JetBrainsMono NF" panose="02000009000000000000" pitchFamily="50" charset="0"/>
                <a:cs typeface="Times New Roman" panose="02020603050405020304" pitchFamily="18" charset="0"/>
              </a:rPr>
              <a:t>: t</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ạo một lớp Context (ví dụ</a:t>
            </a:r>
            <a:r>
              <a:rPr lang="en-US" sz="2300" dirty="0">
                <a:latin typeface="Times New Roman" panose="02020603050405020304" pitchFamily="18" charset="0"/>
                <a:ea typeface="JetBrainsMono NF" panose="02000009000000000000" pitchFamily="50" charset="0"/>
                <a:cs typeface="Times New Roman" panose="02020603050405020304" pitchFamily="18" charset="0"/>
              </a:rPr>
              <a:t>:</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SortContext) chứa tham chiếu đến đối tượng Strategy và nhận các yêu cầu từ Client. Context sẽ ủy quyền cho Strategy thực hiện công việc tương ứng.</a:t>
            </a:r>
            <a:endParaRPr lang="en-US" sz="2300" dirty="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4:</a:t>
            </a:r>
            <a:r>
              <a:rPr lang="en-US" sz="2300" b="1" dirty="0">
                <a:latin typeface="Times New Roman" panose="02020603050405020304" pitchFamily="18" charset="0"/>
                <a:ea typeface="JetBrainsMono NF" panose="02000009000000000000" pitchFamily="50" charset="0"/>
                <a:cs typeface="Times New Roman" panose="02020603050405020304" pitchFamily="18" charset="0"/>
              </a:rPr>
              <a:t> </a:t>
            </a:r>
            <a:r>
              <a:rPr lang="en-US" sz="2300" dirty="0">
                <a:latin typeface="Times New Roman" panose="02020603050405020304" pitchFamily="18" charset="0"/>
                <a:ea typeface="JetBrainsMono NF" panose="02000009000000000000" pitchFamily="50" charset="0"/>
                <a:cs typeface="Times New Roman" panose="02020603050405020304" pitchFamily="18" charset="0"/>
              </a:rPr>
              <a:t>execute Strategy</a:t>
            </a:r>
          </a:p>
        </p:txBody>
      </p:sp>
    </p:spTree>
    <p:extLst>
      <p:ext uri="{BB962C8B-B14F-4D97-AF65-F5344CB8AC3E}">
        <p14:creationId xmlns:p14="http://schemas.microsoft.com/office/powerpoint/2010/main" val="184096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a:t>Ví</a:t>
            </a:r>
            <a:r>
              <a:rPr lang="en-US" dirty="0"/>
              <a:t> </a:t>
            </a:r>
            <a:r>
              <a:rPr lang="en-US" dirty="0" err="1"/>
              <a:t>dụ</a:t>
            </a:r>
            <a:r>
              <a:rPr lang="en-US" dirty="0"/>
              <a:t> </a:t>
            </a:r>
            <a:r>
              <a:rPr lang="en-US" dirty="0" err="1"/>
              <a:t>thực</a:t>
            </a:r>
            <a:r>
              <a:rPr lang="en-US" dirty="0"/>
              <a:t> </a:t>
            </a:r>
            <a:r>
              <a:rPr lang="en-US" dirty="0" err="1"/>
              <a:t>tế</a:t>
            </a:r>
            <a:endParaRPr lang="en-US" dirty="0"/>
          </a:p>
        </p:txBody>
      </p:sp>
      <p:pic>
        <p:nvPicPr>
          <p:cNvPr id="6146" name="Picture 2" descr="Thanh toán online, Tin tức, hình ảnh và video mới nhất về Thanh toán online  - toquoc.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854" y="2255520"/>
            <a:ext cx="6193535" cy="38709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1840" y="1195755"/>
            <a:ext cx="9428480" cy="923330"/>
          </a:xfrm>
          <a:prstGeom prst="rect">
            <a:avLst/>
          </a:prstGeom>
        </p:spPr>
        <p:txBody>
          <a:bodyPr wrap="square">
            <a:spAutoFit/>
          </a:bodyPr>
          <a:lstStyle/>
          <a:p>
            <a:r>
              <a:rPr lang="en-US" dirty="0">
                <a:latin typeface="Times New Roman" pitchFamily="18" charset="0"/>
                <a:cs typeface="Times New Roman" pitchFamily="18" charset="0"/>
              </a:rPr>
              <a:t>S</a:t>
            </a:r>
            <a:r>
              <a:rPr lang="vi-VN" dirty="0">
                <a:latin typeface="Times New Roman" pitchFamily="18" charset="0"/>
                <a:cs typeface="Times New Roman" pitchFamily="18" charset="0"/>
              </a:rPr>
              <a:t>ử dụng Strategy Pattern để xử lý các phương thức thanh toán khác nhau một cách linh hoạt</a:t>
            </a:r>
            <a:r>
              <a:rPr lang="en-US" dirty="0">
                <a:latin typeface="Times New Roman" pitchFamily="18" charset="0"/>
                <a:cs typeface="Times New Roman" pitchFamily="18" charset="0"/>
              </a:rPr>
              <a:t>,</a:t>
            </a:r>
            <a:r>
              <a:rPr lang="vi-VN" dirty="0">
                <a:latin typeface="Times New Roman" pitchFamily="18" charset="0"/>
                <a:cs typeface="Times New Roman" pitchFamily="18" charset="0"/>
              </a:rPr>
              <a:t> nơi người dùng có thể chọn từ nhiều phương thức thanh toán khác nhau như thẻ tín dụng, ví điện tử, chuyển khoản ngân hàng,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Momo</a:t>
            </a:r>
            <a:r>
              <a:rPr lang="en-US" dirty="0">
                <a:latin typeface="Times New Roman" pitchFamily="18" charset="0"/>
                <a:cs typeface="Times New Roman" pitchFamily="18" charset="0"/>
              </a:rPr>
              <a:t>,</a:t>
            </a:r>
            <a:r>
              <a:rPr lang="vi-VN" dirty="0">
                <a:latin typeface="Times New Roman" pitchFamily="18" charset="0"/>
                <a:cs typeface="Times New Roman" pitchFamily="18" charset="0"/>
              </a:rPr>
              <a:t> PayPal,</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2238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a:xfrm>
            <a:off x="3220720" y="67945"/>
            <a:ext cx="5461000" cy="1142048"/>
          </a:xfrm>
        </p:spPr>
        <p:txBody>
          <a:bodyPr/>
          <a:lstStyle/>
          <a:p>
            <a:pPr algn="ctr"/>
            <a:r>
              <a:rPr lang="en-US" dirty="0">
                <a:latin typeface="Times New Roman" panose="02020603050405020304" pitchFamily="18" charset="0"/>
                <a:cs typeface="Times New Roman" panose="02020603050405020304" pitchFamily="18" charset="0"/>
              </a:rPr>
              <a:t>Demo</a:t>
            </a:r>
          </a:p>
        </p:txBody>
      </p:sp>
      <p:sp>
        <p:nvSpPr>
          <p:cNvPr id="4" name="Rectangle 3"/>
          <p:cNvSpPr/>
          <p:nvPr/>
        </p:nvSpPr>
        <p:spPr>
          <a:xfrm>
            <a:off x="1274480" y="1188380"/>
            <a:ext cx="1260536" cy="708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70928" y="6028419"/>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840" y="1256023"/>
            <a:ext cx="6360160" cy="518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59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7" name="Rectangle 6"/>
          <p:cNvSpPr/>
          <p:nvPr/>
        </p:nvSpPr>
        <p:spPr>
          <a:xfrm>
            <a:off x="1097280" y="1807478"/>
            <a:ext cx="9763760" cy="3416320"/>
          </a:xfrm>
          <a:prstGeom prst="rect">
            <a:avLst/>
          </a:prstGeom>
        </p:spPr>
        <p:txBody>
          <a:bodyPr wrap="square">
            <a:spAutoFit/>
          </a:bodyPr>
          <a:lstStyle/>
          <a:p>
            <a:pPr marL="285750" indent="-285750">
              <a:buFont typeface="Arial" pitchFamily="34" charset="0"/>
              <a:buChar char="•"/>
            </a:pPr>
            <a:r>
              <a:rPr lang="vi-VN" sz="2400" b="1" dirty="0">
                <a:latin typeface="+mj-lt"/>
              </a:rPr>
              <a:t>Bridge</a:t>
            </a:r>
            <a:r>
              <a:rPr lang="vi-VN" sz="2400" dirty="0">
                <a:latin typeface="+mj-lt"/>
              </a:rPr>
              <a:t>: Có chung cấu trúc, dựa trên composition (Giao phó trách nhiệm cho các đối tượng khác) tuy nhiên giải quyết các vấn đề khác nhau. </a:t>
            </a:r>
            <a:endParaRPr lang="en-US" sz="2400" dirty="0">
              <a:latin typeface="+mj-lt"/>
            </a:endParaRPr>
          </a:p>
          <a:p>
            <a:endParaRPr lang="en-US" sz="2400" dirty="0">
              <a:latin typeface="+mj-lt"/>
            </a:endParaRPr>
          </a:p>
          <a:p>
            <a:pPr marL="285750" indent="-285750">
              <a:buFont typeface="Arial" pitchFamily="34" charset="0"/>
              <a:buChar char="•"/>
            </a:pPr>
            <a:r>
              <a:rPr lang="vi-VN" sz="2400" b="1" dirty="0">
                <a:latin typeface="+mj-lt"/>
              </a:rPr>
              <a:t>Command</a:t>
            </a:r>
            <a:r>
              <a:rPr lang="vi-VN" sz="2400" dirty="0">
                <a:latin typeface="+mj-lt"/>
              </a:rPr>
              <a:t>: Khá giống nhau khi đều tham số hoá một đối tượng với một vài hành động tuy nhiên có intents khác nhau. </a:t>
            </a:r>
            <a:endParaRPr lang="en-US" sz="2400" dirty="0">
              <a:latin typeface="+mj-lt"/>
            </a:endParaRPr>
          </a:p>
          <a:p>
            <a:endParaRPr lang="en-US" sz="2400" dirty="0">
              <a:latin typeface="+mj-lt"/>
            </a:endParaRPr>
          </a:p>
          <a:p>
            <a:pPr marL="285750" indent="-285750">
              <a:buFont typeface="Arial" pitchFamily="34" charset="0"/>
              <a:buChar char="•"/>
            </a:pPr>
            <a:r>
              <a:rPr lang="vi-VN" sz="2400" b="1" dirty="0">
                <a:latin typeface="+mj-lt"/>
              </a:rPr>
              <a:t>State</a:t>
            </a:r>
            <a:r>
              <a:rPr lang="vi-VN" sz="2400" dirty="0">
                <a:latin typeface="+mj-lt"/>
              </a:rPr>
              <a:t>: Có thể coi như một extension của Strategy, đều dựa trên composition. Tuy nhiên State không hạn chế sự phụ thuộc giữa các concrete states.</a:t>
            </a:r>
            <a:endParaRPr lang="en-US" sz="2400" dirty="0">
              <a:latin typeface="+mj-lt"/>
            </a:endParaRPr>
          </a:p>
        </p:txBody>
      </p:sp>
    </p:spTree>
    <p:extLst>
      <p:ext uri="{BB962C8B-B14F-4D97-AF65-F5344CB8AC3E}">
        <p14:creationId xmlns:p14="http://schemas.microsoft.com/office/powerpoint/2010/main" val="206136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Demo</a:t>
            </a: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ttps://images.viblo.asia/full/2f439de5-da4c-4c24-9d57-f02cede94c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999" y="2203079"/>
            <a:ext cx="5720081" cy="418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a:xfrm>
            <a:off x="838199" y="1544128"/>
            <a:ext cx="4560253"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Strategy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Behavior Pattern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568960" y="3600548"/>
            <a:ext cx="5283200" cy="2308324"/>
          </a:xfrm>
          <a:prstGeom prst="rect">
            <a:avLst/>
          </a:prstGeom>
        </p:spPr>
        <p:txBody>
          <a:bodyPr wrap="square">
            <a:spAutoFit/>
          </a:bodyPr>
          <a:lstStyle/>
          <a:p>
            <a:pPr lvl="1"/>
            <a:r>
              <a:rPr lang="en-US" sz="2400" dirty="0">
                <a:latin typeface="Times New Roman" pitchFamily="18" charset="0"/>
                <a:cs typeface="Times New Roman" pitchFamily="18" charset="0"/>
              </a:rPr>
              <a:t>c</a:t>
            </a:r>
            <a:r>
              <a:rPr lang="vi-VN" sz="2400" dirty="0">
                <a:latin typeface="Times New Roman" pitchFamily="18" charset="0"/>
                <a:cs typeface="Times New Roman" pitchFamily="18" charset="0"/>
              </a:rPr>
              <a:t>ho phép định nghĩa tập hợp các thuật toán, đóng gói từng thuật toán lại, và dễ dàng thay đổi linh hoạt các thuật toán bên trong object. Strategy cho phép thuật toán biến đổi độc lập khi người dùng sử dụng chúng.</a:t>
            </a:r>
            <a:endParaRPr lang="en-US" sz="2400" dirty="0">
              <a:latin typeface="Times New Roman" pitchFamily="18" charset="0"/>
              <a:cs typeface="Times New Roman" pitchFamily="18" charset="0"/>
            </a:endParaRPr>
          </a:p>
        </p:txBody>
      </p:sp>
      <p:pic>
        <p:nvPicPr>
          <p:cNvPr id="7" name="Picture 2" descr="https://images.viblo.asia/full/2f439de5-da4c-4c24-9d57-f02cede94c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160" y="0"/>
            <a:ext cx="6313302" cy="461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sp>
        <p:nvSpPr>
          <p:cNvPr id="4" name="Rectangle 3"/>
          <p:cNvSpPr/>
          <p:nvPr/>
        </p:nvSpPr>
        <p:spPr>
          <a:xfrm>
            <a:off x="6695440" y="1300480"/>
            <a:ext cx="5384800" cy="2862322"/>
          </a:xfrm>
          <a:prstGeom prst="rect">
            <a:avLst/>
          </a:prstGeom>
        </p:spPr>
        <p:txBody>
          <a:bodyPr wrap="square">
            <a:spAutoFit/>
          </a:bodyPr>
          <a:lstStyle/>
          <a:p>
            <a:r>
              <a:rPr lang="vi-VN" dirty="0">
                <a:latin typeface="Times New Roman" pitchFamily="18" charset="0"/>
                <a:cs typeface="Times New Roman" pitchFamily="18" charset="0"/>
              </a:rPr>
              <a:t>Giả sử chúng ta cần xây dựng một app giúp tìm đường đi trong thành phố. Ban đầu app chỉ giúp những người đi bộ tìm đường đi, chúng ta chỉ việc viết thuật toán này ở bất kỳ chỗ nào cần. Nhưng sau này khi yêu cầu tăng lên như phải hỗ trợ thêm việc tìm đường bằng xe hơi, xe đạp,.. Điều này dẫn đến phải thay đổi thuật toán ở những chỗ đã sử dụng, </a:t>
            </a:r>
            <a:endParaRPr lang="en-US" dirty="0">
              <a:latin typeface="Times New Roman" pitchFamily="18" charset="0"/>
              <a:cs typeface="Times New Roman" pitchFamily="18" charset="0"/>
            </a:endParaRPr>
          </a:p>
          <a:p>
            <a:r>
              <a:rPr lang="vi-VN" dirty="0">
                <a:latin typeface="Times New Roman" pitchFamily="18" charset="0"/>
                <a:cs typeface="Times New Roman" pitchFamily="18" charset="0"/>
              </a:rPr>
              <a:t>Điều này có thể khiến chương trình trở nên khó maintain và nhiều khi còn gây nên những bug trên những phần đang hoạt động tốt</a:t>
            </a:r>
          </a:p>
        </p:txBody>
      </p:sp>
      <p:sp>
        <p:nvSpPr>
          <p:cNvPr id="5" name="Rectangle 4"/>
          <p:cNvSpPr/>
          <p:nvPr/>
        </p:nvSpPr>
        <p:spPr>
          <a:xfrm>
            <a:off x="721360" y="4468336"/>
            <a:ext cx="11206480" cy="923330"/>
          </a:xfrm>
          <a:prstGeom prst="rect">
            <a:avLst/>
          </a:prstGeom>
        </p:spPr>
        <p:txBody>
          <a:bodyPr wrap="square">
            <a:spAutoFit/>
          </a:bodyPr>
          <a:lstStyle/>
          <a:p>
            <a:r>
              <a:rPr lang="vi-VN" dirty="0">
                <a:latin typeface="+mj-lt"/>
              </a:rPr>
              <a:t>Để giải quyết việc này, strategy pattern nói chúng ta cần tạo cho mỗi thuật toán một class riêng gọi là strategy. Phần code sử dụng thuật toán này sẽ thay thế phần hardwire code bằng reference tới strategy object. Phần code đó sẽ không cần biết chi tiết về loại strategy mà nó sử dụng, nó có thể sử dụng mọi strategy với phần interface mà strategy cung cấp</a:t>
            </a:r>
            <a:endParaRPr lang="vi-VN" dirty="0">
              <a:latin typeface="+mj-lt"/>
              <a:cs typeface="Times New Roman" pitchFamily="18" charset="0"/>
            </a:endParaRPr>
          </a:p>
        </p:txBody>
      </p:sp>
      <p:pic>
        <p:nvPicPr>
          <p:cNvPr id="2050" name="Picture 2" descr="https://images.viblo.asia/full/c3a7191c-aa30-4543-aa43-c95c469ae3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5" y="983415"/>
            <a:ext cx="65246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4440333" y="71918"/>
            <a:ext cx="3052542" cy="739456"/>
          </a:xfrm>
        </p:spPr>
        <p:txBody>
          <a:bodyPr anchor="b">
            <a:normAutofit fontScale="90000"/>
          </a:bodyPr>
          <a:lstStyle/>
          <a:p>
            <a:r>
              <a:rPr lang="en-US" sz="5400" dirty="0"/>
              <a:t>Motivation</a:t>
            </a:r>
          </a:p>
        </p:txBody>
      </p:sp>
      <p:sp>
        <p:nvSpPr>
          <p:cNvPr id="4" name="Rectangle 3"/>
          <p:cNvSpPr/>
          <p:nvPr/>
        </p:nvSpPr>
        <p:spPr>
          <a:xfrm>
            <a:off x="1198880" y="1241644"/>
            <a:ext cx="10017760" cy="923330"/>
          </a:xfrm>
          <a:prstGeom prst="rect">
            <a:avLst/>
          </a:prstGeom>
        </p:spPr>
        <p:txBody>
          <a:bodyPr wrap="square">
            <a:spAutoFit/>
          </a:bodyPr>
          <a:lstStyle/>
          <a:p>
            <a:r>
              <a:rPr lang="vi-VN" dirty="0">
                <a:latin typeface="+mj-lt"/>
              </a:rPr>
              <a:t>Như vậy phần thuật toán được tách biệt khỏi phần sử dụng, giờ chúng ta có thể chỉnh sửa thuật toán hoặc thêm thuật toán mới mà không cần chỉnh sửa phần code nào khác ngoài các bên trong strategy class tương ứng</a:t>
            </a:r>
            <a:endParaRPr lang="en-US" dirty="0">
              <a:latin typeface="+mj-lt"/>
              <a:cs typeface="Times New Roman" pitchFamily="18" charset="0"/>
            </a:endParaRPr>
          </a:p>
        </p:txBody>
      </p:sp>
      <p:pic>
        <p:nvPicPr>
          <p:cNvPr id="4098" name="Picture 2" descr="https://images.viblo.asia/full/c56fe6d1-f336-46f6-96e0-739f13f158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2254030"/>
            <a:ext cx="7000875"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8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990600" y="1625601"/>
            <a:ext cx="2849880" cy="1513839"/>
          </a:xfrm>
        </p:spPr>
        <p:txBody>
          <a:bodyPr>
            <a:normAutofit/>
          </a:bodyPr>
          <a:lstStyle/>
          <a:p>
            <a:pPr marL="0" indent="0">
              <a:spcAft>
                <a:spcPts val="600"/>
              </a:spcAft>
              <a:buNone/>
            </a:pP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a:t>
            </a:r>
          </a:p>
        </p:txBody>
      </p:sp>
      <p:pic>
        <p:nvPicPr>
          <p:cNvPr id="5122" name="Picture 2" descr="https://images.viblo.asia/full/9e6ad788-fd88-4935-a53c-c15d161e7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5" y="732472"/>
            <a:ext cx="6705600" cy="55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838200" y="1869441"/>
            <a:ext cx="10591800" cy="4145279"/>
          </a:xfrm>
        </p:spPr>
        <p:txBody>
          <a:bodyPr>
            <a:noAutofit/>
          </a:bodyPr>
          <a:lstStyle/>
          <a:p>
            <a:pPr>
              <a:spcAft>
                <a:spcPts val="600"/>
              </a:spcAft>
            </a:pP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vi-VN" sz="2400" b="1" dirty="0">
                <a:latin typeface="Times New Roman" pitchFamily="18" charset="0"/>
                <a:cs typeface="Times New Roman" pitchFamily="18" charset="0"/>
              </a:rPr>
              <a:t>Context: </a:t>
            </a:r>
            <a:r>
              <a:rPr lang="vi-VN" sz="2400" dirty="0">
                <a:latin typeface="Times New Roman" pitchFamily="18" charset="0"/>
                <a:cs typeface="Times New Roman" pitchFamily="18" charset="0"/>
              </a:rPr>
              <a:t>Class sử dụng các strategy object và chỉ giao tiếp với các strategy object thông qua interface </a:t>
            </a:r>
            <a:endParaRPr lang="en-US" sz="2400" dirty="0">
              <a:latin typeface="Times New Roman" pitchFamily="18" charset="0"/>
              <a:cs typeface="Times New Roman" pitchFamily="18" charset="0"/>
            </a:endParaRPr>
          </a:p>
          <a:p>
            <a:pPr marL="342900" indent="-342900">
              <a:buFont typeface="+mj-lt"/>
              <a:buAutoNum type="arabicPeriod"/>
            </a:pPr>
            <a:r>
              <a:rPr lang="vi-VN" sz="2400" b="1" dirty="0">
                <a:latin typeface="Times New Roman" pitchFamily="18" charset="0"/>
                <a:cs typeface="Times New Roman" pitchFamily="18" charset="0"/>
              </a:rPr>
              <a:t>Strategy: </a:t>
            </a:r>
            <a:r>
              <a:rPr lang="vi-VN" sz="2400" dirty="0">
                <a:latin typeface="Times New Roman" pitchFamily="18" charset="0"/>
                <a:cs typeface="Times New Roman" pitchFamily="18" charset="0"/>
              </a:rPr>
              <a:t>Cung cấp một interface chung cho context giao tiếp với các strategy object </a:t>
            </a:r>
            <a:endParaRPr lang="en-US" sz="2400" dirty="0">
              <a:latin typeface="Times New Roman" pitchFamily="18" charset="0"/>
              <a:cs typeface="Times New Roman" pitchFamily="18" charset="0"/>
            </a:endParaRPr>
          </a:p>
          <a:p>
            <a:pPr marL="342900" indent="-342900">
              <a:buFont typeface="+mj-lt"/>
              <a:buAutoNum type="arabicPeriod"/>
            </a:pPr>
            <a:r>
              <a:rPr lang="vi-VN" sz="2400" b="1" dirty="0">
                <a:latin typeface="Times New Roman" pitchFamily="18" charset="0"/>
                <a:cs typeface="Times New Roman" pitchFamily="18" charset="0"/>
              </a:rPr>
              <a:t>Concrete Strategy:</a:t>
            </a:r>
            <a:r>
              <a:rPr lang="vi-VN" sz="2400" dirty="0">
                <a:latin typeface="Times New Roman" pitchFamily="18" charset="0"/>
                <a:cs typeface="Times New Roman" pitchFamily="18" charset="0"/>
              </a:rPr>
              <a:t> Implement các thuật toán khác nhau cho context sử dụng </a:t>
            </a:r>
            <a:endParaRPr lang="en-US" sz="2400" dirty="0">
              <a:latin typeface="Times New Roman" pitchFamily="18" charset="0"/>
              <a:cs typeface="Times New Roman" pitchFamily="18" charset="0"/>
            </a:endParaRPr>
          </a:p>
          <a:p>
            <a:pPr marL="342900" indent="-342900">
              <a:buFont typeface="+mj-lt"/>
              <a:buAutoNum type="arabicPeriod"/>
            </a:pPr>
            <a:r>
              <a:rPr lang="vi-VN" sz="2400" b="1" dirty="0">
                <a:latin typeface="Times New Roman" pitchFamily="18" charset="0"/>
                <a:cs typeface="Times New Roman" pitchFamily="18" charset="0"/>
              </a:rPr>
              <a:t>Client</a:t>
            </a:r>
            <a:r>
              <a:rPr lang="vi-VN" sz="2400" dirty="0">
                <a:latin typeface="Times New Roman" pitchFamily="18" charset="0"/>
                <a:cs typeface="Times New Roman" pitchFamily="18" charset="0"/>
              </a:rPr>
              <a:t>: Có trách nhiệm tạo ra các strategy object và truyền vào cho context sử dụng</a:t>
            </a:r>
          </a:p>
        </p:txBody>
      </p:sp>
    </p:spTree>
    <p:extLst>
      <p:ext uri="{BB962C8B-B14F-4D97-AF65-F5344CB8AC3E}">
        <p14:creationId xmlns:p14="http://schemas.microsoft.com/office/powerpoint/2010/main" val="221016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a:xfrm>
            <a:off x="838200" y="1280160"/>
            <a:ext cx="10744200" cy="4896803"/>
          </a:xfrm>
        </p:spPr>
        <p:txBody>
          <a:bodyPr>
            <a:normAutofit/>
          </a:bodyPr>
          <a:lstStyle/>
          <a:p>
            <a:pPr marL="0" indent="0">
              <a:spcBef>
                <a:spcPts val="600"/>
              </a:spcBef>
              <a:spcAft>
                <a:spcPts val="600"/>
              </a:spcAft>
              <a:buNone/>
            </a:pP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Ưu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r>
              <a:rPr lang="vi-VN" dirty="0">
                <a:latin typeface="Times New Roman" pitchFamily="18" charset="0"/>
                <a:cs typeface="Times New Roman" pitchFamily="18" charset="0"/>
              </a:rPr>
              <a:t>Có thể thay thế các thuật toán linh hoạt với nhau </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Tách biệt phần thuật toán khỏi phần sử dụng thuật toán </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Có thể thay thế việc kế thừa bằng việc encapsulate thuật toán </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Đảm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tắc</a:t>
            </a:r>
            <a:r>
              <a:rPr lang="en-US" dirty="0">
                <a:latin typeface="Times New Roman" pitchFamily="18" charset="0"/>
                <a:cs typeface="Times New Roman" pitchFamily="18" charset="0"/>
              </a:rPr>
              <a:t> Open/Closed Principle</a:t>
            </a:r>
            <a:r>
              <a:rPr lang="vi-VN" dirty="0">
                <a:latin typeface="Times New Roman" pitchFamily="18" charset="0"/>
                <a:cs typeface="Times New Roman" pitchFamily="18" charset="0"/>
              </a:rPr>
              <a:t>: chúng ta dễ dàng mở rộng và kết hợp hành vi mới mà không thay đổi ứng dụng.</a:t>
            </a:r>
            <a:endParaRPr lang="en-US" dirty="0">
              <a:latin typeface="Times New Roman" pitchFamily="18" charset="0"/>
              <a:cs typeface="Times New Roman" pitchFamily="18" charset="0"/>
            </a:endParaRPr>
          </a:p>
          <a:p>
            <a:pPr marL="457200" lvl="1" indent="0">
              <a:buNone/>
            </a:pPr>
            <a:endParaRPr lang="en-US" sz="2800" b="1" dirty="0">
              <a:latin typeface="Times New Roman" panose="02020603050405020304" pitchFamily="18" charset="0"/>
              <a:cs typeface="Times New Roman" panose="02020603050405020304" pitchFamily="18" charset="0"/>
            </a:endParaRPr>
          </a:p>
          <a:p>
            <a:pPr marL="457200" lvl="1" indent="0">
              <a:buNone/>
            </a:pPr>
            <a:r>
              <a:rPr lang="vi-VN" sz="2800" b="1" dirty="0">
                <a:latin typeface="Times New Roman" panose="02020603050405020304" pitchFamily="18" charset="0"/>
                <a:cs typeface="Times New Roman" panose="02020603050405020304" pitchFamily="18" charset="0"/>
              </a:rPr>
              <a:t>Nhược điểm </a:t>
            </a:r>
            <a:endParaRPr lang="en-US" sz="2800" b="1" dirty="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Không nên áp dụng nếu chỉ có một vài xử lý và hiếm khi thay đổi. </a:t>
            </a:r>
            <a:endParaRPr lang="en-US" dirty="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Client phải nhận biết được sự khác biệt giữa các strategy.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0560" y="305068"/>
            <a:ext cx="11145520" cy="4708981"/>
          </a:xfrm>
          <a:prstGeom prst="rect">
            <a:avLst/>
          </a:prstGeom>
        </p:spPr>
        <p:txBody>
          <a:bodyPr wrap="square">
            <a:spAutoFit/>
          </a:bodyPr>
          <a:lstStyle/>
          <a:p>
            <a:r>
              <a:rPr lang="en-US" sz="4000" dirty="0" err="1">
                <a:latin typeface="Times New Roman" pitchFamily="18" charset="0"/>
                <a:cs typeface="Times New Roman" pitchFamily="18" charset="0"/>
              </a:rPr>
              <a:t>Sử</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dụng</a:t>
            </a:r>
            <a:r>
              <a:rPr lang="en-US" sz="4000" dirty="0">
                <a:latin typeface="Times New Roman" pitchFamily="18" charset="0"/>
                <a:cs typeface="Times New Roman" pitchFamily="18" charset="0"/>
              </a:rPr>
              <a:t> Strategy pattern </a:t>
            </a:r>
            <a:r>
              <a:rPr lang="en-US" sz="4000" dirty="0" err="1">
                <a:latin typeface="Times New Roman" pitchFamily="18" charset="0"/>
                <a:cs typeface="Times New Roman" pitchFamily="18" charset="0"/>
              </a:rPr>
              <a:t>khi</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nào</a:t>
            </a:r>
            <a:r>
              <a:rPr lang="en-US" sz="4000" dirty="0">
                <a:latin typeface="Times New Roman" pitchFamily="18" charset="0"/>
                <a:cs typeface="Times New Roman" pitchFamily="18" charset="0"/>
              </a:rPr>
              <a:t>:</a:t>
            </a:r>
          </a:p>
          <a:p>
            <a:pPr marL="742950" lvl="1" indent="-285750">
              <a:buFont typeface="Courier New" pitchFamily="49" charset="0"/>
              <a:buChar char="o"/>
            </a:pPr>
            <a:endParaRPr lang="en-US" sz="2000" dirty="0">
              <a:latin typeface="Times New Roman" pitchFamily="18" charset="0"/>
              <a:cs typeface="Times New Roman" pitchFamily="18" charset="0"/>
            </a:endParaRPr>
          </a:p>
          <a:p>
            <a:pPr marL="742950" lvl="1" indent="-285750">
              <a:buFont typeface="Courier New" pitchFamily="49" charset="0"/>
              <a:buChar char="o"/>
            </a:pPr>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a:latin typeface="Times New Roman" pitchFamily="18" charset="0"/>
                <a:cs typeface="Times New Roman" pitchFamily="18" charset="0"/>
              </a:rPr>
              <a:t>Khi muốn có thể thay đổi các thuật toán được sử dụng bên trong một đối tượng tại thời điểm run-time. </a:t>
            </a:r>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a:latin typeface="Times New Roman" pitchFamily="18" charset="0"/>
                <a:cs typeface="Times New Roman" pitchFamily="18" charset="0"/>
              </a:rPr>
              <a:t>Khi có nhiều lớp tương đương chỉ khác cách chúng thực thi một vài hành vi.</a:t>
            </a:r>
            <a:endParaRPr lang="en-US" sz="2400" dirty="0">
              <a:latin typeface="Times New Roman" pitchFamily="18" charset="0"/>
              <a:cs typeface="Times New Roman" pitchFamily="18" charset="0"/>
            </a:endParaRPr>
          </a:p>
          <a:p>
            <a:pPr lvl="1"/>
            <a:r>
              <a:rPr lang="vi-V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a:latin typeface="Times New Roman" pitchFamily="18" charset="0"/>
                <a:cs typeface="Times New Roman" pitchFamily="18" charset="0"/>
              </a:rPr>
              <a:t>Khi muốn tách biệt business logic của một lớp khỏi implementation details của các xử lý. </a:t>
            </a:r>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a:latin typeface="Times New Roman" pitchFamily="18" charset="0"/>
                <a:cs typeface="Times New Roman" pitchFamily="18" charset="0"/>
              </a:rPr>
              <a:t>Khi lớp có toán tử điều kiện lớn chuyển đổi giữa các biến thể của cùng một xử lý.</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34723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2840</TotalTime>
  <Words>842</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Courier New</vt:lpstr>
      <vt:lpstr>Times New Roman</vt:lpstr>
      <vt:lpstr>Office Theme</vt:lpstr>
      <vt:lpstr>Strategy  Pattern</vt:lpstr>
      <vt:lpstr>Mục lục</vt:lpstr>
      <vt:lpstr>Tổng quan</vt:lpstr>
      <vt:lpstr>Motivation</vt:lpstr>
      <vt:lpstr>Motivation</vt:lpstr>
      <vt:lpstr>Đặc điểm</vt:lpstr>
      <vt:lpstr>Đặc điểm</vt:lpstr>
      <vt:lpstr>Hệ quả mang lại</vt:lpstr>
      <vt:lpstr>PowerPoint Presentation</vt:lpstr>
      <vt:lpstr>Cài đặt</vt:lpstr>
      <vt:lpstr>Ví dụ thực tế</vt:lpstr>
      <vt:lpstr>Demo</vt:lpstr>
      <vt:lpstr>Các mẫu liên quan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Phạm Thanh Đồng</cp:lastModifiedBy>
  <cp:revision>54</cp:revision>
  <dcterms:created xsi:type="dcterms:W3CDTF">2024-03-03T01:27:29Z</dcterms:created>
  <dcterms:modified xsi:type="dcterms:W3CDTF">2024-05-07T07:40:48Z</dcterms:modified>
</cp:coreProperties>
</file>