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 id="2147483986" r:id="rId2"/>
  </p:sldMasterIdLst>
  <p:notesMasterIdLst>
    <p:notesMasterId r:id="rId18"/>
  </p:notesMasterIdLst>
  <p:handoutMasterIdLst>
    <p:handoutMasterId r:id="rId19"/>
  </p:handoutMasterIdLst>
  <p:sldIdLst>
    <p:sldId id="256" r:id="rId3"/>
    <p:sldId id="754" r:id="rId4"/>
    <p:sldId id="755" r:id="rId5"/>
    <p:sldId id="756" r:id="rId6"/>
    <p:sldId id="767" r:id="rId7"/>
    <p:sldId id="757" r:id="rId8"/>
    <p:sldId id="758" r:id="rId9"/>
    <p:sldId id="759" r:id="rId10"/>
    <p:sldId id="760" r:id="rId11"/>
    <p:sldId id="762" r:id="rId12"/>
    <p:sldId id="763" r:id="rId13"/>
    <p:sldId id="764" r:id="rId14"/>
    <p:sldId id="768" r:id="rId15"/>
    <p:sldId id="765" r:id="rId16"/>
    <p:sldId id="766" r:id="rId17"/>
  </p:sldIdLst>
  <p:sldSz cx="9144000" cy="6858000" type="screen4x3"/>
  <p:notesSz cx="9872663" cy="6797675"/>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00"/>
    <a:srgbClr val="0066FF"/>
    <a:srgbClr val="D3F9E7"/>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5" autoAdjust="0"/>
    <p:restoredTop sz="94917" autoAdjust="0"/>
  </p:normalViewPr>
  <p:slideViewPr>
    <p:cSldViewPr>
      <p:cViewPr varScale="1">
        <p:scale>
          <a:sx n="89" d="100"/>
          <a:sy n="89" d="100"/>
        </p:scale>
        <p:origin x="1450" y="72"/>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18"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592225" y="6483755"/>
            <a:ext cx="3354878" cy="339884"/>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1284363" y="113295"/>
            <a:ext cx="7354219" cy="244055"/>
          </a:xfrm>
          <a:prstGeom prst="rect">
            <a:avLst/>
          </a:prstGeom>
          <a:noFill/>
        </p:spPr>
        <p:txBody>
          <a:bodyPr>
            <a:spAutoFit/>
          </a:bodyPr>
          <a:lstStyle/>
          <a:p>
            <a:pPr>
              <a:defRPr/>
            </a:pPr>
            <a:r>
              <a:rPr lang="vi-VN" sz="1000" b="0" i="1">
                <a:latin typeface="Times New Roman" pitchFamily="18" charset="0"/>
                <a:ea typeface="+mn-ea"/>
                <a:cs typeface="Times New Roman" pitchFamily="18" charset="0"/>
              </a:rPr>
              <a:t>Chương trình đào tạo .NET và DEVEXPRESS</a:t>
            </a:r>
            <a:endParaRPr lang="en-US" sz="1000" b="0" i="1">
              <a:latin typeface="Times New Roman" pitchFamily="18" charset="0"/>
              <a:ea typeface="+mn-ea"/>
              <a:cs typeface="Times New Roman" pitchFamily="18" charset="0"/>
            </a:endParaRPr>
          </a:p>
        </p:txBody>
      </p:sp>
      <p:sp>
        <p:nvSpPr>
          <p:cNvPr id="7" name="TextBox 6"/>
          <p:cNvSpPr txBox="1"/>
          <p:nvPr/>
        </p:nvSpPr>
        <p:spPr>
          <a:xfrm>
            <a:off x="1058047" y="6574257"/>
            <a:ext cx="2278084" cy="244055"/>
          </a:xfrm>
          <a:prstGeom prst="rect">
            <a:avLst/>
          </a:prstGeom>
          <a:noFill/>
        </p:spPr>
        <p:txBody>
          <a:bodyPr wrap="square">
            <a:spAutoFit/>
          </a:bodyPr>
          <a:lstStyle/>
          <a:p>
            <a:pPr algn="l">
              <a:defRPr/>
            </a:pPr>
            <a:r>
              <a:rPr lang="en-US" sz="1000" b="0" i="1">
                <a:latin typeface="Times New Roman" pitchFamily="18" charset="0"/>
                <a:ea typeface="+mn-ea"/>
                <a:cs typeface="Times New Roman" pitchFamily="18" charset="0"/>
              </a:rPr>
              <a:t>ThS. Trần Anh Dũng</a:t>
            </a:r>
          </a:p>
        </p:txBody>
      </p:sp>
      <p:cxnSp>
        <p:nvCxnSpPr>
          <p:cNvPr id="9" name="Straight Connector 8"/>
          <p:cNvCxnSpPr/>
          <p:nvPr/>
        </p:nvCxnSpPr>
        <p:spPr>
          <a:xfrm flipV="1">
            <a:off x="1050131" y="339884"/>
            <a:ext cx="7747262" cy="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50131" y="6572267"/>
            <a:ext cx="7772400" cy="11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endParaRPr lang="vi-VN"/>
          </a:p>
        </p:txBody>
      </p:sp>
      <p:sp>
        <p:nvSpPr>
          <p:cNvPr id="3" name="Date Placeholder 2"/>
          <p:cNvSpPr>
            <a:spLocks noGrp="1"/>
          </p:cNvSpPr>
          <p:nvPr>
            <p:ph type="dt" idx="1"/>
          </p:nvPr>
        </p:nvSpPr>
        <p:spPr>
          <a:xfrm>
            <a:off x="5592224" y="0"/>
            <a:ext cx="4278154" cy="339884"/>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07/05/2024</a:t>
            </a:fld>
            <a:endParaRPr lang="vi-VN"/>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a:p>
        </p:txBody>
      </p:sp>
      <p:sp>
        <p:nvSpPr>
          <p:cNvPr id="5" name="Notes Placeholder 4"/>
          <p:cNvSpPr>
            <a:spLocks noGrp="1"/>
          </p:cNvSpPr>
          <p:nvPr>
            <p:ph type="body" sz="quarter" idx="3"/>
          </p:nvPr>
        </p:nvSpPr>
        <p:spPr>
          <a:xfrm>
            <a:off x="987267" y="3228896"/>
            <a:ext cx="7898130" cy="305895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6456612"/>
            <a:ext cx="5046028" cy="339884"/>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ThS. Trần Anh Dũng</a:t>
            </a: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360587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112837"/>
            <a:ext cx="84582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863917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nl-NL" b="1" dirty="0">
                <a:solidFill>
                  <a:srgbClr val="222268"/>
                </a:solidFill>
                <a:effectLst>
                  <a:outerShdw blurRad="38100" dist="38100" dir="2700000" algn="tl">
                    <a:srgbClr val="C0C0C0"/>
                  </a:outerShdw>
                </a:effectLst>
                <a:cs typeface="Tahoma" charset="0"/>
              </a:rPr>
              <a:t>Mẫu</a:t>
            </a:r>
            <a:r>
              <a:rPr lang="vi-VN" b="1" dirty="0">
                <a:solidFill>
                  <a:srgbClr val="222268"/>
                </a:solidFill>
                <a:effectLst>
                  <a:outerShdw blurRad="38100" dist="38100" dir="2700000" algn="tl">
                    <a:srgbClr val="C0C0C0"/>
                  </a:outerShdw>
                </a:effectLst>
                <a:cs typeface="Tahoma" charset="0"/>
              </a:rPr>
              <a:t> Template Method</a:t>
            </a:r>
          </a:p>
        </p:txBody>
      </p:sp>
      <p:sp>
        <p:nvSpPr>
          <p:cNvPr id="3" name="Rectangle 3"/>
          <p:cNvSpPr>
            <a:spLocks noGrp="1" noChangeArrowheads="1"/>
          </p:cNvSpPr>
          <p:nvPr>
            <p:ph type="subTitle" idx="4294967295"/>
          </p:nvPr>
        </p:nvSpPr>
        <p:spPr>
          <a:xfrm>
            <a:off x="3657600" y="5105400"/>
            <a:ext cx="5312391" cy="1143000"/>
          </a:xfrm>
          <a:prstGeom prst="rect">
            <a:avLst/>
          </a:prstGeom>
        </p:spPr>
        <p:txBody>
          <a:bodyPr>
            <a:normAutofit fontScale="62500" lnSpcReduction="20000"/>
          </a:bodyPr>
          <a:lstStyle/>
          <a:p>
            <a:pPr marL="0" indent="0" eaLnBrk="1" hangingPunct="1">
              <a:buNone/>
            </a:pPr>
            <a:r>
              <a:rPr lang="en-US" b="1" dirty="0" err="1">
                <a:latin typeface="Times New Roman" pitchFamily="18" charset="0"/>
                <a:cs typeface="Times New Roman" pitchFamily="18" charset="0"/>
              </a:rPr>
              <a:t>Nhóm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số</a:t>
            </a:r>
            <a:r>
              <a:rPr lang="en-US" b="1" dirty="0">
                <a:latin typeface="Times New Roman" pitchFamily="18" charset="0"/>
                <a:cs typeface="Times New Roman" pitchFamily="18" charset="0"/>
              </a:rPr>
              <a:t> 07</a:t>
            </a:r>
            <a:br>
              <a:rPr lang="en-US" b="1" dirty="0">
                <a:latin typeface="Times New Roman" pitchFamily="18" charset="0"/>
                <a:cs typeface="Times New Roman" pitchFamily="18" charset="0"/>
              </a:rPr>
            </a:br>
            <a:r>
              <a:rPr lang="vi-VN" b="1" dirty="0">
                <a:latin typeface="Times New Roman" pitchFamily="18" charset="0"/>
                <a:cs typeface="Times New Roman" pitchFamily="18" charset="0"/>
              </a:rPr>
              <a:t>Phạm Thanh Đồng</a:t>
            </a:r>
            <a:r>
              <a:rPr lang="en-US" b="1" dirty="0">
                <a:latin typeface="Times New Roman" pitchFamily="18" charset="0"/>
                <a:cs typeface="Times New Roman" pitchFamily="18" charset="0"/>
              </a:rPr>
              <a:t> – </a:t>
            </a:r>
            <a:r>
              <a:rPr lang="vi-VN" b="1" dirty="0">
                <a:latin typeface="Times New Roman" pitchFamily="18" charset="0"/>
                <a:cs typeface="Times New Roman" pitchFamily="18" charset="0"/>
              </a:rPr>
              <a:t>21520724</a:t>
            </a:r>
            <a:br>
              <a:rPr lang="en-US" b="1" dirty="0">
                <a:latin typeface="Times New Roman" pitchFamily="18" charset="0"/>
                <a:cs typeface="Times New Roman" pitchFamily="18" charset="0"/>
              </a:rPr>
            </a:br>
            <a:r>
              <a:rPr lang="vi-VN" b="1" dirty="0">
                <a:latin typeface="Times New Roman" pitchFamily="18" charset="0"/>
                <a:cs typeface="Times New Roman" pitchFamily="18" charset="0"/>
              </a:rPr>
              <a:t>Lê Quốc Dũng – 21520739</a:t>
            </a:r>
          </a:p>
          <a:p>
            <a:pPr marL="0" indent="0">
              <a:buNone/>
            </a:pPr>
            <a:r>
              <a:rPr lang="vi-VN" b="1" dirty="0">
                <a:latin typeface="Times New Roman" pitchFamily="18" charset="0"/>
                <a:cs typeface="Times New Roman" pitchFamily="18" charset="0"/>
              </a:rPr>
              <a:t>Võ Hữu - 21522133</a:t>
            </a: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679A-9F34-F901-99E0-A1D3BB735D15}"/>
              </a:ext>
            </a:extLst>
          </p:cNvPr>
          <p:cNvSpPr>
            <a:spLocks noGrp="1"/>
          </p:cNvSpPr>
          <p:nvPr>
            <p:ph type="title"/>
          </p:nvPr>
        </p:nvSpPr>
        <p:spPr/>
        <p:txBody>
          <a:bodyPr/>
          <a:lstStyle/>
          <a:p>
            <a:r>
              <a:rPr lang="vi-VN" dirty="0"/>
              <a:t>Hệ quả mang lại</a:t>
            </a:r>
            <a:endParaRPr lang="en-US" dirty="0"/>
          </a:p>
        </p:txBody>
      </p:sp>
      <p:sp>
        <p:nvSpPr>
          <p:cNvPr id="3" name="Content Placeholder 2">
            <a:extLst>
              <a:ext uri="{FF2B5EF4-FFF2-40B4-BE49-F238E27FC236}">
                <a16:creationId xmlns:a16="http://schemas.microsoft.com/office/drawing/2014/main" id="{3AE4B04B-F733-EC74-5128-E25CF966441A}"/>
              </a:ext>
            </a:extLst>
          </p:cNvPr>
          <p:cNvSpPr>
            <a:spLocks noGrp="1"/>
          </p:cNvSpPr>
          <p:nvPr>
            <p:ph idx="1"/>
          </p:nvPr>
        </p:nvSpPr>
        <p:spPr/>
        <p:txBody>
          <a:bodyPr/>
          <a:lstStyle/>
          <a:p>
            <a:r>
              <a:rPr lang="vi-VN" dirty="0"/>
              <a:t>Ưu điểm</a:t>
            </a:r>
          </a:p>
          <a:p>
            <a:pPr lvl="1"/>
            <a:r>
              <a:rPr lang="vi-VN" dirty="0"/>
              <a:t>Tái sử dụng code (reuse), tránh trùng lặp code (duplicate): đưa những phần trùng lặp vào lớp cha (abstract class). </a:t>
            </a:r>
          </a:p>
          <a:p>
            <a:pPr lvl="1"/>
            <a:r>
              <a:rPr lang="vi-VN" dirty="0"/>
              <a:t>Cho phép người dùng override chỉ một số phần nhất định của thuật toán lớn, làm cho chúng ít bị ảnh hưởng hơn bởi những thay đổi xảy ra với các phần khác của thuật toán.</a:t>
            </a:r>
            <a:endParaRPr lang="en-US" dirty="0"/>
          </a:p>
        </p:txBody>
      </p:sp>
    </p:spTree>
    <p:extLst>
      <p:ext uri="{BB962C8B-B14F-4D97-AF65-F5344CB8AC3E}">
        <p14:creationId xmlns:p14="http://schemas.microsoft.com/office/powerpoint/2010/main" val="91105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E93A-806D-F175-FF3B-868FBB64506E}"/>
              </a:ext>
            </a:extLst>
          </p:cNvPr>
          <p:cNvSpPr>
            <a:spLocks noGrp="1"/>
          </p:cNvSpPr>
          <p:nvPr>
            <p:ph type="title"/>
          </p:nvPr>
        </p:nvSpPr>
        <p:spPr/>
        <p:txBody>
          <a:bodyPr/>
          <a:lstStyle/>
          <a:p>
            <a:r>
              <a:rPr lang="vi-VN" dirty="0"/>
              <a:t>Hệ quả mang lại</a:t>
            </a:r>
            <a:endParaRPr lang="en-US" dirty="0"/>
          </a:p>
        </p:txBody>
      </p:sp>
      <p:sp>
        <p:nvSpPr>
          <p:cNvPr id="3" name="Content Placeholder 2">
            <a:extLst>
              <a:ext uri="{FF2B5EF4-FFF2-40B4-BE49-F238E27FC236}">
                <a16:creationId xmlns:a16="http://schemas.microsoft.com/office/drawing/2014/main" id="{5C0BE51E-89F2-0431-A29A-CFAFA7708C36}"/>
              </a:ext>
            </a:extLst>
          </p:cNvPr>
          <p:cNvSpPr>
            <a:spLocks noGrp="1"/>
          </p:cNvSpPr>
          <p:nvPr>
            <p:ph idx="1"/>
          </p:nvPr>
        </p:nvSpPr>
        <p:spPr/>
        <p:txBody>
          <a:bodyPr/>
          <a:lstStyle/>
          <a:p>
            <a:r>
              <a:rPr lang="vi-VN" dirty="0"/>
              <a:t>Nhược điểm</a:t>
            </a:r>
          </a:p>
          <a:p>
            <a:pPr lvl="1"/>
            <a:r>
              <a:rPr lang="vi-VN" dirty="0"/>
              <a:t>Template method có càng nhiều bước để override càng khó bảo trì.</a:t>
            </a:r>
          </a:p>
          <a:p>
            <a:pPr marL="457200" lvl="1" indent="0">
              <a:buNone/>
            </a:pPr>
            <a:endParaRPr lang="en-US" dirty="0"/>
          </a:p>
        </p:txBody>
      </p:sp>
    </p:spTree>
    <p:extLst>
      <p:ext uri="{BB962C8B-B14F-4D97-AF65-F5344CB8AC3E}">
        <p14:creationId xmlns:p14="http://schemas.microsoft.com/office/powerpoint/2010/main" val="405824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F6C7-E6A0-4A11-771D-3032BA48903E}"/>
              </a:ext>
            </a:extLst>
          </p:cNvPr>
          <p:cNvSpPr>
            <a:spLocks noGrp="1"/>
          </p:cNvSpPr>
          <p:nvPr>
            <p:ph type="title"/>
          </p:nvPr>
        </p:nvSpPr>
        <p:spPr/>
        <p:txBody>
          <a:bodyPr/>
          <a:lstStyle/>
          <a:p>
            <a:r>
              <a:rPr lang="vi-VN" dirty="0"/>
              <a:t>Hiện thực cài đặt</a:t>
            </a:r>
            <a:endParaRPr lang="en-US" dirty="0"/>
          </a:p>
        </p:txBody>
      </p:sp>
      <p:sp>
        <p:nvSpPr>
          <p:cNvPr id="3" name="Content Placeholder 2">
            <a:extLst>
              <a:ext uri="{FF2B5EF4-FFF2-40B4-BE49-F238E27FC236}">
                <a16:creationId xmlns:a16="http://schemas.microsoft.com/office/drawing/2014/main" id="{A5AAE8AA-EBCA-525C-CC1C-F7F3B074ABCB}"/>
              </a:ext>
            </a:extLst>
          </p:cNvPr>
          <p:cNvSpPr>
            <a:spLocks noGrp="1"/>
          </p:cNvSpPr>
          <p:nvPr>
            <p:ph idx="1"/>
          </p:nvPr>
        </p:nvSpPr>
        <p:spPr/>
        <p:txBody>
          <a:bodyPr/>
          <a:lstStyle/>
          <a:p>
            <a:r>
              <a:rPr lang="vi-VN" sz="2800" dirty="0"/>
              <a:t>B1: Phân tích thuật toán để xem liệu bạn có thể chia nó thành các bước hay không. Xem xét bước nào là chung và bước nào riêng biệt.</a:t>
            </a:r>
          </a:p>
          <a:p>
            <a:r>
              <a:rPr lang="vi-VN" sz="2800" dirty="0"/>
              <a:t>B2: Tạo lớp abstract và khai báo phương thức mẫu (template method) cùng với một tập hợp các phương thức trừu tượng đại diện cho các bước của thuật toán. Phác thảo cấu trúc của thuật toán trong phương thức mẫu bằng cách thực hiện các bước tương ứng. Xem xét việc làm cho phương thức mẫu cuối cùng (final) để ngăn các lớp con ghi đè lên nó.</a:t>
            </a:r>
            <a:endParaRPr lang="en-US" sz="2800" dirty="0"/>
          </a:p>
        </p:txBody>
      </p:sp>
    </p:spTree>
    <p:extLst>
      <p:ext uri="{BB962C8B-B14F-4D97-AF65-F5344CB8AC3E}">
        <p14:creationId xmlns:p14="http://schemas.microsoft.com/office/powerpoint/2010/main" val="2852798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F6C7-E6A0-4A11-771D-3032BA48903E}"/>
              </a:ext>
            </a:extLst>
          </p:cNvPr>
          <p:cNvSpPr>
            <a:spLocks noGrp="1"/>
          </p:cNvSpPr>
          <p:nvPr>
            <p:ph type="title"/>
          </p:nvPr>
        </p:nvSpPr>
        <p:spPr/>
        <p:txBody>
          <a:bodyPr/>
          <a:lstStyle/>
          <a:p>
            <a:r>
              <a:rPr lang="vi-VN" dirty="0"/>
              <a:t>Hiện thực cài đặt</a:t>
            </a:r>
            <a:endParaRPr lang="en-US" dirty="0"/>
          </a:p>
        </p:txBody>
      </p:sp>
      <p:sp>
        <p:nvSpPr>
          <p:cNvPr id="3" name="Content Placeholder 2">
            <a:extLst>
              <a:ext uri="{FF2B5EF4-FFF2-40B4-BE49-F238E27FC236}">
                <a16:creationId xmlns:a16="http://schemas.microsoft.com/office/drawing/2014/main" id="{A5AAE8AA-EBCA-525C-CC1C-F7F3B074ABCB}"/>
              </a:ext>
            </a:extLst>
          </p:cNvPr>
          <p:cNvSpPr>
            <a:spLocks noGrp="1"/>
          </p:cNvSpPr>
          <p:nvPr>
            <p:ph idx="1"/>
          </p:nvPr>
        </p:nvSpPr>
        <p:spPr/>
        <p:txBody>
          <a:bodyPr/>
          <a:lstStyle/>
          <a:p>
            <a:r>
              <a:rPr lang="vi-VN" sz="2800" dirty="0"/>
              <a:t>B3: Không sao nếu tất cả các bước đều là trừu tượng. Tuy nhiên, một số bước có thể được hưởng lợi từ việc có một triển khai mặc định. Các lớp con không bắt buộc phải triển khai các phương thức đó.</a:t>
            </a:r>
          </a:p>
          <a:p>
            <a:r>
              <a:rPr lang="vi-VN" sz="2800" dirty="0"/>
              <a:t>B4: Nghĩ đến việc thêm các điểm móc (hooks) giữa các bước quan trọng của thuật toán.</a:t>
            </a:r>
          </a:p>
          <a:p>
            <a:r>
              <a:rPr lang="vi-VN" sz="2800" dirty="0"/>
              <a:t>B5: Đối với mỗi biến thể của thuật toán, hãy tạo một lớp con cụ thể mới. Nó phải triển khai tất cả các bước trừu tượng, nhưng cũng có thể ghi đè một số bước tùy chọn.</a:t>
            </a:r>
            <a:endParaRPr lang="en-US" sz="2800" dirty="0"/>
          </a:p>
        </p:txBody>
      </p:sp>
    </p:spTree>
    <p:extLst>
      <p:ext uri="{BB962C8B-B14F-4D97-AF65-F5344CB8AC3E}">
        <p14:creationId xmlns:p14="http://schemas.microsoft.com/office/powerpoint/2010/main" val="3994420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C709-0640-E2DA-83D3-D038080464D7}"/>
              </a:ext>
            </a:extLst>
          </p:cNvPr>
          <p:cNvSpPr>
            <a:spLocks noGrp="1"/>
          </p:cNvSpPr>
          <p:nvPr>
            <p:ph type="title"/>
          </p:nvPr>
        </p:nvSpPr>
        <p:spPr/>
        <p:txBody>
          <a:bodyPr/>
          <a:lstStyle/>
          <a:p>
            <a:r>
              <a:rPr lang="vi-VN" dirty="0"/>
              <a:t>Sử dụng khi nào</a:t>
            </a:r>
            <a:endParaRPr lang="en-US" dirty="0"/>
          </a:p>
        </p:txBody>
      </p:sp>
      <p:sp>
        <p:nvSpPr>
          <p:cNvPr id="3" name="Content Placeholder 2">
            <a:extLst>
              <a:ext uri="{FF2B5EF4-FFF2-40B4-BE49-F238E27FC236}">
                <a16:creationId xmlns:a16="http://schemas.microsoft.com/office/drawing/2014/main" id="{09837B7B-259A-BB45-1BC0-3BB269578A6C}"/>
              </a:ext>
            </a:extLst>
          </p:cNvPr>
          <p:cNvSpPr>
            <a:spLocks noGrp="1"/>
          </p:cNvSpPr>
          <p:nvPr>
            <p:ph idx="1"/>
          </p:nvPr>
        </p:nvSpPr>
        <p:spPr>
          <a:xfrm>
            <a:off x="571500" y="990600"/>
            <a:ext cx="8458200" cy="5516563"/>
          </a:xfrm>
        </p:spPr>
        <p:txBody>
          <a:bodyPr/>
          <a:lstStyle/>
          <a:p>
            <a:r>
              <a:rPr lang="vi-VN" dirty="0">
                <a:latin typeface="Arial (Body)"/>
              </a:rPr>
              <a:t>Khi có một thuật toán với nhiều bước và mong muốn cho phép tùy chỉnh chúng trong lớp con. </a:t>
            </a:r>
          </a:p>
          <a:p>
            <a:r>
              <a:rPr lang="vi-VN" dirty="0">
                <a:latin typeface="Arial (Body)"/>
              </a:rPr>
              <a:t>Mong muốn chỉ có một triển khai phương thức trừu tượng duy nhất của một thuật toán. </a:t>
            </a:r>
          </a:p>
          <a:p>
            <a:r>
              <a:rPr lang="vi-VN" dirty="0">
                <a:latin typeface="Arial (Body)"/>
              </a:rPr>
              <a:t>Mong muốn hành vi chung giữa các lớp con nên được đặt ở một lớp chung. </a:t>
            </a:r>
          </a:p>
          <a:p>
            <a:r>
              <a:rPr lang="vi-VN" dirty="0">
                <a:latin typeface="Arial (Body)"/>
              </a:rPr>
              <a:t>Các lớp cha có thể gọi các hành vi trong các lớp con của chúng một cách thống nhất (step by step).</a:t>
            </a:r>
            <a:r>
              <a:rPr lang="en-US" dirty="0">
                <a:latin typeface="Arial (Body)"/>
              </a:rPr>
              <a:t> </a:t>
            </a:r>
            <a:endParaRPr lang="vi-VN" dirty="0">
              <a:latin typeface="Arial (Body)"/>
            </a:endParaRPr>
          </a:p>
        </p:txBody>
      </p:sp>
    </p:spTree>
    <p:extLst>
      <p:ext uri="{BB962C8B-B14F-4D97-AF65-F5344CB8AC3E}">
        <p14:creationId xmlns:p14="http://schemas.microsoft.com/office/powerpoint/2010/main" val="849635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E243-4A46-9D23-C76F-0C14421F969C}"/>
              </a:ext>
            </a:extLst>
          </p:cNvPr>
          <p:cNvSpPr>
            <a:spLocks noGrp="1"/>
          </p:cNvSpPr>
          <p:nvPr>
            <p:ph type="title"/>
          </p:nvPr>
        </p:nvSpPr>
        <p:spPr/>
        <p:txBody>
          <a:bodyPr/>
          <a:lstStyle/>
          <a:p>
            <a:r>
              <a:rPr lang="vi-VN" dirty="0"/>
              <a:t>Các mẫu liên quan</a:t>
            </a:r>
            <a:endParaRPr lang="en-US" dirty="0"/>
          </a:p>
        </p:txBody>
      </p:sp>
      <p:sp>
        <p:nvSpPr>
          <p:cNvPr id="3" name="Content Placeholder 2">
            <a:extLst>
              <a:ext uri="{FF2B5EF4-FFF2-40B4-BE49-F238E27FC236}">
                <a16:creationId xmlns:a16="http://schemas.microsoft.com/office/drawing/2014/main" id="{9B6F9E1B-454A-AC8F-63C9-01C21176FCD3}"/>
              </a:ext>
            </a:extLst>
          </p:cNvPr>
          <p:cNvSpPr>
            <a:spLocks noGrp="1"/>
          </p:cNvSpPr>
          <p:nvPr>
            <p:ph idx="1"/>
          </p:nvPr>
        </p:nvSpPr>
        <p:spPr/>
        <p:txBody>
          <a:bodyPr/>
          <a:lstStyle/>
          <a:p>
            <a:r>
              <a:rPr lang="vi-VN" dirty="0"/>
              <a:t>Factory : là một chuyên môn hoá của Template Method, có thể đóng vai trò như một bước trong Template method </a:t>
            </a:r>
          </a:p>
          <a:p>
            <a:r>
              <a:rPr lang="vi-VN" dirty="0"/>
              <a:t>Strategy: thay đổi một phần của hành vi của object bằng cách </a:t>
            </a:r>
            <a:r>
              <a:rPr lang="vi-VN" dirty="0">
                <a:solidFill>
                  <a:srgbClr val="FF0000"/>
                </a:solidFill>
              </a:rPr>
              <a:t>cung cấp các chiến thuật </a:t>
            </a:r>
            <a:r>
              <a:rPr lang="vi-VN" dirty="0"/>
              <a:t>khác nhau để phản hồi cho hành vi đó, thay đổi trong lúc </a:t>
            </a:r>
            <a:r>
              <a:rPr lang="vi-VN" dirty="0">
                <a:solidFill>
                  <a:srgbClr val="FF0000"/>
                </a:solidFill>
              </a:rPr>
              <a:t>runtime</a:t>
            </a:r>
            <a:r>
              <a:rPr lang="vi-VN" dirty="0"/>
              <a:t>. Template cho phép bạn thay đổi một phần thuật toán bằng cách </a:t>
            </a:r>
            <a:r>
              <a:rPr lang="vi-VN" dirty="0">
                <a:solidFill>
                  <a:srgbClr val="FF0000"/>
                </a:solidFill>
              </a:rPr>
              <a:t>mở rộng </a:t>
            </a:r>
            <a:r>
              <a:rPr lang="vi-VN" dirty="0"/>
              <a:t>chúng trong </a:t>
            </a:r>
            <a:r>
              <a:rPr lang="vi-VN" dirty="0">
                <a:solidFill>
                  <a:srgbClr val="FF0000"/>
                </a:solidFill>
              </a:rPr>
              <a:t>subclass</a:t>
            </a:r>
            <a:r>
              <a:rPr lang="vi-VN" dirty="0"/>
              <a:t>, làm việc ở lớp nên nó </a:t>
            </a:r>
            <a:r>
              <a:rPr lang="vi-VN" dirty="0">
                <a:solidFill>
                  <a:srgbClr val="FF0000"/>
                </a:solidFill>
              </a:rPr>
              <a:t>“static”</a:t>
            </a:r>
            <a:r>
              <a:rPr lang="vi-VN" dirty="0"/>
              <a:t>.</a:t>
            </a:r>
          </a:p>
          <a:p>
            <a:endParaRPr lang="en-US" dirty="0"/>
          </a:p>
        </p:txBody>
      </p:sp>
    </p:spTree>
    <p:extLst>
      <p:ext uri="{BB962C8B-B14F-4D97-AF65-F5344CB8AC3E}">
        <p14:creationId xmlns:p14="http://schemas.microsoft.com/office/powerpoint/2010/main" val="314133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err="1">
                <a:solidFill>
                  <a:schemeClr val="tx1"/>
                </a:solidFill>
                <a:cs typeface="Tahoma" charset="0"/>
              </a:rPr>
              <a:t>Nội</a:t>
            </a:r>
            <a:r>
              <a:rPr lang="en-US" sz="4000" b="1" dirty="0">
                <a:solidFill>
                  <a:schemeClr val="tx1"/>
                </a:solidFill>
                <a:cs typeface="Tahoma" charset="0"/>
              </a:rPr>
              <a:t> dung</a:t>
            </a: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400" dirty="0" err="1">
                <a:latin typeface="+mj-lt"/>
                <a:cs typeface="Tahoma" charset="0"/>
              </a:rPr>
              <a:t>Tổng</a:t>
            </a:r>
            <a:r>
              <a:rPr lang="en-US" sz="2400" dirty="0">
                <a:latin typeface="+mj-lt"/>
                <a:cs typeface="Tahoma" charset="0"/>
              </a:rPr>
              <a:t> </a:t>
            </a:r>
            <a:r>
              <a:rPr lang="en-US" sz="2400" dirty="0" err="1">
                <a:latin typeface="+mj-lt"/>
                <a:cs typeface="Tahoma" charset="0"/>
              </a:rPr>
              <a:t>quan</a:t>
            </a:r>
            <a:endParaRPr lang="en-US" sz="2400" dirty="0">
              <a:latin typeface="+mj-lt"/>
              <a:cs typeface="Tahoma" charset="0"/>
            </a:endParaRPr>
          </a:p>
          <a:p>
            <a:pPr lvl="1" algn="just">
              <a:spcBef>
                <a:spcPts val="300"/>
              </a:spcBef>
              <a:spcAft>
                <a:spcPts val="300"/>
              </a:spcAft>
            </a:pPr>
            <a:r>
              <a:rPr lang="en-US" sz="2000" dirty="0" err="1">
                <a:latin typeface="+mj-lt"/>
                <a:cs typeface="Tahoma" charset="0"/>
              </a:rPr>
              <a:t>Tên</a:t>
            </a:r>
            <a:endParaRPr lang="en-US" sz="2000" dirty="0">
              <a:latin typeface="+mj-lt"/>
              <a:cs typeface="Tahoma" charset="0"/>
            </a:endParaRPr>
          </a:p>
          <a:p>
            <a:pPr lvl="1" algn="just">
              <a:spcBef>
                <a:spcPts val="300"/>
              </a:spcBef>
              <a:spcAft>
                <a:spcPts val="300"/>
              </a:spcAft>
            </a:pPr>
            <a:r>
              <a:rPr lang="en-US" sz="2000" dirty="0" err="1">
                <a:latin typeface="+mj-lt"/>
                <a:cs typeface="Tahoma" charset="0"/>
              </a:rPr>
              <a:t>Phân</a:t>
            </a:r>
            <a:r>
              <a:rPr lang="en-US" sz="2000" dirty="0">
                <a:latin typeface="+mj-lt"/>
                <a:cs typeface="Tahoma" charset="0"/>
              </a:rPr>
              <a:t> </a:t>
            </a:r>
            <a:r>
              <a:rPr lang="en-US" sz="2000" dirty="0" err="1">
                <a:latin typeface="+mj-lt"/>
                <a:cs typeface="Tahoma" charset="0"/>
              </a:rPr>
              <a:t>loại</a:t>
            </a:r>
            <a:endParaRPr lang="en-US" sz="2000" dirty="0">
              <a:latin typeface="+mj-lt"/>
              <a:cs typeface="Tahoma" charset="0"/>
            </a:endParaRPr>
          </a:p>
          <a:p>
            <a:pPr algn="just">
              <a:lnSpc>
                <a:spcPct val="120000"/>
              </a:lnSpc>
              <a:spcBef>
                <a:spcPts val="300"/>
              </a:spcBef>
              <a:spcAft>
                <a:spcPts val="300"/>
              </a:spcAft>
            </a:pPr>
            <a:r>
              <a:rPr lang="vi-VN" sz="2400" dirty="0">
                <a:cs typeface="Tahoma" charset="0"/>
              </a:rPr>
              <a:t>Motivation</a:t>
            </a:r>
            <a:endParaRPr lang="en-US" sz="2400" dirty="0">
              <a:cs typeface="Tahoma" charset="0"/>
            </a:endParaRPr>
          </a:p>
          <a:p>
            <a:pPr algn="just">
              <a:spcBef>
                <a:spcPts val="300"/>
              </a:spcBef>
              <a:spcAft>
                <a:spcPts val="300"/>
              </a:spcAft>
            </a:pPr>
            <a:r>
              <a:rPr lang="vi-VN" sz="2400" dirty="0">
                <a:latin typeface="+mj-lt"/>
                <a:cs typeface="Tahoma" charset="0"/>
              </a:rPr>
              <a:t>Khả năng ứng dụng</a:t>
            </a:r>
          </a:p>
          <a:p>
            <a:pPr algn="just">
              <a:spcBef>
                <a:spcPts val="300"/>
              </a:spcBef>
              <a:spcAft>
                <a:spcPts val="300"/>
              </a:spcAft>
            </a:pPr>
            <a:r>
              <a:rPr lang="vi-VN" sz="2400" dirty="0">
                <a:latin typeface="+mj-lt"/>
                <a:cs typeface="Tahoma" charset="0"/>
              </a:rPr>
              <a:t>Đặc điểm;</a:t>
            </a:r>
          </a:p>
          <a:p>
            <a:pPr marL="857250" lvl="1" indent="-457200" algn="just">
              <a:spcBef>
                <a:spcPts val="300"/>
              </a:spcBef>
              <a:spcAft>
                <a:spcPts val="300"/>
              </a:spcAft>
            </a:pPr>
            <a:r>
              <a:rPr lang="vi-VN" sz="2000" dirty="0">
                <a:latin typeface="+mj-lt"/>
                <a:cs typeface="Tahoma" charset="0"/>
              </a:rPr>
              <a:t>Cấu trúc mẫu</a:t>
            </a:r>
          </a:p>
          <a:p>
            <a:pPr marL="857250" lvl="1" indent="-457200" algn="just">
              <a:spcBef>
                <a:spcPts val="300"/>
              </a:spcBef>
              <a:spcAft>
                <a:spcPts val="300"/>
              </a:spcAft>
            </a:pPr>
            <a:r>
              <a:rPr lang="vi-VN" sz="2000" dirty="0">
                <a:latin typeface="+mj-lt"/>
                <a:cs typeface="Tahoma" charset="0"/>
              </a:rPr>
              <a:t>Ý nghĩa của từng thành viên</a:t>
            </a:r>
          </a:p>
          <a:p>
            <a:pPr marL="857250" lvl="1" indent="-457200" algn="just">
              <a:spcBef>
                <a:spcPts val="300"/>
              </a:spcBef>
              <a:spcAft>
                <a:spcPts val="300"/>
              </a:spcAft>
            </a:pPr>
            <a:r>
              <a:rPr lang="vi-VN" sz="2000" dirty="0">
                <a:latin typeface="+mj-lt"/>
                <a:cs typeface="Tahoma" charset="0"/>
              </a:rPr>
              <a:t>Sự cộng tác </a:t>
            </a:r>
          </a:p>
          <a:p>
            <a:pPr algn="just">
              <a:spcBef>
                <a:spcPts val="300"/>
              </a:spcBef>
              <a:spcAft>
                <a:spcPts val="300"/>
              </a:spcAft>
            </a:pPr>
            <a:r>
              <a:rPr lang="vi-VN" sz="2400" dirty="0">
                <a:latin typeface="+mj-lt"/>
                <a:cs typeface="Tahoma" charset="0"/>
              </a:rPr>
              <a:t>Các hệ quả mang lại:</a:t>
            </a:r>
          </a:p>
          <a:p>
            <a:pPr marL="857250" lvl="1" indent="-457200" algn="just">
              <a:spcBef>
                <a:spcPts val="300"/>
              </a:spcBef>
              <a:spcAft>
                <a:spcPts val="300"/>
              </a:spcAft>
            </a:pPr>
            <a:r>
              <a:rPr lang="vi-VN" sz="2000" dirty="0">
                <a:latin typeface="+mj-lt"/>
                <a:cs typeface="Tahoma" charset="0"/>
              </a:rPr>
              <a:t>Ưu điểm </a:t>
            </a:r>
          </a:p>
          <a:p>
            <a:pPr marL="857250" lvl="1" indent="-457200" algn="just">
              <a:spcBef>
                <a:spcPts val="300"/>
              </a:spcBef>
              <a:spcAft>
                <a:spcPts val="300"/>
              </a:spcAft>
            </a:pPr>
            <a:r>
              <a:rPr lang="vi-VN" sz="2000" dirty="0">
                <a:latin typeface="+mj-lt"/>
                <a:cs typeface="Tahoma" charset="0"/>
              </a:rPr>
              <a:t>Nhược điểm</a:t>
            </a: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219">
                                            <p:txEl>
                                              <p:pRg st="1" end="1"/>
                                            </p:txEl>
                                          </p:spTgt>
                                        </p:tgtEl>
                                        <p:attrNameLst>
                                          <p:attrName>style.visibility</p:attrName>
                                        </p:attrNameLst>
                                      </p:cBhvr>
                                      <p:to>
                                        <p:strVal val="visible"/>
                                      </p:to>
                                    </p:set>
                                    <p:animEffect transition="in" filter="fade">
                                      <p:cBhvr>
                                        <p:cTn id="19" dur="1000"/>
                                        <p:tgtEl>
                                          <p:spTgt spid="9219">
                                            <p:txEl>
                                              <p:pRg st="1" end="1"/>
                                            </p:txEl>
                                          </p:spTgt>
                                        </p:tgtEl>
                                      </p:cBhvr>
                                    </p:animEffect>
                                    <p:anim calcmode="lin" valueType="num">
                                      <p:cBhvr>
                                        <p:cTn id="20"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219">
                                            <p:txEl>
                                              <p:pRg st="2" end="2"/>
                                            </p:txEl>
                                          </p:spTgt>
                                        </p:tgtEl>
                                        <p:attrNameLst>
                                          <p:attrName>style.visibility</p:attrName>
                                        </p:attrNameLst>
                                      </p:cBhvr>
                                      <p:to>
                                        <p:strVal val="visible"/>
                                      </p:to>
                                    </p:set>
                                    <p:animEffect transition="in" filter="fade">
                                      <p:cBhvr>
                                        <p:cTn id="24" dur="1000"/>
                                        <p:tgtEl>
                                          <p:spTgt spid="9219">
                                            <p:txEl>
                                              <p:pRg st="2" end="2"/>
                                            </p:txEl>
                                          </p:spTgt>
                                        </p:tgtEl>
                                      </p:cBhvr>
                                    </p:animEffect>
                                    <p:anim calcmode="lin" valueType="num">
                                      <p:cBhvr>
                                        <p:cTn id="25"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219">
                                            <p:txEl>
                                              <p:pRg st="3" end="3"/>
                                            </p:txEl>
                                          </p:spTgt>
                                        </p:tgtEl>
                                        <p:attrNameLst>
                                          <p:attrName>style.visibility</p:attrName>
                                        </p:attrNameLst>
                                      </p:cBhvr>
                                      <p:to>
                                        <p:strVal val="visible"/>
                                      </p:to>
                                    </p:set>
                                    <p:animEffect transition="in" filter="fade">
                                      <p:cBhvr>
                                        <p:cTn id="31" dur="1000"/>
                                        <p:tgtEl>
                                          <p:spTgt spid="9219">
                                            <p:txEl>
                                              <p:pRg st="3" end="3"/>
                                            </p:txEl>
                                          </p:spTgt>
                                        </p:tgtEl>
                                      </p:cBhvr>
                                    </p:animEffect>
                                    <p:anim calcmode="lin" valueType="num">
                                      <p:cBhvr>
                                        <p:cTn id="32"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219">
                                            <p:txEl>
                                              <p:pRg st="4" end="4"/>
                                            </p:txEl>
                                          </p:spTgt>
                                        </p:tgtEl>
                                        <p:attrNameLst>
                                          <p:attrName>style.visibility</p:attrName>
                                        </p:attrNameLst>
                                      </p:cBhvr>
                                      <p:to>
                                        <p:strVal val="visible"/>
                                      </p:to>
                                    </p:set>
                                    <p:animEffect transition="in" filter="fade">
                                      <p:cBhvr>
                                        <p:cTn id="38" dur="1000"/>
                                        <p:tgtEl>
                                          <p:spTgt spid="9219">
                                            <p:txEl>
                                              <p:pRg st="4" end="4"/>
                                            </p:txEl>
                                          </p:spTgt>
                                        </p:tgtEl>
                                      </p:cBhvr>
                                    </p:animEffect>
                                    <p:anim calcmode="lin" valueType="num">
                                      <p:cBhvr>
                                        <p:cTn id="39"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9219">
                                            <p:txEl>
                                              <p:pRg st="5" end="5"/>
                                            </p:txEl>
                                          </p:spTgt>
                                        </p:tgtEl>
                                        <p:attrNameLst>
                                          <p:attrName>style.visibility</p:attrName>
                                        </p:attrNameLst>
                                      </p:cBhvr>
                                      <p:to>
                                        <p:strVal val="visible"/>
                                      </p:to>
                                    </p:set>
                                    <p:animEffect transition="in" filter="fade">
                                      <p:cBhvr>
                                        <p:cTn id="45" dur="1000"/>
                                        <p:tgtEl>
                                          <p:spTgt spid="9219">
                                            <p:txEl>
                                              <p:pRg st="5" end="5"/>
                                            </p:txEl>
                                          </p:spTgt>
                                        </p:tgtEl>
                                      </p:cBhvr>
                                    </p:animEffect>
                                    <p:anim calcmode="lin" valueType="num">
                                      <p:cBhvr>
                                        <p:cTn id="46"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9219">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9219">
                                            <p:txEl>
                                              <p:pRg st="6" end="6"/>
                                            </p:txEl>
                                          </p:spTgt>
                                        </p:tgtEl>
                                        <p:attrNameLst>
                                          <p:attrName>style.visibility</p:attrName>
                                        </p:attrNameLst>
                                      </p:cBhvr>
                                      <p:to>
                                        <p:strVal val="visible"/>
                                      </p:to>
                                    </p:set>
                                    <p:animEffect transition="in" filter="fade">
                                      <p:cBhvr>
                                        <p:cTn id="50" dur="1000"/>
                                        <p:tgtEl>
                                          <p:spTgt spid="9219">
                                            <p:txEl>
                                              <p:pRg st="6" end="6"/>
                                            </p:txEl>
                                          </p:spTgt>
                                        </p:tgtEl>
                                      </p:cBhvr>
                                    </p:animEffect>
                                    <p:anim calcmode="lin" valueType="num">
                                      <p:cBhvr>
                                        <p:cTn id="51"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9219">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9219">
                                            <p:txEl>
                                              <p:pRg st="7" end="7"/>
                                            </p:txEl>
                                          </p:spTgt>
                                        </p:tgtEl>
                                        <p:attrNameLst>
                                          <p:attrName>style.visibility</p:attrName>
                                        </p:attrNameLst>
                                      </p:cBhvr>
                                      <p:to>
                                        <p:strVal val="visible"/>
                                      </p:to>
                                    </p:set>
                                    <p:animEffect transition="in" filter="fade">
                                      <p:cBhvr>
                                        <p:cTn id="55" dur="1000"/>
                                        <p:tgtEl>
                                          <p:spTgt spid="9219">
                                            <p:txEl>
                                              <p:pRg st="7" end="7"/>
                                            </p:txEl>
                                          </p:spTgt>
                                        </p:tgtEl>
                                      </p:cBhvr>
                                    </p:animEffect>
                                    <p:anim calcmode="lin" valueType="num">
                                      <p:cBhvr>
                                        <p:cTn id="56"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9219">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219">
                                            <p:txEl>
                                              <p:pRg st="8" end="8"/>
                                            </p:txEl>
                                          </p:spTgt>
                                        </p:tgtEl>
                                        <p:attrNameLst>
                                          <p:attrName>style.visibility</p:attrName>
                                        </p:attrNameLst>
                                      </p:cBhvr>
                                      <p:to>
                                        <p:strVal val="visible"/>
                                      </p:to>
                                    </p:set>
                                    <p:animEffect transition="in" filter="fade">
                                      <p:cBhvr>
                                        <p:cTn id="60" dur="1000"/>
                                        <p:tgtEl>
                                          <p:spTgt spid="9219">
                                            <p:txEl>
                                              <p:pRg st="8" end="8"/>
                                            </p:txEl>
                                          </p:spTgt>
                                        </p:tgtEl>
                                      </p:cBhvr>
                                    </p:animEffect>
                                    <p:anim calcmode="lin" valueType="num">
                                      <p:cBhvr>
                                        <p:cTn id="61"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921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9219">
                                            <p:txEl>
                                              <p:pRg st="9" end="9"/>
                                            </p:txEl>
                                          </p:spTgt>
                                        </p:tgtEl>
                                        <p:attrNameLst>
                                          <p:attrName>style.visibility</p:attrName>
                                        </p:attrNameLst>
                                      </p:cBhvr>
                                      <p:to>
                                        <p:strVal val="visible"/>
                                      </p:to>
                                    </p:set>
                                    <p:animEffect transition="in" filter="fade">
                                      <p:cBhvr>
                                        <p:cTn id="67" dur="1000"/>
                                        <p:tgtEl>
                                          <p:spTgt spid="9219">
                                            <p:txEl>
                                              <p:pRg st="9" end="9"/>
                                            </p:txEl>
                                          </p:spTgt>
                                        </p:tgtEl>
                                      </p:cBhvr>
                                    </p:animEffect>
                                    <p:anim calcmode="lin" valueType="num">
                                      <p:cBhvr>
                                        <p:cTn id="68" dur="1000" fill="hold"/>
                                        <p:tgtEl>
                                          <p:spTgt spid="9219">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9219">
                                            <p:txEl>
                                              <p:pRg st="9" end="9"/>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9219">
                                            <p:txEl>
                                              <p:pRg st="10" end="10"/>
                                            </p:txEl>
                                          </p:spTgt>
                                        </p:tgtEl>
                                        <p:attrNameLst>
                                          <p:attrName>style.visibility</p:attrName>
                                        </p:attrNameLst>
                                      </p:cBhvr>
                                      <p:to>
                                        <p:strVal val="visible"/>
                                      </p:to>
                                    </p:set>
                                    <p:animEffect transition="in" filter="fade">
                                      <p:cBhvr>
                                        <p:cTn id="72" dur="1000"/>
                                        <p:tgtEl>
                                          <p:spTgt spid="9219">
                                            <p:txEl>
                                              <p:pRg st="10" end="10"/>
                                            </p:txEl>
                                          </p:spTgt>
                                        </p:tgtEl>
                                      </p:cBhvr>
                                    </p:animEffect>
                                    <p:anim calcmode="lin" valueType="num">
                                      <p:cBhvr>
                                        <p:cTn id="73" dur="1000" fill="hold"/>
                                        <p:tgtEl>
                                          <p:spTgt spid="9219">
                                            <p:txEl>
                                              <p:pRg st="10" end="10"/>
                                            </p:txEl>
                                          </p:spTgt>
                                        </p:tgtEl>
                                        <p:attrNameLst>
                                          <p:attrName>ppt_x</p:attrName>
                                        </p:attrNameLst>
                                      </p:cBhvr>
                                      <p:tavLst>
                                        <p:tav tm="0">
                                          <p:val>
                                            <p:strVal val="#ppt_x"/>
                                          </p:val>
                                        </p:tav>
                                        <p:tav tm="100000">
                                          <p:val>
                                            <p:strVal val="#ppt_x"/>
                                          </p:val>
                                        </p:tav>
                                      </p:tavLst>
                                    </p:anim>
                                    <p:anim calcmode="lin" valueType="num">
                                      <p:cBhvr>
                                        <p:cTn id="74" dur="1000" fill="hold"/>
                                        <p:tgtEl>
                                          <p:spTgt spid="9219">
                                            <p:txEl>
                                              <p:pRg st="10" end="10"/>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9219">
                                            <p:txEl>
                                              <p:pRg st="11" end="11"/>
                                            </p:txEl>
                                          </p:spTgt>
                                        </p:tgtEl>
                                        <p:attrNameLst>
                                          <p:attrName>style.visibility</p:attrName>
                                        </p:attrNameLst>
                                      </p:cBhvr>
                                      <p:to>
                                        <p:strVal val="visible"/>
                                      </p:to>
                                    </p:set>
                                    <p:animEffect transition="in" filter="fade">
                                      <p:cBhvr>
                                        <p:cTn id="77" dur="1000"/>
                                        <p:tgtEl>
                                          <p:spTgt spid="9219">
                                            <p:txEl>
                                              <p:pRg st="11" end="11"/>
                                            </p:txEl>
                                          </p:spTgt>
                                        </p:tgtEl>
                                      </p:cBhvr>
                                    </p:animEffect>
                                    <p:anim calcmode="lin" valueType="num">
                                      <p:cBhvr>
                                        <p:cTn id="78" dur="1000" fill="hold"/>
                                        <p:tgtEl>
                                          <p:spTgt spid="9219">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9219">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vi-VN" sz="4000" b="1" dirty="0">
                <a:solidFill>
                  <a:schemeClr val="tx1"/>
                </a:solidFill>
                <a:cs typeface="Tahoma" charset="0"/>
              </a:rPr>
              <a:t>Nội dung</a:t>
            </a:r>
            <a:endParaRPr lang="en-US" sz="4000" b="1" dirty="0">
              <a:solidFill>
                <a:schemeClr val="tx1"/>
              </a:solidFill>
              <a:cs typeface="Tahoma" charset="0"/>
            </a:endParaRPr>
          </a:p>
        </p:txBody>
      </p:sp>
      <p:sp>
        <p:nvSpPr>
          <p:cNvPr id="3" name="Rectangle 3">
            <a:extLst>
              <a:ext uri="{FF2B5EF4-FFF2-40B4-BE49-F238E27FC236}">
                <a16:creationId xmlns:a16="http://schemas.microsoft.com/office/drawing/2014/main" id="{F81FEF5B-0E0F-B1A8-1122-FED50A5A895E}"/>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400" dirty="0">
                <a:latin typeface="+mj-lt"/>
                <a:cs typeface="Tahoma" charset="0"/>
              </a:rPr>
              <a:t>Các chú ý liên quan đến cài đặt, demo, mã nguồn minh họa </a:t>
            </a:r>
          </a:p>
          <a:p>
            <a:pPr algn="just">
              <a:lnSpc>
                <a:spcPct val="120000"/>
              </a:lnSpc>
              <a:spcBef>
                <a:spcPts val="300"/>
              </a:spcBef>
              <a:spcAft>
                <a:spcPts val="300"/>
              </a:spcAft>
            </a:pPr>
            <a:r>
              <a:rPr lang="vi-VN" sz="2400" dirty="0">
                <a:latin typeface="+mj-lt"/>
                <a:cs typeface="Tahoma" charset="0"/>
              </a:rPr>
              <a:t>Nêu ra các ví dụ thực tế </a:t>
            </a:r>
          </a:p>
          <a:p>
            <a:pPr algn="just">
              <a:lnSpc>
                <a:spcPct val="120000"/>
              </a:lnSpc>
              <a:spcBef>
                <a:spcPts val="300"/>
              </a:spcBef>
              <a:spcAft>
                <a:spcPts val="300"/>
              </a:spcAft>
            </a:pPr>
            <a:r>
              <a:rPr lang="vi-VN" sz="2400" dirty="0">
                <a:latin typeface="+mj-lt"/>
                <a:cs typeface="Tahoma" charset="0"/>
              </a:rPr>
              <a:t>Các mẫu liên quan</a:t>
            </a:r>
            <a:endParaRPr lang="en-US" sz="2400" dirty="0">
              <a:latin typeface="+mj-lt"/>
              <a:cs typeface="Tahoma" charset="0"/>
            </a:endParaRPr>
          </a:p>
        </p:txBody>
      </p:sp>
    </p:spTree>
    <p:extLst>
      <p:ext uri="{BB962C8B-B14F-4D97-AF65-F5344CB8AC3E}">
        <p14:creationId xmlns:p14="http://schemas.microsoft.com/office/powerpoint/2010/main" val="3376617654"/>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67B3-209F-6EC0-E60E-68D3705C3099}"/>
              </a:ext>
            </a:extLst>
          </p:cNvPr>
          <p:cNvSpPr>
            <a:spLocks noGrp="1"/>
          </p:cNvSpPr>
          <p:nvPr>
            <p:ph type="title"/>
          </p:nvPr>
        </p:nvSpPr>
        <p:spPr/>
        <p:txBody>
          <a:bodyPr/>
          <a:lstStyle/>
          <a:p>
            <a:r>
              <a:rPr lang="vi-VN" dirty="0"/>
              <a:t>Tổng quan</a:t>
            </a:r>
            <a:endParaRPr lang="en-US" dirty="0"/>
          </a:p>
        </p:txBody>
      </p:sp>
      <p:sp>
        <p:nvSpPr>
          <p:cNvPr id="3" name="Content Placeholder 2">
            <a:extLst>
              <a:ext uri="{FF2B5EF4-FFF2-40B4-BE49-F238E27FC236}">
                <a16:creationId xmlns:a16="http://schemas.microsoft.com/office/drawing/2014/main" id="{379C019C-4868-BB4B-189A-5B72C6FA76F9}"/>
              </a:ext>
            </a:extLst>
          </p:cNvPr>
          <p:cNvSpPr>
            <a:spLocks noGrp="1"/>
          </p:cNvSpPr>
          <p:nvPr>
            <p:ph idx="1"/>
          </p:nvPr>
        </p:nvSpPr>
        <p:spPr/>
        <p:txBody>
          <a:bodyPr/>
          <a:lstStyle/>
          <a:p>
            <a:r>
              <a:rPr lang="vi-VN" dirty="0"/>
              <a:t>Tên mẫu </a:t>
            </a:r>
          </a:p>
          <a:p>
            <a:pPr lvl="1"/>
            <a:r>
              <a:rPr lang="vi-VN" dirty="0"/>
              <a:t>Template </a:t>
            </a:r>
            <a:r>
              <a:rPr lang="en-US" dirty="0"/>
              <a:t> </a:t>
            </a:r>
            <a:endParaRPr lang="vi-VN" dirty="0"/>
          </a:p>
          <a:p>
            <a:pPr marL="457200" lvl="1" indent="0">
              <a:buNone/>
            </a:pPr>
            <a:r>
              <a:rPr lang="vi-VN" dirty="0"/>
              <a:t>Method	</a:t>
            </a:r>
          </a:p>
          <a:p>
            <a:pPr lvl="1"/>
            <a:endParaRPr lang="vi-VN" dirty="0"/>
          </a:p>
          <a:p>
            <a:endParaRPr lang="vi-VN" dirty="0"/>
          </a:p>
          <a:p>
            <a:r>
              <a:rPr lang="vi-VN" dirty="0"/>
              <a:t>Phân loại</a:t>
            </a:r>
          </a:p>
          <a:p>
            <a:pPr lvl="1"/>
            <a:r>
              <a:rPr lang="vi-VN" dirty="0"/>
              <a:t>Thuộc phân nhóm </a:t>
            </a:r>
            <a:r>
              <a:rPr lang="vi-VN" dirty="0">
                <a:solidFill>
                  <a:srgbClr val="0000FF"/>
                </a:solidFill>
              </a:rPr>
              <a:t>Behavior patterns</a:t>
            </a:r>
          </a:p>
        </p:txBody>
      </p:sp>
      <p:pic>
        <p:nvPicPr>
          <p:cNvPr id="6" name="Picture 5">
            <a:extLst>
              <a:ext uri="{FF2B5EF4-FFF2-40B4-BE49-F238E27FC236}">
                <a16:creationId xmlns:a16="http://schemas.microsoft.com/office/drawing/2014/main" id="{C9CF6857-DF7E-8C05-75B9-D46335DB80DA}"/>
              </a:ext>
            </a:extLst>
          </p:cNvPr>
          <p:cNvPicPr>
            <a:picLocks noChangeAspect="1"/>
          </p:cNvPicPr>
          <p:nvPr/>
        </p:nvPicPr>
        <p:blipFill>
          <a:blip r:embed="rId2"/>
          <a:stretch>
            <a:fillRect/>
          </a:stretch>
        </p:blipFill>
        <p:spPr>
          <a:xfrm>
            <a:off x="3657600" y="1082645"/>
            <a:ext cx="5201376" cy="3210373"/>
          </a:xfrm>
          <a:prstGeom prst="rect">
            <a:avLst/>
          </a:prstGeom>
        </p:spPr>
      </p:pic>
    </p:spTree>
    <p:extLst>
      <p:ext uri="{BB962C8B-B14F-4D97-AF65-F5344CB8AC3E}">
        <p14:creationId xmlns:p14="http://schemas.microsoft.com/office/powerpoint/2010/main" val="228078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67B3-209F-6EC0-E60E-68D3705C3099}"/>
              </a:ext>
            </a:extLst>
          </p:cNvPr>
          <p:cNvSpPr>
            <a:spLocks noGrp="1"/>
          </p:cNvSpPr>
          <p:nvPr>
            <p:ph type="title"/>
          </p:nvPr>
        </p:nvSpPr>
        <p:spPr/>
        <p:txBody>
          <a:bodyPr/>
          <a:lstStyle/>
          <a:p>
            <a:r>
              <a:rPr lang="vi-VN" dirty="0"/>
              <a:t>Tổng quan</a:t>
            </a:r>
            <a:endParaRPr lang="en-US" dirty="0"/>
          </a:p>
        </p:txBody>
      </p:sp>
      <p:sp>
        <p:nvSpPr>
          <p:cNvPr id="3" name="Content Placeholder 2">
            <a:extLst>
              <a:ext uri="{FF2B5EF4-FFF2-40B4-BE49-F238E27FC236}">
                <a16:creationId xmlns:a16="http://schemas.microsoft.com/office/drawing/2014/main" id="{379C019C-4868-BB4B-189A-5B72C6FA76F9}"/>
              </a:ext>
            </a:extLst>
          </p:cNvPr>
          <p:cNvSpPr>
            <a:spLocks noGrp="1"/>
          </p:cNvSpPr>
          <p:nvPr>
            <p:ph idx="1"/>
          </p:nvPr>
        </p:nvSpPr>
        <p:spPr/>
        <p:txBody>
          <a:bodyPr/>
          <a:lstStyle/>
          <a:p>
            <a:r>
              <a:rPr lang="vi-VN" dirty="0"/>
              <a:t>Mục đích</a:t>
            </a:r>
          </a:p>
          <a:p>
            <a:pPr lvl="1"/>
            <a:r>
              <a:rPr lang="vi-VN" dirty="0"/>
              <a:t>Template Method xây dựng một bộ khung thuật toán trong một toán tử, để lại việc định nghĩa một vài bước cho các subclass mà không làm thay đổi cấu trúc chung của thuật toán.</a:t>
            </a:r>
            <a:endParaRPr lang="en-US" dirty="0"/>
          </a:p>
        </p:txBody>
      </p:sp>
    </p:spTree>
    <p:extLst>
      <p:ext uri="{BB962C8B-B14F-4D97-AF65-F5344CB8AC3E}">
        <p14:creationId xmlns:p14="http://schemas.microsoft.com/office/powerpoint/2010/main" val="29700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2414-4BFE-BCA8-476E-5331811F35FF}"/>
              </a:ext>
            </a:extLst>
          </p:cNvPr>
          <p:cNvSpPr>
            <a:spLocks noGrp="1"/>
          </p:cNvSpPr>
          <p:nvPr>
            <p:ph type="title"/>
          </p:nvPr>
        </p:nvSpPr>
        <p:spPr/>
        <p:txBody>
          <a:bodyPr/>
          <a:lstStyle/>
          <a:p>
            <a:r>
              <a:rPr lang="vi-VN" dirty="0"/>
              <a:t>Motivation</a:t>
            </a:r>
            <a:endParaRPr lang="en-US" dirty="0"/>
          </a:p>
        </p:txBody>
      </p:sp>
      <p:sp>
        <p:nvSpPr>
          <p:cNvPr id="3" name="Content Placeholder 2">
            <a:extLst>
              <a:ext uri="{FF2B5EF4-FFF2-40B4-BE49-F238E27FC236}">
                <a16:creationId xmlns:a16="http://schemas.microsoft.com/office/drawing/2014/main" id="{9094955D-EC9F-34A0-31F8-B8831B4E6FC0}"/>
              </a:ext>
            </a:extLst>
          </p:cNvPr>
          <p:cNvSpPr>
            <a:spLocks noGrp="1"/>
          </p:cNvSpPr>
          <p:nvPr>
            <p:ph idx="1"/>
          </p:nvPr>
        </p:nvSpPr>
        <p:spPr/>
        <p:txBody>
          <a:bodyPr/>
          <a:lstStyle/>
          <a:p>
            <a:r>
              <a:rPr lang="vi-VN" dirty="0"/>
              <a:t>Trong quá trình phát triển ứng dụng, chúng ta có các component khác nhau có sự tương đồng đáng kể, nhưng chúng không sử dụng interface/ abstract class chung, dẫn đến code duplicate ở nhiều nơi. Nếu muốn thay đổi chung cho tất cả component, chúng ta phải đi sửa ở từng nơi trong component, làm tốn nhiều chi phí không cần thiết.</a:t>
            </a:r>
            <a:endParaRPr lang="en-US" dirty="0"/>
          </a:p>
        </p:txBody>
      </p:sp>
    </p:spTree>
    <p:extLst>
      <p:ext uri="{BB962C8B-B14F-4D97-AF65-F5344CB8AC3E}">
        <p14:creationId xmlns:p14="http://schemas.microsoft.com/office/powerpoint/2010/main" val="353301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2155-276C-5778-16C2-F7F799A89B5B}"/>
              </a:ext>
            </a:extLst>
          </p:cNvPr>
          <p:cNvSpPr>
            <a:spLocks noGrp="1"/>
          </p:cNvSpPr>
          <p:nvPr>
            <p:ph type="title"/>
          </p:nvPr>
        </p:nvSpPr>
        <p:spPr/>
        <p:txBody>
          <a:bodyPr/>
          <a:lstStyle/>
          <a:p>
            <a:r>
              <a:rPr lang="vi-VN" sz="4400" dirty="0">
                <a:latin typeface="+mj-lt"/>
                <a:cs typeface="Tahoma" charset="0"/>
              </a:rPr>
              <a:t>Khả năng ứng dụng</a:t>
            </a:r>
            <a:br>
              <a:rPr lang="vi-VN" sz="4400" dirty="0">
                <a:latin typeface="+mj-lt"/>
                <a:cs typeface="Tahoma" charset="0"/>
              </a:rPr>
            </a:br>
            <a:endParaRPr lang="en-US" dirty="0"/>
          </a:p>
        </p:txBody>
      </p:sp>
      <p:sp>
        <p:nvSpPr>
          <p:cNvPr id="4" name="Content Placeholder 3">
            <a:extLst>
              <a:ext uri="{FF2B5EF4-FFF2-40B4-BE49-F238E27FC236}">
                <a16:creationId xmlns:a16="http://schemas.microsoft.com/office/drawing/2014/main" id="{10C2BB06-FFC5-77A3-7FE8-7A4A94BA2F8D}"/>
              </a:ext>
            </a:extLst>
          </p:cNvPr>
          <p:cNvSpPr>
            <a:spLocks noGrp="1"/>
          </p:cNvSpPr>
          <p:nvPr>
            <p:ph idx="1"/>
          </p:nvPr>
        </p:nvSpPr>
        <p:spPr/>
        <p:txBody>
          <a:bodyPr/>
          <a:lstStyle/>
          <a:p>
            <a:r>
              <a:rPr lang="vi-VN" dirty="0"/>
              <a:t>Mẫu Template Method đề xuất nên chia nhỏ một thuật toán thành một loạt các bước, chuyển các bước này thành các phương thức và đặt một loạt các lệnh gọi đến các phương thức này bên trong một template method duy nhất. Các bước có thể là trừu tượng hoặc có thể có vài triển khai mặc định.</a:t>
            </a:r>
            <a:endParaRPr lang="en-US" dirty="0"/>
          </a:p>
        </p:txBody>
      </p:sp>
    </p:spTree>
    <p:extLst>
      <p:ext uri="{BB962C8B-B14F-4D97-AF65-F5344CB8AC3E}">
        <p14:creationId xmlns:p14="http://schemas.microsoft.com/office/powerpoint/2010/main" val="417664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2380-DD5C-4CDD-CA63-66736B4FCC2A}"/>
              </a:ext>
            </a:extLst>
          </p:cNvPr>
          <p:cNvSpPr>
            <a:spLocks noGrp="1"/>
          </p:cNvSpPr>
          <p:nvPr>
            <p:ph type="title"/>
          </p:nvPr>
        </p:nvSpPr>
        <p:spPr/>
        <p:txBody>
          <a:bodyPr/>
          <a:lstStyle/>
          <a:p>
            <a:r>
              <a:rPr lang="vi-VN" dirty="0"/>
              <a:t>Đặc điểm</a:t>
            </a:r>
            <a:endParaRPr lang="en-US" dirty="0"/>
          </a:p>
        </p:txBody>
      </p:sp>
      <p:sp>
        <p:nvSpPr>
          <p:cNvPr id="3" name="Content Placeholder 2">
            <a:extLst>
              <a:ext uri="{FF2B5EF4-FFF2-40B4-BE49-F238E27FC236}">
                <a16:creationId xmlns:a16="http://schemas.microsoft.com/office/drawing/2014/main" id="{B1E6AE9A-44D9-4190-F7E4-930258ADD225}"/>
              </a:ext>
            </a:extLst>
          </p:cNvPr>
          <p:cNvSpPr>
            <a:spLocks noGrp="1"/>
          </p:cNvSpPr>
          <p:nvPr>
            <p:ph idx="1"/>
          </p:nvPr>
        </p:nvSpPr>
        <p:spPr/>
        <p:txBody>
          <a:bodyPr/>
          <a:lstStyle/>
          <a:p>
            <a:r>
              <a:rPr lang="vi-VN" dirty="0"/>
              <a:t>Cấu trúc mẫu</a:t>
            </a:r>
            <a:endParaRPr lang="en-US" dirty="0"/>
          </a:p>
        </p:txBody>
      </p:sp>
      <p:pic>
        <p:nvPicPr>
          <p:cNvPr id="5" name="Picture 4">
            <a:extLst>
              <a:ext uri="{FF2B5EF4-FFF2-40B4-BE49-F238E27FC236}">
                <a16:creationId xmlns:a16="http://schemas.microsoft.com/office/drawing/2014/main" id="{D5EBCBA6-BD0A-A396-28AD-C88DE463861F}"/>
              </a:ext>
            </a:extLst>
          </p:cNvPr>
          <p:cNvPicPr>
            <a:picLocks noChangeAspect="1"/>
          </p:cNvPicPr>
          <p:nvPr/>
        </p:nvPicPr>
        <p:blipFill>
          <a:blip r:embed="rId2"/>
          <a:stretch>
            <a:fillRect/>
          </a:stretch>
        </p:blipFill>
        <p:spPr>
          <a:xfrm>
            <a:off x="2307296" y="1828800"/>
            <a:ext cx="4529408" cy="4585052"/>
          </a:xfrm>
          <a:prstGeom prst="rect">
            <a:avLst/>
          </a:prstGeom>
        </p:spPr>
      </p:pic>
    </p:spTree>
    <p:extLst>
      <p:ext uri="{BB962C8B-B14F-4D97-AF65-F5344CB8AC3E}">
        <p14:creationId xmlns:p14="http://schemas.microsoft.com/office/powerpoint/2010/main" val="2224431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1E1B-87F9-EFBB-2543-A0E1ECDED041}"/>
              </a:ext>
            </a:extLst>
          </p:cNvPr>
          <p:cNvSpPr>
            <a:spLocks noGrp="1"/>
          </p:cNvSpPr>
          <p:nvPr>
            <p:ph type="title"/>
          </p:nvPr>
        </p:nvSpPr>
        <p:spPr/>
        <p:txBody>
          <a:bodyPr/>
          <a:lstStyle/>
          <a:p>
            <a:r>
              <a:rPr lang="vi-VN" dirty="0"/>
              <a:t>Đặc điểm</a:t>
            </a:r>
            <a:endParaRPr lang="en-US" dirty="0"/>
          </a:p>
        </p:txBody>
      </p:sp>
      <p:sp>
        <p:nvSpPr>
          <p:cNvPr id="3" name="Content Placeholder 2">
            <a:extLst>
              <a:ext uri="{FF2B5EF4-FFF2-40B4-BE49-F238E27FC236}">
                <a16:creationId xmlns:a16="http://schemas.microsoft.com/office/drawing/2014/main" id="{FB97F20D-B263-BB6C-5C3B-4A33B03E8134}"/>
              </a:ext>
            </a:extLst>
          </p:cNvPr>
          <p:cNvSpPr>
            <a:spLocks noGrp="1"/>
          </p:cNvSpPr>
          <p:nvPr>
            <p:ph idx="1"/>
          </p:nvPr>
        </p:nvSpPr>
        <p:spPr/>
        <p:txBody>
          <a:bodyPr/>
          <a:lstStyle/>
          <a:p>
            <a:r>
              <a:rPr lang="vi-VN" dirty="0"/>
              <a:t>Ý nghĩa của từng thành viên</a:t>
            </a:r>
          </a:p>
          <a:p>
            <a:pPr lvl="1"/>
            <a:r>
              <a:rPr lang="vi-VN" sz="2400" dirty="0">
                <a:solidFill>
                  <a:srgbClr val="0000FF"/>
                </a:solidFill>
              </a:rPr>
              <a:t>Abstract Class</a:t>
            </a:r>
            <a:r>
              <a:rPr lang="vi-VN" sz="2400" dirty="0"/>
              <a:t>: khai báo các phương thức hoạt động như các bước của một thuật toán, cũng như template method thực tế gọi các phương thức này theo một thứ tự cụ thể. Các bước có thể được khai báo là trừu tượng hoặc có một số triển khai mặc định</a:t>
            </a:r>
          </a:p>
          <a:p>
            <a:pPr lvl="1"/>
            <a:r>
              <a:rPr lang="vi-VN" sz="2400" dirty="0">
                <a:solidFill>
                  <a:srgbClr val="0000FF"/>
                </a:solidFill>
              </a:rPr>
              <a:t>Concrete Classes</a:t>
            </a:r>
            <a:r>
              <a:rPr lang="vi-VN" sz="2400" dirty="0"/>
              <a:t>: Là lớp có thể ghi đè tất cả các bước, nhưng không phải chính template method.</a:t>
            </a:r>
          </a:p>
        </p:txBody>
      </p:sp>
    </p:spTree>
    <p:extLst>
      <p:ext uri="{BB962C8B-B14F-4D97-AF65-F5344CB8AC3E}">
        <p14:creationId xmlns:p14="http://schemas.microsoft.com/office/powerpoint/2010/main" val="2047050492"/>
      </p:ext>
    </p:extLst>
  </p:cSld>
  <p:clrMapOvr>
    <a:masterClrMapping/>
  </p:clrMapOvr>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2154</TotalTime>
  <Words>863</Words>
  <Application>Microsoft Office PowerPoint</Application>
  <PresentationFormat>On-screen Show (4:3)</PresentationFormat>
  <Paragraphs>65</Paragraphs>
  <Slides>15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Arial (Body)</vt:lpstr>
      <vt:lpstr>Calibri</vt:lpstr>
      <vt:lpstr>Tahoma</vt:lpstr>
      <vt:lpstr>Times New Roman</vt:lpstr>
      <vt:lpstr>VNPT template</vt:lpstr>
      <vt:lpstr>Custom Design</vt:lpstr>
      <vt:lpstr>Mẫu Template Method</vt:lpstr>
      <vt:lpstr>Nội dung</vt:lpstr>
      <vt:lpstr>Nội dung</vt:lpstr>
      <vt:lpstr>Tổng quan</vt:lpstr>
      <vt:lpstr>Tổng quan</vt:lpstr>
      <vt:lpstr>Motivation</vt:lpstr>
      <vt:lpstr>Khả năng ứng dụng </vt:lpstr>
      <vt:lpstr>Đặc điểm</vt:lpstr>
      <vt:lpstr>Đặc điểm</vt:lpstr>
      <vt:lpstr>Hệ quả mang lại</vt:lpstr>
      <vt:lpstr>Hệ quả mang lại</vt:lpstr>
      <vt:lpstr>Hiện thực cài đặt</vt:lpstr>
      <vt:lpstr>Hiện thực cài đặt</vt:lpstr>
      <vt:lpstr>Sử dụng khi nào</vt:lpstr>
      <vt:lpstr>Các mẫu liên quan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Phạm Thanh Đồng</cp:lastModifiedBy>
  <cp:revision>164</cp:revision>
  <dcterms:created xsi:type="dcterms:W3CDTF">2010-09-29T06:57:02Z</dcterms:created>
  <dcterms:modified xsi:type="dcterms:W3CDTF">2024-05-07T07:36:01Z</dcterms:modified>
</cp:coreProperties>
</file>