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3" r:id="rId1"/>
    <p:sldMasterId id="2147483986" r:id="rId2"/>
  </p:sldMasterIdLst>
  <p:notesMasterIdLst>
    <p:notesMasterId r:id="rId18"/>
  </p:notesMasterIdLst>
  <p:handoutMasterIdLst>
    <p:handoutMasterId r:id="rId19"/>
  </p:handoutMasterIdLst>
  <p:sldIdLst>
    <p:sldId id="256" r:id="rId3"/>
    <p:sldId id="754" r:id="rId4"/>
    <p:sldId id="755" r:id="rId5"/>
    <p:sldId id="756" r:id="rId6"/>
    <p:sldId id="767" r:id="rId7"/>
    <p:sldId id="757" r:id="rId8"/>
    <p:sldId id="758" r:id="rId9"/>
    <p:sldId id="759" r:id="rId10"/>
    <p:sldId id="760" r:id="rId11"/>
    <p:sldId id="768" r:id="rId12"/>
    <p:sldId id="762" r:id="rId13"/>
    <p:sldId id="763" r:id="rId14"/>
    <p:sldId id="764" r:id="rId15"/>
    <p:sldId id="765" r:id="rId16"/>
    <p:sldId id="766" r:id="rId17"/>
  </p:sldIdLst>
  <p:sldSz cx="9144000" cy="6858000" type="screen4x3"/>
  <p:notesSz cx="9872663" cy="6797675"/>
  <p:defaultTextStyle>
    <a:defPPr>
      <a:defRPr lang="vi-VN"/>
    </a:defPPr>
    <a:lvl1pPr algn="ctr" rtl="0" fontAlgn="base">
      <a:spcBef>
        <a:spcPct val="0"/>
      </a:spcBef>
      <a:spcAft>
        <a:spcPct val="0"/>
      </a:spcAft>
      <a:defRPr b="1" kern="1200">
        <a:solidFill>
          <a:schemeClr val="tx1"/>
        </a:solidFill>
        <a:latin typeface="Tahoma" charset="0"/>
        <a:ea typeface="ＭＳ Ｐゴシック" charset="-128"/>
        <a:cs typeface="+mn-cs"/>
      </a:defRPr>
    </a:lvl1pPr>
    <a:lvl2pPr marL="457200" algn="ctr" rtl="0" fontAlgn="base">
      <a:spcBef>
        <a:spcPct val="0"/>
      </a:spcBef>
      <a:spcAft>
        <a:spcPct val="0"/>
      </a:spcAft>
      <a:defRPr b="1" kern="1200">
        <a:solidFill>
          <a:schemeClr val="tx1"/>
        </a:solidFill>
        <a:latin typeface="Tahoma" charset="0"/>
        <a:ea typeface="ＭＳ Ｐゴシック" charset="-128"/>
        <a:cs typeface="+mn-cs"/>
      </a:defRPr>
    </a:lvl2pPr>
    <a:lvl3pPr marL="914400" algn="ctr" rtl="0" fontAlgn="base">
      <a:spcBef>
        <a:spcPct val="0"/>
      </a:spcBef>
      <a:spcAft>
        <a:spcPct val="0"/>
      </a:spcAft>
      <a:defRPr b="1" kern="1200">
        <a:solidFill>
          <a:schemeClr val="tx1"/>
        </a:solidFill>
        <a:latin typeface="Tahoma" charset="0"/>
        <a:ea typeface="ＭＳ Ｐゴシック" charset="-128"/>
        <a:cs typeface="+mn-cs"/>
      </a:defRPr>
    </a:lvl3pPr>
    <a:lvl4pPr marL="1371600" algn="ctr" rtl="0" fontAlgn="base">
      <a:spcBef>
        <a:spcPct val="0"/>
      </a:spcBef>
      <a:spcAft>
        <a:spcPct val="0"/>
      </a:spcAft>
      <a:defRPr b="1" kern="1200">
        <a:solidFill>
          <a:schemeClr val="tx1"/>
        </a:solidFill>
        <a:latin typeface="Tahoma" charset="0"/>
        <a:ea typeface="ＭＳ Ｐゴシック" charset="-128"/>
        <a:cs typeface="+mn-cs"/>
      </a:defRPr>
    </a:lvl4pPr>
    <a:lvl5pPr marL="1828800" algn="ctr" rtl="0" fontAlgn="base">
      <a:spcBef>
        <a:spcPct val="0"/>
      </a:spcBef>
      <a:spcAft>
        <a:spcPct val="0"/>
      </a:spcAft>
      <a:defRPr b="1" kern="1200">
        <a:solidFill>
          <a:schemeClr val="tx1"/>
        </a:solidFill>
        <a:latin typeface="Tahoma" charset="0"/>
        <a:ea typeface="ＭＳ Ｐゴシック" charset="-128"/>
        <a:cs typeface="+mn-cs"/>
      </a:defRPr>
    </a:lvl5pPr>
    <a:lvl6pPr marL="2286000" algn="l" defTabSz="914400" rtl="0" eaLnBrk="1" latinLnBrk="0" hangingPunct="1">
      <a:defRPr b="1" kern="1200">
        <a:solidFill>
          <a:schemeClr val="tx1"/>
        </a:solidFill>
        <a:latin typeface="Tahoma" charset="0"/>
        <a:ea typeface="ＭＳ Ｐゴシック" charset="-128"/>
        <a:cs typeface="+mn-cs"/>
      </a:defRPr>
    </a:lvl6pPr>
    <a:lvl7pPr marL="2743200" algn="l" defTabSz="914400" rtl="0" eaLnBrk="1" latinLnBrk="0" hangingPunct="1">
      <a:defRPr b="1" kern="1200">
        <a:solidFill>
          <a:schemeClr val="tx1"/>
        </a:solidFill>
        <a:latin typeface="Tahoma" charset="0"/>
        <a:ea typeface="ＭＳ Ｐゴシック" charset="-128"/>
        <a:cs typeface="+mn-cs"/>
      </a:defRPr>
    </a:lvl7pPr>
    <a:lvl8pPr marL="3200400" algn="l" defTabSz="914400" rtl="0" eaLnBrk="1" latinLnBrk="0" hangingPunct="1">
      <a:defRPr b="1" kern="1200">
        <a:solidFill>
          <a:schemeClr val="tx1"/>
        </a:solidFill>
        <a:latin typeface="Tahoma" charset="0"/>
        <a:ea typeface="ＭＳ Ｐゴシック" charset="-128"/>
        <a:cs typeface="+mn-cs"/>
      </a:defRPr>
    </a:lvl8pPr>
    <a:lvl9pPr marL="3657600" algn="l" defTabSz="914400" rtl="0" eaLnBrk="1" latinLnBrk="0" hangingPunct="1">
      <a:defRPr b="1" kern="1200">
        <a:solidFill>
          <a:schemeClr val="tx1"/>
        </a:solidFill>
        <a:latin typeface="Tahoma"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userDrawn="1">
          <p15:clr>
            <a:srgbClr val="A4A3A4"/>
          </p15:clr>
        </p15:guide>
        <p15:guide id="2" pos="311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00FF"/>
    <a:srgbClr val="0066FF"/>
    <a:srgbClr val="D3F9E7"/>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65" autoAdjust="0"/>
    <p:restoredTop sz="94917" autoAdjust="0"/>
  </p:normalViewPr>
  <p:slideViewPr>
    <p:cSldViewPr>
      <p:cViewPr varScale="1">
        <p:scale>
          <a:sx n="89" d="100"/>
          <a:sy n="89" d="100"/>
        </p:scale>
        <p:origin x="1450" y="72"/>
      </p:cViewPr>
      <p:guideLst>
        <p:guide orient="horz" pos="2160"/>
        <p:guide pos="2880"/>
      </p:guideLst>
    </p:cSldViewPr>
  </p:slideViewPr>
  <p:outlineViewPr>
    <p:cViewPr>
      <p:scale>
        <a:sx n="33" d="100"/>
        <a:sy n="33" d="100"/>
      </p:scale>
      <p:origin x="294"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918" y="72"/>
      </p:cViewPr>
      <p:guideLst>
        <p:guide orient="horz" pos="2141"/>
        <p:guide pos="311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5592225" y="6483755"/>
            <a:ext cx="3354878" cy="339884"/>
          </a:xfrm>
          <a:prstGeom prst="rect">
            <a:avLst/>
          </a:prstGeom>
        </p:spPr>
        <p:txBody>
          <a:bodyPr vert="horz" wrap="square" lIns="91440" tIns="45720" rIns="91440" bIns="45720" numCol="1" anchor="b" anchorCtr="0" compatLnSpc="1">
            <a:prstTxWarp prst="textNoShape">
              <a:avLst/>
            </a:prstTxWarp>
          </a:bodyPr>
          <a:lstStyle>
            <a:lvl1pPr algn="r">
              <a:defRPr sz="1000" b="0">
                <a:latin typeface="Arial" charset="0"/>
                <a:ea typeface="+mn-ea"/>
                <a:cs typeface="Arial" charset="0"/>
              </a:defRPr>
            </a:lvl1pPr>
          </a:lstStyle>
          <a:p>
            <a:pPr>
              <a:defRPr/>
            </a:pPr>
            <a:fld id="{4E0E936E-D7AE-4FD2-A4BB-1C8EBA27ED3E}" type="slidenum">
              <a:rPr lang="en-US">
                <a:latin typeface="Times New Roman" pitchFamily="18" charset="0"/>
                <a:cs typeface="Times New Roman" pitchFamily="18" charset="0"/>
              </a:rPr>
              <a:pPr>
                <a:defRPr/>
              </a:pPr>
              <a:t>‹#›</a:t>
            </a:fld>
            <a:endParaRPr lang="en-US">
              <a:latin typeface="Times New Roman" pitchFamily="18" charset="0"/>
              <a:cs typeface="Times New Roman" pitchFamily="18" charset="0"/>
            </a:endParaRPr>
          </a:p>
        </p:txBody>
      </p:sp>
      <p:sp>
        <p:nvSpPr>
          <p:cNvPr id="6" name="TextBox 5"/>
          <p:cNvSpPr txBox="1"/>
          <p:nvPr/>
        </p:nvSpPr>
        <p:spPr>
          <a:xfrm>
            <a:off x="1284363" y="113295"/>
            <a:ext cx="7354219" cy="244055"/>
          </a:xfrm>
          <a:prstGeom prst="rect">
            <a:avLst/>
          </a:prstGeom>
          <a:noFill/>
        </p:spPr>
        <p:txBody>
          <a:bodyPr>
            <a:spAutoFit/>
          </a:bodyPr>
          <a:lstStyle/>
          <a:p>
            <a:pPr>
              <a:defRPr/>
            </a:pPr>
            <a:r>
              <a:rPr lang="vi-VN" sz="1000" b="0" i="1">
                <a:latin typeface="Times New Roman" pitchFamily="18" charset="0"/>
                <a:ea typeface="+mn-ea"/>
                <a:cs typeface="Times New Roman" pitchFamily="18" charset="0"/>
              </a:rPr>
              <a:t>Chương trình đào tạo .NET và DEVEXPRESS</a:t>
            </a:r>
            <a:endParaRPr lang="en-US" sz="1000" b="0" i="1">
              <a:latin typeface="Times New Roman" pitchFamily="18" charset="0"/>
              <a:ea typeface="+mn-ea"/>
              <a:cs typeface="Times New Roman" pitchFamily="18" charset="0"/>
            </a:endParaRPr>
          </a:p>
        </p:txBody>
      </p:sp>
      <p:sp>
        <p:nvSpPr>
          <p:cNvPr id="7" name="TextBox 6"/>
          <p:cNvSpPr txBox="1"/>
          <p:nvPr/>
        </p:nvSpPr>
        <p:spPr>
          <a:xfrm>
            <a:off x="1058047" y="6574257"/>
            <a:ext cx="2278084" cy="244055"/>
          </a:xfrm>
          <a:prstGeom prst="rect">
            <a:avLst/>
          </a:prstGeom>
          <a:noFill/>
        </p:spPr>
        <p:txBody>
          <a:bodyPr wrap="square">
            <a:spAutoFit/>
          </a:bodyPr>
          <a:lstStyle/>
          <a:p>
            <a:pPr algn="l">
              <a:defRPr/>
            </a:pPr>
            <a:r>
              <a:rPr lang="en-US" sz="1000" b="0" i="1">
                <a:latin typeface="Times New Roman" pitchFamily="18" charset="0"/>
                <a:ea typeface="+mn-ea"/>
                <a:cs typeface="Times New Roman" pitchFamily="18" charset="0"/>
              </a:rPr>
              <a:t>ThS. Trần Anh Dũng</a:t>
            </a:r>
          </a:p>
        </p:txBody>
      </p:sp>
      <p:cxnSp>
        <p:nvCxnSpPr>
          <p:cNvPr id="9" name="Straight Connector 8"/>
          <p:cNvCxnSpPr/>
          <p:nvPr/>
        </p:nvCxnSpPr>
        <p:spPr>
          <a:xfrm flipV="1">
            <a:off x="1050131" y="339884"/>
            <a:ext cx="7747262" cy="17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050131" y="6572267"/>
            <a:ext cx="7772400" cy="1151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16203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154" cy="339884"/>
          </a:xfrm>
          <a:prstGeom prst="rect">
            <a:avLst/>
          </a:prstGeom>
        </p:spPr>
        <p:txBody>
          <a:bodyPr vert="horz" wrap="square" lIns="91440" tIns="45720" rIns="91440" bIns="45720" numCol="1" anchor="t" anchorCtr="0" compatLnSpc="1">
            <a:prstTxWarp prst="textNoShape">
              <a:avLst/>
            </a:prstTxWarp>
          </a:bodyPr>
          <a:lstStyle>
            <a:lvl1pPr algn="l">
              <a:defRPr sz="1200" b="0">
                <a:latin typeface="Arial" charset="0"/>
                <a:ea typeface="+mn-ea"/>
                <a:cs typeface="Arial" charset="0"/>
              </a:defRPr>
            </a:lvl1pPr>
          </a:lstStyle>
          <a:p>
            <a:pPr>
              <a:defRPr/>
            </a:pPr>
            <a:endParaRPr lang="vi-VN"/>
          </a:p>
        </p:txBody>
      </p:sp>
      <p:sp>
        <p:nvSpPr>
          <p:cNvPr id="3" name="Date Placeholder 2"/>
          <p:cNvSpPr>
            <a:spLocks noGrp="1"/>
          </p:cNvSpPr>
          <p:nvPr>
            <p:ph type="dt" idx="1"/>
          </p:nvPr>
        </p:nvSpPr>
        <p:spPr>
          <a:xfrm>
            <a:off x="5592224" y="0"/>
            <a:ext cx="4278154" cy="339884"/>
          </a:xfrm>
          <a:prstGeom prst="rect">
            <a:avLst/>
          </a:prstGeom>
        </p:spPr>
        <p:txBody>
          <a:bodyPr vert="horz" wrap="square" lIns="91440" tIns="45720" rIns="91440" bIns="45720" numCol="1" anchor="t" anchorCtr="0" compatLnSpc="1">
            <a:prstTxWarp prst="textNoShape">
              <a:avLst/>
            </a:prstTxWarp>
          </a:bodyPr>
          <a:lstStyle>
            <a:lvl1pPr algn="r">
              <a:defRPr sz="1200" b="0">
                <a:latin typeface="Arial" charset="0"/>
                <a:ea typeface="+mn-ea"/>
                <a:cs typeface="Arial" charset="0"/>
              </a:defRPr>
            </a:lvl1pPr>
          </a:lstStyle>
          <a:p>
            <a:pPr>
              <a:defRPr/>
            </a:pPr>
            <a:fld id="{F582E053-4291-48BB-A6EA-18C59367F2EE}" type="datetime1">
              <a:rPr lang="vi-VN"/>
              <a:pPr>
                <a:defRPr/>
              </a:pPr>
              <a:t>08/04/2024</a:t>
            </a:fld>
            <a:endParaRPr lang="vi-VN"/>
          </a:p>
        </p:txBody>
      </p:sp>
      <p:sp>
        <p:nvSpPr>
          <p:cNvPr id="4" name="Slide Image Placeholder 3"/>
          <p:cNvSpPr>
            <a:spLocks noGrp="1" noRot="1" noChangeAspect="1"/>
          </p:cNvSpPr>
          <p:nvPr>
            <p:ph type="sldImg" idx="2"/>
          </p:nvPr>
        </p:nvSpPr>
        <p:spPr>
          <a:xfrm>
            <a:off x="3236913" y="509588"/>
            <a:ext cx="3398837" cy="2549525"/>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vi-VN" noProof="0"/>
          </a:p>
        </p:txBody>
      </p:sp>
      <p:sp>
        <p:nvSpPr>
          <p:cNvPr id="5" name="Notes Placeholder 4"/>
          <p:cNvSpPr>
            <a:spLocks noGrp="1"/>
          </p:cNvSpPr>
          <p:nvPr>
            <p:ph type="body" sz="quarter" idx="3"/>
          </p:nvPr>
        </p:nvSpPr>
        <p:spPr>
          <a:xfrm>
            <a:off x="987267" y="3228896"/>
            <a:ext cx="7898130" cy="3058954"/>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vi-VN" noProof="0"/>
          </a:p>
        </p:txBody>
      </p:sp>
      <p:sp>
        <p:nvSpPr>
          <p:cNvPr id="6" name="Footer Placeholder 5"/>
          <p:cNvSpPr>
            <a:spLocks noGrp="1"/>
          </p:cNvSpPr>
          <p:nvPr>
            <p:ph type="ftr" sz="quarter" idx="4"/>
          </p:nvPr>
        </p:nvSpPr>
        <p:spPr>
          <a:xfrm>
            <a:off x="0" y="6456612"/>
            <a:ext cx="5046028" cy="339884"/>
          </a:xfrm>
          <a:prstGeom prst="rect">
            <a:avLst/>
          </a:prstGeom>
        </p:spPr>
        <p:txBody>
          <a:bodyPr vert="horz" wrap="square" lIns="91440" tIns="45720" rIns="91440" bIns="45720" numCol="1" anchor="b" anchorCtr="0" compatLnSpc="1">
            <a:prstTxWarp prst="textNoShape">
              <a:avLst/>
            </a:prstTxWarp>
          </a:bodyPr>
          <a:lstStyle>
            <a:lvl1pPr algn="l">
              <a:defRPr sz="1200" b="0">
                <a:latin typeface="Arial" charset="0"/>
                <a:ea typeface="+mn-ea"/>
                <a:cs typeface="Arial" charset="0"/>
              </a:defRPr>
            </a:lvl1pPr>
          </a:lstStyle>
          <a:p>
            <a:pPr>
              <a:defRPr/>
            </a:pPr>
            <a:r>
              <a:rPr lang="vi-VN"/>
              <a:t>ThS. Trần Anh Dũng</a:t>
            </a:r>
          </a:p>
        </p:txBody>
      </p:sp>
      <p:sp>
        <p:nvSpPr>
          <p:cNvPr id="7" name="Slide Number Placeholder 6"/>
          <p:cNvSpPr>
            <a:spLocks noGrp="1"/>
          </p:cNvSpPr>
          <p:nvPr>
            <p:ph type="sldNum" sz="quarter" idx="5"/>
          </p:nvPr>
        </p:nvSpPr>
        <p:spPr>
          <a:xfrm>
            <a:off x="5592224" y="6456612"/>
            <a:ext cx="4278154" cy="339884"/>
          </a:xfrm>
          <a:prstGeom prst="rect">
            <a:avLst/>
          </a:prstGeom>
        </p:spPr>
        <p:txBody>
          <a:bodyPr vert="horz" wrap="square" lIns="91440" tIns="45720" rIns="91440" bIns="45720" numCol="1" anchor="b" anchorCtr="0" compatLnSpc="1">
            <a:prstTxWarp prst="textNoShape">
              <a:avLst/>
            </a:prstTxWarp>
          </a:bodyPr>
          <a:lstStyle>
            <a:lvl1pPr algn="r">
              <a:defRPr sz="1200" b="0">
                <a:latin typeface="Arial" charset="0"/>
                <a:ea typeface="+mn-ea"/>
                <a:cs typeface="Arial" charset="0"/>
              </a:defRPr>
            </a:lvl1pPr>
          </a:lstStyle>
          <a:p>
            <a:pPr>
              <a:defRPr/>
            </a:pPr>
            <a:fld id="{E7EAF5D4-30DF-4666-88A0-857909604CFF}" type="slidenum">
              <a:rPr lang="vi-VN"/>
              <a:pPr>
                <a:defRPr/>
              </a:pPr>
              <a:t>‹#›</a:t>
            </a:fld>
            <a:endParaRPr lang="vi-VN"/>
          </a:p>
        </p:txBody>
      </p:sp>
    </p:spTree>
    <p:extLst>
      <p:ext uri="{BB962C8B-B14F-4D97-AF65-F5344CB8AC3E}">
        <p14:creationId xmlns:p14="http://schemas.microsoft.com/office/powerpoint/2010/main" val="2147615929"/>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03" name="Notes Placeholder 2"/>
          <p:cNvSpPr>
            <a:spLocks noGrp="1"/>
          </p:cNvSpPr>
          <p:nvPr>
            <p:ph type="body" idx="1"/>
          </p:nvPr>
        </p:nvSpPr>
        <p:spPr bwMode="auto">
          <a:noFill/>
        </p:spPr>
        <p:txBody>
          <a:bodyPr/>
          <a:lstStyle/>
          <a:p>
            <a:endParaRPr lang="en-US"/>
          </a:p>
        </p:txBody>
      </p:sp>
      <p:sp>
        <p:nvSpPr>
          <p:cNvPr id="153604" name="Slide Number Placeholder 3"/>
          <p:cNvSpPr>
            <a:spLocks noGrp="1"/>
          </p:cNvSpPr>
          <p:nvPr>
            <p:ph type="sldNum" sz="quarter" idx="5"/>
          </p:nvPr>
        </p:nvSpPr>
        <p:spPr bwMode="auto">
          <a:ln>
            <a:miter lim="800000"/>
            <a:headEnd/>
            <a:tailEnd/>
          </a:ln>
        </p:spPr>
        <p:txBody>
          <a:bodyPr/>
          <a:lstStyle/>
          <a:p>
            <a:pPr>
              <a:defRPr/>
            </a:pPr>
            <a:fld id="{7996A3A9-3C8F-499F-A513-C19A952A036E}" type="slidenum">
              <a:rPr lang="vi-VN" smtClean="0"/>
              <a:pPr>
                <a:defRPr/>
              </a:pPr>
              <a:t>1</a:t>
            </a:fld>
            <a:endParaRPr lang="vi-VN"/>
          </a:p>
        </p:txBody>
      </p:sp>
      <p:sp>
        <p:nvSpPr>
          <p:cNvPr id="2" name="Footer Placeholder 1"/>
          <p:cNvSpPr>
            <a:spLocks noGrp="1"/>
          </p:cNvSpPr>
          <p:nvPr>
            <p:ph type="ftr" sz="quarter" idx="10"/>
          </p:nvPr>
        </p:nvSpPr>
        <p:spPr/>
        <p:txBody>
          <a:bodyPr/>
          <a:lstStyle/>
          <a:p>
            <a:pPr>
              <a:defRPr/>
            </a:pPr>
            <a:r>
              <a:rPr lang="vi-VN"/>
              <a:t>ThS. Trần Anh Dũng</a:t>
            </a:r>
          </a:p>
        </p:txBody>
      </p:sp>
      <p:sp>
        <p:nvSpPr>
          <p:cNvPr id="3" name="Header Placeholder 2"/>
          <p:cNvSpPr>
            <a:spLocks noGrp="1"/>
          </p:cNvSpPr>
          <p:nvPr>
            <p:ph type="hdr" sz="quarter" idx="11"/>
          </p:nvPr>
        </p:nvSpPr>
        <p:spPr/>
        <p:txBody>
          <a:bodyPr/>
          <a:lstStyle/>
          <a:p>
            <a:pPr>
              <a:defRPr/>
            </a:pPr>
            <a:endParaRPr lang="vi-VN"/>
          </a:p>
        </p:txBody>
      </p:sp>
    </p:spTree>
    <p:extLst>
      <p:ext uri="{BB962C8B-B14F-4D97-AF65-F5344CB8AC3E}">
        <p14:creationId xmlns:p14="http://schemas.microsoft.com/office/powerpoint/2010/main" val="3605873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sp>
        <p:nvSpPr>
          <p:cNvPr id="6" name="Rectangle 106"/>
          <p:cNvSpPr>
            <a:spLocks noChangeArrowheads="1"/>
          </p:cNvSpPr>
          <p:nvPr userDrawn="1"/>
        </p:nvSpPr>
        <p:spPr bwMode="gray">
          <a:xfrm>
            <a:off x="0" y="2590800"/>
            <a:ext cx="9144000" cy="1524000"/>
          </a:xfrm>
          <a:prstGeom prst="rect">
            <a:avLst/>
          </a:prstGeom>
          <a:solidFill>
            <a:srgbClr val="CC3300"/>
          </a:solidFill>
          <a:ln>
            <a:noFill/>
          </a:ln>
        </p:spPr>
        <p:txBody>
          <a:bodyPr wrap="none" anchor="ctr"/>
          <a:lstStyle/>
          <a:p>
            <a:pPr lvl="0" algn="l"/>
            <a:endParaRPr lang="en-US" sz="1000">
              <a:solidFill>
                <a:schemeClr val="tx1"/>
              </a:solidFill>
              <a:latin typeface="Arial" charset="0"/>
              <a:ea typeface="ＭＳ Ｐゴシック"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03263" y="133350"/>
            <a:ext cx="8212137" cy="857250"/>
          </a:xfrm>
          <a:prstGeom prst="rect">
            <a:avLst/>
          </a:prstGeom>
        </p:spPr>
        <p:txBody>
          <a:bodyPr/>
          <a:lstStyle/>
          <a:p>
            <a:r>
              <a:rPr lang="en-US"/>
              <a:t>Click to edit Master title style</a:t>
            </a:r>
            <a:endParaRPr lang="vi-VN"/>
          </a:p>
        </p:txBody>
      </p:sp>
      <p:sp>
        <p:nvSpPr>
          <p:cNvPr id="3" name="Table Placeholder 2"/>
          <p:cNvSpPr>
            <a:spLocks noGrp="1"/>
          </p:cNvSpPr>
          <p:nvPr>
            <p:ph type="tbl" idx="1"/>
          </p:nvPr>
        </p:nvSpPr>
        <p:spPr>
          <a:xfrm>
            <a:off x="179388" y="1282700"/>
            <a:ext cx="8793162" cy="5422900"/>
          </a:xfrm>
          <a:prstGeom prst="rect">
            <a:avLst/>
          </a:prstGeom>
        </p:spPr>
        <p:txBody>
          <a:bodyPr rtlCol="0">
            <a:normAutofit/>
          </a:bodyPr>
          <a:lstStyle/>
          <a:p>
            <a:pPr lvl="0"/>
            <a:r>
              <a:rPr lang="en-US" noProof="0"/>
              <a:t>Click icon to add table</a:t>
            </a:r>
            <a:endParaRPr lang="vi-VN" noProof="0"/>
          </a:p>
        </p:txBody>
      </p:sp>
      <p:sp>
        <p:nvSpPr>
          <p:cNvPr id="4" name="Slide Number Placeholder 3"/>
          <p:cNvSpPr>
            <a:spLocks noGrp="1"/>
          </p:cNvSpPr>
          <p:nvPr>
            <p:ph type="sldNum" sz="quarter" idx="10"/>
          </p:nvPr>
        </p:nvSpPr>
        <p:spPr>
          <a:xfrm>
            <a:off x="6813550" y="6477000"/>
            <a:ext cx="2155825" cy="304800"/>
          </a:xfrm>
          <a:prstGeom prst="rect">
            <a:avLst/>
          </a:prstGeom>
        </p:spPr>
        <p:txBody>
          <a:bodyPr vert="horz" wrap="square" lIns="91440" tIns="45720" rIns="91440" bIns="45720" numCol="1" anchor="t" anchorCtr="0" compatLnSpc="1">
            <a:prstTxWarp prst="textNoShape">
              <a:avLst/>
            </a:prstTxWarp>
          </a:bodyPr>
          <a:lstStyle>
            <a:lvl1pPr algn="l">
              <a:defRPr b="0">
                <a:latin typeface="Arial" charset="0"/>
                <a:ea typeface="+mn-ea"/>
                <a:cs typeface="Arial" charset="0"/>
              </a:defRPr>
            </a:lvl1pPr>
          </a:lstStyle>
          <a:p>
            <a:pPr>
              <a:defRPr/>
            </a:pPr>
            <a:fld id="{6AC59416-96EF-435B-903D-B6A112214318}" type="slidenum">
              <a:rPr lang="en-US"/>
              <a:pPr>
                <a:defRPr/>
              </a:pPr>
              <a:t>‹#›</a:t>
            </a:fld>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6858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533400" y="1112837"/>
            <a:ext cx="8458200" cy="5516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106"/>
          <p:cNvSpPr>
            <a:spLocks noChangeArrowheads="1"/>
          </p:cNvSpPr>
          <p:nvPr userDrawn="1"/>
        </p:nvSpPr>
        <p:spPr bwMode="gray">
          <a:xfrm>
            <a:off x="492125" y="190500"/>
            <a:ext cx="8639175" cy="647700"/>
          </a:xfrm>
          <a:prstGeom prst="rect">
            <a:avLst/>
          </a:prstGeom>
          <a:solidFill>
            <a:srgbClr val="CC3300"/>
          </a:solidFill>
          <a:ln>
            <a:noFill/>
          </a:ln>
        </p:spPr>
        <p:txBody>
          <a:bodyPr wrap="none" anchor="ctr"/>
          <a:lstStyle/>
          <a:p>
            <a:pPr lvl="0" algn="l"/>
            <a:endParaRPr lang="en-US" sz="1000">
              <a:solidFill>
                <a:schemeClr val="tx1"/>
              </a:solidFill>
              <a:latin typeface="Arial" charset="0"/>
            </a:endParaRPr>
          </a:p>
        </p:txBody>
      </p:sp>
      <p:sp>
        <p:nvSpPr>
          <p:cNvPr id="4"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5" r:id="rId10"/>
    <p:sldLayoutId id="2147483984" r:id="rId11"/>
  </p:sldLayoutIdLst>
  <p:hf hdr="0" ftr="0" dt="0"/>
  <p:txStyles>
    <p:titleStyle>
      <a:lvl1pPr algn="ctr" rtl="0" eaLnBrk="1" fontAlgn="base" hangingPunct="1">
        <a:spcBef>
          <a:spcPct val="0"/>
        </a:spcBef>
        <a:spcAft>
          <a:spcPct val="0"/>
        </a:spcAft>
        <a:defRPr sz="4400">
          <a:solidFill>
            <a:schemeClr val="tx2"/>
          </a:solidFill>
          <a:latin typeface="+mj-lt"/>
          <a:ea typeface="ＭＳ Ｐゴシック" charset="-128"/>
          <a:cs typeface="+mj-cs"/>
        </a:defRPr>
      </a:lvl1pPr>
      <a:lvl2pPr algn="ctr" rtl="0" eaLnBrk="1" fontAlgn="base" hangingPunct="1">
        <a:spcBef>
          <a:spcPct val="0"/>
        </a:spcBef>
        <a:spcAft>
          <a:spcPct val="0"/>
        </a:spcAft>
        <a:defRPr sz="4400">
          <a:solidFill>
            <a:schemeClr val="tx2"/>
          </a:solidFill>
          <a:latin typeface="Arial" pitchFamily="34" charset="0"/>
          <a:ea typeface="ＭＳ Ｐゴシック" charset="-128"/>
        </a:defRPr>
      </a:lvl2pPr>
      <a:lvl3pPr algn="ctr" rtl="0" eaLnBrk="1" fontAlgn="base" hangingPunct="1">
        <a:spcBef>
          <a:spcPct val="0"/>
        </a:spcBef>
        <a:spcAft>
          <a:spcPct val="0"/>
        </a:spcAft>
        <a:defRPr sz="4400">
          <a:solidFill>
            <a:schemeClr val="tx2"/>
          </a:solidFill>
          <a:latin typeface="Arial" pitchFamily="34" charset="0"/>
          <a:ea typeface="ＭＳ Ｐゴシック" charset="-128"/>
        </a:defRPr>
      </a:lvl3pPr>
      <a:lvl4pPr algn="ctr" rtl="0" eaLnBrk="1" fontAlgn="base" hangingPunct="1">
        <a:spcBef>
          <a:spcPct val="0"/>
        </a:spcBef>
        <a:spcAft>
          <a:spcPct val="0"/>
        </a:spcAft>
        <a:defRPr sz="4400">
          <a:solidFill>
            <a:schemeClr val="tx2"/>
          </a:solidFill>
          <a:latin typeface="Arial" pitchFamily="34" charset="0"/>
          <a:ea typeface="ＭＳ Ｐゴシック" charset="-128"/>
        </a:defRPr>
      </a:lvl4pPr>
      <a:lvl5pPr algn="ctr" rtl="0" eaLnBrk="1" fontAlgn="base" hangingPunct="1">
        <a:spcBef>
          <a:spcPct val="0"/>
        </a:spcBef>
        <a:spcAft>
          <a:spcPct val="0"/>
        </a:spcAft>
        <a:defRPr sz="4400">
          <a:solidFill>
            <a:schemeClr val="tx2"/>
          </a:solidFill>
          <a:latin typeface="Arial" pitchFamily="34" charset="0"/>
          <a:ea typeface="ＭＳ Ｐゴシック" charset="-128"/>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C5FE63-970E-4022-A8A4-5875DBB817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idx="4294967295"/>
          </p:nvPr>
        </p:nvSpPr>
        <p:spPr bwMode="auto">
          <a:xfrm>
            <a:off x="457200" y="2590800"/>
            <a:ext cx="8686800" cy="1524000"/>
          </a:xfrm>
          <a:prstGeom prst="rect">
            <a:avLst/>
          </a:prstGeom>
          <a:ln>
            <a:miter lim="800000"/>
            <a:headEnd/>
            <a:tailEnd/>
          </a:ln>
        </p:spPr>
        <p:txBody>
          <a:bodyPr vert="horz" wrap="square" lIns="91440" tIns="45720" rIns="91440" bIns="45720" numCol="1" anchor="ctr" anchorCtr="0" compatLnSpc="1">
            <a:prstTxWarp prst="textNoShape">
              <a:avLst/>
            </a:prstTxWarp>
          </a:bodyPr>
          <a:lstStyle/>
          <a:p>
            <a:pPr>
              <a:defRPr/>
            </a:pPr>
            <a:r>
              <a:rPr lang="nl-NL" b="1" dirty="0">
                <a:solidFill>
                  <a:srgbClr val="222268"/>
                </a:solidFill>
                <a:effectLst>
                  <a:outerShdw blurRad="38100" dist="38100" dir="2700000" algn="tl">
                    <a:srgbClr val="C0C0C0"/>
                  </a:outerShdw>
                </a:effectLst>
                <a:cs typeface="Tahoma" charset="0"/>
              </a:rPr>
              <a:t>Mẫu Facade</a:t>
            </a:r>
            <a:endParaRPr lang="vi-VN" b="1" dirty="0">
              <a:solidFill>
                <a:srgbClr val="222268"/>
              </a:solidFill>
              <a:effectLst>
                <a:outerShdw blurRad="38100" dist="38100" dir="2700000" algn="tl">
                  <a:srgbClr val="C0C0C0"/>
                </a:outerShdw>
              </a:effectLst>
              <a:cs typeface="Tahoma" charset="0"/>
            </a:endParaRPr>
          </a:p>
        </p:txBody>
      </p:sp>
      <p:sp>
        <p:nvSpPr>
          <p:cNvPr id="3" name="Rectangle 3"/>
          <p:cNvSpPr>
            <a:spLocks noGrp="1" noChangeArrowheads="1"/>
          </p:cNvSpPr>
          <p:nvPr>
            <p:ph type="subTitle" idx="4294967295"/>
          </p:nvPr>
        </p:nvSpPr>
        <p:spPr>
          <a:xfrm>
            <a:off x="3657600" y="5105400"/>
            <a:ext cx="5312391" cy="1143000"/>
          </a:xfrm>
          <a:prstGeom prst="rect">
            <a:avLst/>
          </a:prstGeom>
        </p:spPr>
        <p:txBody>
          <a:bodyPr>
            <a:normAutofit fontScale="62500" lnSpcReduction="20000"/>
          </a:bodyPr>
          <a:lstStyle/>
          <a:p>
            <a:pPr marL="0" indent="0" eaLnBrk="1" hangingPunct="1">
              <a:buNone/>
            </a:pPr>
            <a:r>
              <a:rPr lang="en-US" b="1" dirty="0" err="1">
                <a:latin typeface="Times New Roman" pitchFamily="18" charset="0"/>
                <a:cs typeface="Times New Roman" pitchFamily="18" charset="0"/>
              </a:rPr>
              <a:t>Nhóm</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số</a:t>
            </a:r>
            <a:r>
              <a:rPr lang="en-US" b="1" dirty="0">
                <a:latin typeface="Times New Roman" pitchFamily="18" charset="0"/>
                <a:cs typeface="Times New Roman" pitchFamily="18" charset="0"/>
              </a:rPr>
              <a:t> 07</a:t>
            </a:r>
            <a:br>
              <a:rPr lang="en-US" b="1" dirty="0">
                <a:latin typeface="Times New Roman" pitchFamily="18" charset="0"/>
                <a:cs typeface="Times New Roman" pitchFamily="18" charset="0"/>
              </a:rPr>
            </a:br>
            <a:r>
              <a:rPr lang="vi-VN" b="1" dirty="0">
                <a:latin typeface="Times New Roman" pitchFamily="18" charset="0"/>
                <a:cs typeface="Times New Roman" pitchFamily="18" charset="0"/>
              </a:rPr>
              <a:t>Phạm Thanh Đồng</a:t>
            </a:r>
            <a:r>
              <a:rPr lang="en-US" b="1" dirty="0">
                <a:latin typeface="Times New Roman" pitchFamily="18" charset="0"/>
                <a:cs typeface="Times New Roman" pitchFamily="18" charset="0"/>
              </a:rPr>
              <a:t> – </a:t>
            </a:r>
            <a:r>
              <a:rPr lang="vi-VN" b="1" dirty="0">
                <a:latin typeface="Times New Roman" pitchFamily="18" charset="0"/>
                <a:cs typeface="Times New Roman" pitchFamily="18" charset="0"/>
              </a:rPr>
              <a:t>21520724</a:t>
            </a:r>
            <a:br>
              <a:rPr lang="en-US" b="1" dirty="0">
                <a:latin typeface="Times New Roman" pitchFamily="18" charset="0"/>
                <a:cs typeface="Times New Roman" pitchFamily="18" charset="0"/>
              </a:rPr>
            </a:br>
            <a:r>
              <a:rPr lang="vi-VN" b="1" dirty="0">
                <a:latin typeface="Times New Roman" pitchFamily="18" charset="0"/>
                <a:cs typeface="Times New Roman" pitchFamily="18" charset="0"/>
              </a:rPr>
              <a:t>Lê Quốc Dũng – 21520739</a:t>
            </a:r>
          </a:p>
          <a:p>
            <a:pPr marL="0" indent="0">
              <a:buNone/>
            </a:pPr>
            <a:r>
              <a:rPr lang="vi-VN" b="1" dirty="0">
                <a:latin typeface="Times New Roman" pitchFamily="18" charset="0"/>
                <a:cs typeface="Times New Roman" pitchFamily="18" charset="0"/>
              </a:rPr>
              <a:t>Võ Hữu - 21522133</a:t>
            </a:r>
          </a:p>
        </p:txBody>
      </p:sp>
      <p:pic>
        <p:nvPicPr>
          <p:cNvPr id="1026" name="Picture 2" descr="https://gpcoder.com/wp-content/uploads/2018/08/design-patter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0959" y="25667"/>
            <a:ext cx="4762500" cy="24889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098"/>
                                        </p:tgtEl>
                                        <p:attrNameLst>
                                          <p:attrName>style.visibility</p:attrName>
                                        </p:attrNameLst>
                                      </p:cBhvr>
                                      <p:to>
                                        <p:strVal val="visible"/>
                                      </p:to>
                                    </p:set>
                                    <p:animEffect transition="in" filter="fade">
                                      <p:cBhvr>
                                        <p:cTn id="14" dur="1000"/>
                                        <p:tgtEl>
                                          <p:spTgt spid="4098"/>
                                        </p:tgtEl>
                                      </p:cBhvr>
                                    </p:animEffect>
                                    <p:anim calcmode="lin" valueType="num">
                                      <p:cBhvr>
                                        <p:cTn id="15" dur="1000" fill="hold"/>
                                        <p:tgtEl>
                                          <p:spTgt spid="4098"/>
                                        </p:tgtEl>
                                        <p:attrNameLst>
                                          <p:attrName>ppt_x</p:attrName>
                                        </p:attrNameLst>
                                      </p:cBhvr>
                                      <p:tavLst>
                                        <p:tav tm="0">
                                          <p:val>
                                            <p:strVal val="#ppt_x"/>
                                          </p:val>
                                        </p:tav>
                                        <p:tav tm="100000">
                                          <p:val>
                                            <p:strVal val="#ppt_x"/>
                                          </p:val>
                                        </p:tav>
                                      </p:tavLst>
                                    </p:anim>
                                    <p:anim calcmode="lin" valueType="num">
                                      <p:cBhvr>
                                        <p:cTn id="16"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41E1B-87F9-EFBB-2543-A0E1ECDED041}"/>
              </a:ext>
            </a:extLst>
          </p:cNvPr>
          <p:cNvSpPr>
            <a:spLocks noGrp="1"/>
          </p:cNvSpPr>
          <p:nvPr>
            <p:ph type="title"/>
          </p:nvPr>
        </p:nvSpPr>
        <p:spPr/>
        <p:txBody>
          <a:bodyPr/>
          <a:lstStyle/>
          <a:p>
            <a:r>
              <a:rPr lang="vi-VN" dirty="0"/>
              <a:t>Đặc điểm</a:t>
            </a:r>
            <a:endParaRPr lang="en-US" dirty="0"/>
          </a:p>
        </p:txBody>
      </p:sp>
      <p:sp>
        <p:nvSpPr>
          <p:cNvPr id="3" name="Content Placeholder 2">
            <a:extLst>
              <a:ext uri="{FF2B5EF4-FFF2-40B4-BE49-F238E27FC236}">
                <a16:creationId xmlns:a16="http://schemas.microsoft.com/office/drawing/2014/main" id="{FB97F20D-B263-BB6C-5C3B-4A33B03E8134}"/>
              </a:ext>
            </a:extLst>
          </p:cNvPr>
          <p:cNvSpPr>
            <a:spLocks noGrp="1"/>
          </p:cNvSpPr>
          <p:nvPr>
            <p:ph idx="1"/>
          </p:nvPr>
        </p:nvSpPr>
        <p:spPr/>
        <p:txBody>
          <a:bodyPr/>
          <a:lstStyle/>
          <a:p>
            <a:r>
              <a:rPr lang="vi-VN" dirty="0"/>
              <a:t>Ý nghĩa của từng thành viên</a:t>
            </a:r>
          </a:p>
          <a:p>
            <a:pPr lvl="1"/>
            <a:r>
              <a:rPr lang="vi-VN" sz="2400" dirty="0">
                <a:solidFill>
                  <a:srgbClr val="0000FF"/>
                </a:solidFill>
              </a:rPr>
              <a:t>Client: </a:t>
            </a:r>
            <a:r>
              <a:rPr lang="vi-VN" sz="2400" dirty="0"/>
              <a:t>Sử dụng lớp facade thay vì sử dụng trực tiếp các đối tượng con một cách trực tiếp.</a:t>
            </a:r>
          </a:p>
        </p:txBody>
      </p:sp>
    </p:spTree>
    <p:extLst>
      <p:ext uri="{BB962C8B-B14F-4D97-AF65-F5344CB8AC3E}">
        <p14:creationId xmlns:p14="http://schemas.microsoft.com/office/powerpoint/2010/main" val="4179600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2679A-9F34-F901-99E0-A1D3BB735D15}"/>
              </a:ext>
            </a:extLst>
          </p:cNvPr>
          <p:cNvSpPr>
            <a:spLocks noGrp="1"/>
          </p:cNvSpPr>
          <p:nvPr>
            <p:ph type="title"/>
          </p:nvPr>
        </p:nvSpPr>
        <p:spPr/>
        <p:txBody>
          <a:bodyPr/>
          <a:lstStyle/>
          <a:p>
            <a:r>
              <a:rPr lang="vi-VN" dirty="0"/>
              <a:t>Hệ quả mang lại</a:t>
            </a:r>
            <a:endParaRPr lang="en-US" dirty="0"/>
          </a:p>
        </p:txBody>
      </p:sp>
      <p:sp>
        <p:nvSpPr>
          <p:cNvPr id="3" name="Content Placeholder 2">
            <a:extLst>
              <a:ext uri="{FF2B5EF4-FFF2-40B4-BE49-F238E27FC236}">
                <a16:creationId xmlns:a16="http://schemas.microsoft.com/office/drawing/2014/main" id="{3AE4B04B-F733-EC74-5128-E25CF966441A}"/>
              </a:ext>
            </a:extLst>
          </p:cNvPr>
          <p:cNvSpPr>
            <a:spLocks noGrp="1"/>
          </p:cNvSpPr>
          <p:nvPr>
            <p:ph idx="1"/>
          </p:nvPr>
        </p:nvSpPr>
        <p:spPr/>
        <p:txBody>
          <a:bodyPr/>
          <a:lstStyle/>
          <a:p>
            <a:r>
              <a:rPr lang="vi-VN" dirty="0"/>
              <a:t>Ưu điểm</a:t>
            </a:r>
          </a:p>
          <a:p>
            <a:pPr lvl="1"/>
            <a:r>
              <a:rPr lang="vi-VN" sz="2000" dirty="0"/>
              <a:t>Giúp cho hệ thống của bạn trở nên đơn giản hơn trong việc sử dụng và trong việc hiểu nó, vì một mẫu Facade có các phương thức tiện lợi cho các tác vụ chung. </a:t>
            </a:r>
          </a:p>
          <a:p>
            <a:pPr lvl="1"/>
            <a:r>
              <a:rPr lang="vi-VN" sz="2000" dirty="0"/>
              <a:t>Giảm sự phụ thuộc của các mã code bên ngoài với hiện thực bên trong của thư viện, vì hầu hết các code đều dùng Facade, vì thế cho phép sự linh động trong phát triển các hệ thống. </a:t>
            </a:r>
          </a:p>
          <a:p>
            <a:pPr lvl="1"/>
            <a:r>
              <a:rPr lang="vi-VN" sz="2000" dirty="0"/>
              <a:t>Đóng gói tập nhiều hàm API được thiết kế không tốt bằng một hàm API đơn có thiết kế tốt hơn.</a:t>
            </a:r>
            <a:endParaRPr lang="en-US" sz="2000" dirty="0"/>
          </a:p>
        </p:txBody>
      </p:sp>
    </p:spTree>
    <p:extLst>
      <p:ext uri="{BB962C8B-B14F-4D97-AF65-F5344CB8AC3E}">
        <p14:creationId xmlns:p14="http://schemas.microsoft.com/office/powerpoint/2010/main" val="911055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E93A-806D-F175-FF3B-868FBB64506E}"/>
              </a:ext>
            </a:extLst>
          </p:cNvPr>
          <p:cNvSpPr>
            <a:spLocks noGrp="1"/>
          </p:cNvSpPr>
          <p:nvPr>
            <p:ph type="title"/>
          </p:nvPr>
        </p:nvSpPr>
        <p:spPr/>
        <p:txBody>
          <a:bodyPr/>
          <a:lstStyle/>
          <a:p>
            <a:r>
              <a:rPr lang="vi-VN" dirty="0"/>
              <a:t>Hệ quả mang lại</a:t>
            </a:r>
            <a:endParaRPr lang="en-US" dirty="0"/>
          </a:p>
        </p:txBody>
      </p:sp>
      <p:sp>
        <p:nvSpPr>
          <p:cNvPr id="3" name="Content Placeholder 2">
            <a:extLst>
              <a:ext uri="{FF2B5EF4-FFF2-40B4-BE49-F238E27FC236}">
                <a16:creationId xmlns:a16="http://schemas.microsoft.com/office/drawing/2014/main" id="{5C0BE51E-89F2-0431-A29A-CFAFA7708C36}"/>
              </a:ext>
            </a:extLst>
          </p:cNvPr>
          <p:cNvSpPr>
            <a:spLocks noGrp="1"/>
          </p:cNvSpPr>
          <p:nvPr>
            <p:ph idx="1"/>
          </p:nvPr>
        </p:nvSpPr>
        <p:spPr/>
        <p:txBody>
          <a:bodyPr/>
          <a:lstStyle/>
          <a:p>
            <a:r>
              <a:rPr lang="vi-VN" dirty="0"/>
              <a:t>Nhược điểm</a:t>
            </a:r>
          </a:p>
          <a:p>
            <a:pPr lvl="1"/>
            <a:r>
              <a:rPr lang="vi-VN" dirty="0"/>
              <a:t>Lớp có thể trở thành “a god object” liên kết với tất cả các lớp của ứng dụng. Điều này có thể dẫn đến khó bảo trì và mở rộng.</a:t>
            </a:r>
            <a:endParaRPr lang="en-US" dirty="0"/>
          </a:p>
        </p:txBody>
      </p:sp>
    </p:spTree>
    <p:extLst>
      <p:ext uri="{BB962C8B-B14F-4D97-AF65-F5344CB8AC3E}">
        <p14:creationId xmlns:p14="http://schemas.microsoft.com/office/powerpoint/2010/main" val="4058248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CF6C7-E6A0-4A11-771D-3032BA48903E}"/>
              </a:ext>
            </a:extLst>
          </p:cNvPr>
          <p:cNvSpPr>
            <a:spLocks noGrp="1"/>
          </p:cNvSpPr>
          <p:nvPr>
            <p:ph type="title"/>
          </p:nvPr>
        </p:nvSpPr>
        <p:spPr/>
        <p:txBody>
          <a:bodyPr/>
          <a:lstStyle/>
          <a:p>
            <a:r>
              <a:rPr lang="vi-VN" dirty="0"/>
              <a:t>Hiện thực cài đặt</a:t>
            </a:r>
            <a:endParaRPr lang="en-US" dirty="0"/>
          </a:p>
        </p:txBody>
      </p:sp>
      <p:sp>
        <p:nvSpPr>
          <p:cNvPr id="3" name="Content Placeholder 2">
            <a:extLst>
              <a:ext uri="{FF2B5EF4-FFF2-40B4-BE49-F238E27FC236}">
                <a16:creationId xmlns:a16="http://schemas.microsoft.com/office/drawing/2014/main" id="{A5AAE8AA-EBCA-525C-CC1C-F7F3B074ABCB}"/>
              </a:ext>
            </a:extLst>
          </p:cNvPr>
          <p:cNvSpPr>
            <a:spLocks noGrp="1"/>
          </p:cNvSpPr>
          <p:nvPr>
            <p:ph idx="1"/>
          </p:nvPr>
        </p:nvSpPr>
        <p:spPr/>
        <p:txBody>
          <a:bodyPr/>
          <a:lstStyle/>
          <a:p>
            <a:r>
              <a:rPr lang="vi-VN" sz="2800" dirty="0"/>
              <a:t>B1: </a:t>
            </a:r>
            <a:r>
              <a:rPr lang="vi-VN" sz="2800" b="1" dirty="0"/>
              <a:t>Kiểm tra </a:t>
            </a:r>
            <a:r>
              <a:rPr lang="vi-VN" sz="2800" dirty="0"/>
              <a:t>xem có thể cung cấp một giao diện đơn giản hơn giao diện hiện tại của hệ thống không.</a:t>
            </a:r>
          </a:p>
          <a:p>
            <a:r>
              <a:rPr lang="vi-VN" sz="2800" dirty="0"/>
              <a:t>B2: </a:t>
            </a:r>
            <a:r>
              <a:rPr lang="vi-VN" sz="2800" b="1" dirty="0"/>
              <a:t>Tạo lớp Facade </a:t>
            </a:r>
          </a:p>
          <a:p>
            <a:r>
              <a:rPr lang="vi-VN" sz="2800" dirty="0"/>
              <a:t>B3: </a:t>
            </a:r>
            <a:r>
              <a:rPr lang="vi-VN" sz="2800" b="1" dirty="0"/>
              <a:t>Sử dụng Facade </a:t>
            </a:r>
            <a:r>
              <a:rPr lang="vi-VN" sz="2800" dirty="0"/>
              <a:t>đảm bảo code client chỉ giao tiếp với hệ thống phục thông qua Facade </a:t>
            </a:r>
            <a:endParaRPr lang="vi-VN" sz="2800" b="1" dirty="0"/>
          </a:p>
          <a:p>
            <a:r>
              <a:rPr lang="vi-VN" sz="2800" dirty="0"/>
              <a:t>B4: </a:t>
            </a:r>
            <a:r>
              <a:rPr lang="vi-VN" sz="2800" b="1" dirty="0"/>
              <a:t>Tách nhỏ Facade (tùy chọn) </a:t>
            </a:r>
            <a:r>
              <a:rPr lang="vi-VN" sz="2800" dirty="0"/>
              <a:t>nếu Facade trở nên quá phức tạp, hãy cân nhắc tách 1 phần hành vi của nó thành lớp Facade mới </a:t>
            </a:r>
            <a:endParaRPr lang="en-US" sz="2800" b="1" dirty="0"/>
          </a:p>
        </p:txBody>
      </p:sp>
    </p:spTree>
    <p:extLst>
      <p:ext uri="{BB962C8B-B14F-4D97-AF65-F5344CB8AC3E}">
        <p14:creationId xmlns:p14="http://schemas.microsoft.com/office/powerpoint/2010/main" val="2852798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AC709-0640-E2DA-83D3-D038080464D7}"/>
              </a:ext>
            </a:extLst>
          </p:cNvPr>
          <p:cNvSpPr>
            <a:spLocks noGrp="1"/>
          </p:cNvSpPr>
          <p:nvPr>
            <p:ph type="title"/>
          </p:nvPr>
        </p:nvSpPr>
        <p:spPr/>
        <p:txBody>
          <a:bodyPr/>
          <a:lstStyle/>
          <a:p>
            <a:r>
              <a:rPr lang="vi-VN" dirty="0"/>
              <a:t>Các ví dụ thực tế</a:t>
            </a:r>
            <a:endParaRPr lang="en-US" dirty="0"/>
          </a:p>
        </p:txBody>
      </p:sp>
      <p:sp>
        <p:nvSpPr>
          <p:cNvPr id="3" name="Content Placeholder 2">
            <a:extLst>
              <a:ext uri="{FF2B5EF4-FFF2-40B4-BE49-F238E27FC236}">
                <a16:creationId xmlns:a16="http://schemas.microsoft.com/office/drawing/2014/main" id="{09837B7B-259A-BB45-1BC0-3BB269578A6C}"/>
              </a:ext>
            </a:extLst>
          </p:cNvPr>
          <p:cNvSpPr>
            <a:spLocks noGrp="1"/>
          </p:cNvSpPr>
          <p:nvPr>
            <p:ph idx="1"/>
          </p:nvPr>
        </p:nvSpPr>
        <p:spPr/>
        <p:txBody>
          <a:bodyPr/>
          <a:lstStyle/>
          <a:p>
            <a:endParaRPr lang="vi-VN" dirty="0"/>
          </a:p>
        </p:txBody>
      </p:sp>
    </p:spTree>
    <p:extLst>
      <p:ext uri="{BB962C8B-B14F-4D97-AF65-F5344CB8AC3E}">
        <p14:creationId xmlns:p14="http://schemas.microsoft.com/office/powerpoint/2010/main" val="849635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FE243-4A46-9D23-C76F-0C14421F969C}"/>
              </a:ext>
            </a:extLst>
          </p:cNvPr>
          <p:cNvSpPr>
            <a:spLocks noGrp="1"/>
          </p:cNvSpPr>
          <p:nvPr>
            <p:ph type="title"/>
          </p:nvPr>
        </p:nvSpPr>
        <p:spPr/>
        <p:txBody>
          <a:bodyPr/>
          <a:lstStyle/>
          <a:p>
            <a:r>
              <a:rPr lang="vi-VN" dirty="0"/>
              <a:t>Các mẫu liên quan</a:t>
            </a:r>
            <a:endParaRPr lang="en-US" dirty="0"/>
          </a:p>
        </p:txBody>
      </p:sp>
      <p:sp>
        <p:nvSpPr>
          <p:cNvPr id="3" name="Content Placeholder 2">
            <a:extLst>
              <a:ext uri="{FF2B5EF4-FFF2-40B4-BE49-F238E27FC236}">
                <a16:creationId xmlns:a16="http://schemas.microsoft.com/office/drawing/2014/main" id="{9B6F9E1B-454A-AC8F-63C9-01C21176FCD3}"/>
              </a:ext>
            </a:extLst>
          </p:cNvPr>
          <p:cNvSpPr>
            <a:spLocks noGrp="1"/>
          </p:cNvSpPr>
          <p:nvPr>
            <p:ph idx="1"/>
          </p:nvPr>
        </p:nvSpPr>
        <p:spPr/>
        <p:txBody>
          <a:bodyPr/>
          <a:lstStyle/>
          <a:p>
            <a:r>
              <a:rPr lang="en-US" dirty="0"/>
              <a:t>Adapter </a:t>
            </a:r>
          </a:p>
          <a:p>
            <a:r>
              <a:rPr lang="en-US" dirty="0"/>
              <a:t>Abstract Factory</a:t>
            </a:r>
          </a:p>
          <a:p>
            <a:r>
              <a:rPr lang="en-US" dirty="0"/>
              <a:t>Flyweight</a:t>
            </a:r>
          </a:p>
          <a:p>
            <a:r>
              <a:rPr lang="en-US" dirty="0"/>
              <a:t>Mediator</a:t>
            </a:r>
          </a:p>
          <a:p>
            <a:r>
              <a:rPr lang="en-US" dirty="0"/>
              <a:t>Singleton</a:t>
            </a:r>
          </a:p>
          <a:p>
            <a:r>
              <a:rPr lang="en-US" dirty="0"/>
              <a:t>Proxy</a:t>
            </a:r>
          </a:p>
        </p:txBody>
      </p:sp>
    </p:spTree>
    <p:extLst>
      <p:ext uri="{BB962C8B-B14F-4D97-AF65-F5344CB8AC3E}">
        <p14:creationId xmlns:p14="http://schemas.microsoft.com/office/powerpoint/2010/main" val="3141334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err="1">
                <a:solidFill>
                  <a:schemeClr val="tx1"/>
                </a:solidFill>
                <a:cs typeface="Tahoma" charset="0"/>
              </a:rPr>
              <a:t>Nội</a:t>
            </a:r>
            <a:r>
              <a:rPr lang="en-US" sz="4000" b="1" dirty="0">
                <a:solidFill>
                  <a:schemeClr val="tx1"/>
                </a:solidFill>
                <a:cs typeface="Tahoma" charset="0"/>
              </a:rPr>
              <a:t> dung</a:t>
            </a:r>
          </a:p>
        </p:txBody>
      </p:sp>
      <p:sp>
        <p:nvSpPr>
          <p:cNvPr id="9219" name="Rectangle 3"/>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400" dirty="0" err="1">
                <a:latin typeface="+mj-lt"/>
                <a:cs typeface="Tahoma" charset="0"/>
              </a:rPr>
              <a:t>Tổng</a:t>
            </a:r>
            <a:r>
              <a:rPr lang="en-US" sz="2400" dirty="0">
                <a:latin typeface="+mj-lt"/>
                <a:cs typeface="Tahoma" charset="0"/>
              </a:rPr>
              <a:t> </a:t>
            </a:r>
            <a:r>
              <a:rPr lang="en-US" sz="2400" dirty="0" err="1">
                <a:latin typeface="+mj-lt"/>
                <a:cs typeface="Tahoma" charset="0"/>
              </a:rPr>
              <a:t>quan</a:t>
            </a:r>
            <a:endParaRPr lang="en-US" sz="2400" dirty="0">
              <a:latin typeface="+mj-lt"/>
              <a:cs typeface="Tahoma" charset="0"/>
            </a:endParaRPr>
          </a:p>
          <a:p>
            <a:pPr lvl="1" algn="just">
              <a:spcBef>
                <a:spcPts val="300"/>
              </a:spcBef>
              <a:spcAft>
                <a:spcPts val="300"/>
              </a:spcAft>
            </a:pPr>
            <a:r>
              <a:rPr lang="en-US" sz="2000" dirty="0" err="1">
                <a:latin typeface="+mj-lt"/>
                <a:cs typeface="Tahoma" charset="0"/>
              </a:rPr>
              <a:t>Tên</a:t>
            </a:r>
            <a:endParaRPr lang="en-US" sz="2000" dirty="0">
              <a:latin typeface="+mj-lt"/>
              <a:cs typeface="Tahoma" charset="0"/>
            </a:endParaRPr>
          </a:p>
          <a:p>
            <a:pPr lvl="1" algn="just">
              <a:spcBef>
                <a:spcPts val="300"/>
              </a:spcBef>
              <a:spcAft>
                <a:spcPts val="300"/>
              </a:spcAft>
            </a:pPr>
            <a:r>
              <a:rPr lang="en-US" sz="2000" dirty="0" err="1">
                <a:latin typeface="+mj-lt"/>
                <a:cs typeface="Tahoma" charset="0"/>
              </a:rPr>
              <a:t>Phân</a:t>
            </a:r>
            <a:r>
              <a:rPr lang="en-US" sz="2000" dirty="0">
                <a:latin typeface="+mj-lt"/>
                <a:cs typeface="Tahoma" charset="0"/>
              </a:rPr>
              <a:t> </a:t>
            </a:r>
            <a:r>
              <a:rPr lang="en-US" sz="2000" dirty="0" err="1">
                <a:latin typeface="+mj-lt"/>
                <a:cs typeface="Tahoma" charset="0"/>
              </a:rPr>
              <a:t>loại</a:t>
            </a:r>
            <a:endParaRPr lang="vi-VN" sz="2000" dirty="0">
              <a:latin typeface="+mj-lt"/>
              <a:cs typeface="Tahoma" charset="0"/>
            </a:endParaRPr>
          </a:p>
          <a:p>
            <a:pPr lvl="1" algn="just">
              <a:spcBef>
                <a:spcPts val="300"/>
              </a:spcBef>
              <a:spcAft>
                <a:spcPts val="300"/>
              </a:spcAft>
            </a:pPr>
            <a:r>
              <a:rPr lang="vi-VN" sz="2000" dirty="0">
                <a:latin typeface="+mj-lt"/>
                <a:cs typeface="Tahoma" charset="0"/>
              </a:rPr>
              <a:t>Mục đích, ý nghĩa</a:t>
            </a:r>
            <a:endParaRPr lang="en-US" sz="2000" dirty="0">
              <a:latin typeface="+mj-lt"/>
              <a:cs typeface="Tahoma" charset="0"/>
            </a:endParaRPr>
          </a:p>
          <a:p>
            <a:pPr algn="just">
              <a:lnSpc>
                <a:spcPct val="120000"/>
              </a:lnSpc>
              <a:spcBef>
                <a:spcPts val="300"/>
              </a:spcBef>
              <a:spcAft>
                <a:spcPts val="300"/>
              </a:spcAft>
            </a:pPr>
            <a:r>
              <a:rPr lang="vi-VN" sz="2400" dirty="0">
                <a:cs typeface="Tahoma" charset="0"/>
              </a:rPr>
              <a:t>Motivation</a:t>
            </a:r>
            <a:endParaRPr lang="en-US" sz="2400" dirty="0">
              <a:cs typeface="Tahoma" charset="0"/>
            </a:endParaRPr>
          </a:p>
          <a:p>
            <a:pPr algn="just">
              <a:spcBef>
                <a:spcPts val="300"/>
              </a:spcBef>
              <a:spcAft>
                <a:spcPts val="300"/>
              </a:spcAft>
            </a:pPr>
            <a:r>
              <a:rPr lang="vi-VN" sz="2400" dirty="0">
                <a:latin typeface="+mj-lt"/>
                <a:cs typeface="Tahoma" charset="0"/>
              </a:rPr>
              <a:t>Khả năng ứng dụng</a:t>
            </a:r>
          </a:p>
          <a:p>
            <a:pPr algn="just">
              <a:spcBef>
                <a:spcPts val="300"/>
              </a:spcBef>
              <a:spcAft>
                <a:spcPts val="300"/>
              </a:spcAft>
            </a:pPr>
            <a:r>
              <a:rPr lang="vi-VN" sz="2400" dirty="0">
                <a:latin typeface="+mj-lt"/>
                <a:cs typeface="Tahoma" charset="0"/>
              </a:rPr>
              <a:t>Đặc điểm;</a:t>
            </a:r>
          </a:p>
          <a:p>
            <a:pPr marL="857250" lvl="1" indent="-457200" algn="just">
              <a:spcBef>
                <a:spcPts val="300"/>
              </a:spcBef>
              <a:spcAft>
                <a:spcPts val="300"/>
              </a:spcAft>
            </a:pPr>
            <a:r>
              <a:rPr lang="vi-VN" sz="2000" dirty="0">
                <a:latin typeface="+mj-lt"/>
                <a:cs typeface="Tahoma" charset="0"/>
              </a:rPr>
              <a:t>Cấu trúc mẫu</a:t>
            </a:r>
          </a:p>
          <a:p>
            <a:pPr marL="857250" lvl="1" indent="-457200" algn="just">
              <a:spcBef>
                <a:spcPts val="300"/>
              </a:spcBef>
              <a:spcAft>
                <a:spcPts val="300"/>
              </a:spcAft>
            </a:pPr>
            <a:r>
              <a:rPr lang="vi-VN" sz="2000" dirty="0">
                <a:latin typeface="+mj-lt"/>
                <a:cs typeface="Tahoma" charset="0"/>
              </a:rPr>
              <a:t>Ý nghĩa của từng thành viên</a:t>
            </a:r>
          </a:p>
          <a:p>
            <a:pPr marL="857250" lvl="1" indent="-457200" algn="just">
              <a:spcBef>
                <a:spcPts val="300"/>
              </a:spcBef>
              <a:spcAft>
                <a:spcPts val="300"/>
              </a:spcAft>
            </a:pPr>
            <a:r>
              <a:rPr lang="vi-VN" sz="2000" dirty="0">
                <a:latin typeface="+mj-lt"/>
                <a:cs typeface="Tahoma" charset="0"/>
              </a:rPr>
              <a:t>Sự cộng tác </a:t>
            </a:r>
          </a:p>
          <a:p>
            <a:pPr algn="just">
              <a:spcBef>
                <a:spcPts val="300"/>
              </a:spcBef>
              <a:spcAft>
                <a:spcPts val="300"/>
              </a:spcAft>
            </a:pPr>
            <a:r>
              <a:rPr lang="vi-VN" sz="2400" dirty="0">
                <a:latin typeface="+mj-lt"/>
                <a:cs typeface="Tahoma" charset="0"/>
              </a:rPr>
              <a:t>Các hệ quả mang lại:</a:t>
            </a:r>
          </a:p>
          <a:p>
            <a:pPr marL="857250" lvl="1" indent="-457200" algn="just">
              <a:spcBef>
                <a:spcPts val="300"/>
              </a:spcBef>
              <a:spcAft>
                <a:spcPts val="300"/>
              </a:spcAft>
            </a:pPr>
            <a:r>
              <a:rPr lang="vi-VN" sz="2000" dirty="0">
                <a:latin typeface="+mj-lt"/>
                <a:cs typeface="Tahoma" charset="0"/>
              </a:rPr>
              <a:t>Ưu điểm </a:t>
            </a:r>
          </a:p>
          <a:p>
            <a:pPr marL="857250" lvl="1" indent="-457200" algn="just">
              <a:spcBef>
                <a:spcPts val="300"/>
              </a:spcBef>
              <a:spcAft>
                <a:spcPts val="300"/>
              </a:spcAft>
            </a:pPr>
            <a:r>
              <a:rPr lang="vi-VN" sz="2000" dirty="0">
                <a:latin typeface="+mj-lt"/>
                <a:cs typeface="Tahoma" charset="0"/>
              </a:rPr>
              <a:t>Nhược điểm</a:t>
            </a:r>
          </a:p>
        </p:txBody>
      </p:sp>
    </p:spTree>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tgtEl>
                                          <p:spTgt spid="9219">
                                            <p:txEl>
                                              <p:pRg st="0" end="0"/>
                                            </p:txEl>
                                          </p:spTgt>
                                        </p:tgtEl>
                                      </p:cBhvr>
                                    </p:animEffect>
                                    <p:anim calcmode="lin" valueType="num">
                                      <p:cBhvr>
                                        <p:cTn id="15"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219">
                                            <p:txEl>
                                              <p:pRg st="1" end="1"/>
                                            </p:txEl>
                                          </p:spTgt>
                                        </p:tgtEl>
                                        <p:attrNameLst>
                                          <p:attrName>style.visibility</p:attrName>
                                        </p:attrNameLst>
                                      </p:cBhvr>
                                      <p:to>
                                        <p:strVal val="visible"/>
                                      </p:to>
                                    </p:set>
                                    <p:animEffect transition="in" filter="fade">
                                      <p:cBhvr>
                                        <p:cTn id="19" dur="1000"/>
                                        <p:tgtEl>
                                          <p:spTgt spid="9219">
                                            <p:txEl>
                                              <p:pRg st="1" end="1"/>
                                            </p:txEl>
                                          </p:spTgt>
                                        </p:tgtEl>
                                      </p:cBhvr>
                                    </p:animEffect>
                                    <p:anim calcmode="lin" valueType="num">
                                      <p:cBhvr>
                                        <p:cTn id="20" dur="1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9219">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9219">
                                            <p:txEl>
                                              <p:pRg st="2" end="2"/>
                                            </p:txEl>
                                          </p:spTgt>
                                        </p:tgtEl>
                                        <p:attrNameLst>
                                          <p:attrName>style.visibility</p:attrName>
                                        </p:attrNameLst>
                                      </p:cBhvr>
                                      <p:to>
                                        <p:strVal val="visible"/>
                                      </p:to>
                                    </p:set>
                                    <p:animEffect transition="in" filter="fade">
                                      <p:cBhvr>
                                        <p:cTn id="24" dur="1000"/>
                                        <p:tgtEl>
                                          <p:spTgt spid="9219">
                                            <p:txEl>
                                              <p:pRg st="2" end="2"/>
                                            </p:txEl>
                                          </p:spTgt>
                                        </p:tgtEl>
                                      </p:cBhvr>
                                    </p:animEffect>
                                    <p:anim calcmode="lin" valueType="num">
                                      <p:cBhvr>
                                        <p:cTn id="25"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9219">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9219">
                                            <p:txEl>
                                              <p:pRg st="3" end="3"/>
                                            </p:txEl>
                                          </p:spTgt>
                                        </p:tgtEl>
                                        <p:attrNameLst>
                                          <p:attrName>style.visibility</p:attrName>
                                        </p:attrNameLst>
                                      </p:cBhvr>
                                      <p:to>
                                        <p:strVal val="visible"/>
                                      </p:to>
                                    </p:set>
                                    <p:animEffect transition="in" filter="fade">
                                      <p:cBhvr>
                                        <p:cTn id="29" dur="1000"/>
                                        <p:tgtEl>
                                          <p:spTgt spid="9219">
                                            <p:txEl>
                                              <p:pRg st="3" end="3"/>
                                            </p:txEl>
                                          </p:spTgt>
                                        </p:tgtEl>
                                      </p:cBhvr>
                                    </p:animEffect>
                                    <p:anim calcmode="lin" valueType="num">
                                      <p:cBhvr>
                                        <p:cTn id="30" dur="1000" fill="hold"/>
                                        <p:tgtEl>
                                          <p:spTgt spid="9219">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921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9219">
                                            <p:txEl>
                                              <p:pRg st="4" end="4"/>
                                            </p:txEl>
                                          </p:spTgt>
                                        </p:tgtEl>
                                        <p:attrNameLst>
                                          <p:attrName>style.visibility</p:attrName>
                                        </p:attrNameLst>
                                      </p:cBhvr>
                                      <p:to>
                                        <p:strVal val="visible"/>
                                      </p:to>
                                    </p:set>
                                    <p:animEffect transition="in" filter="fade">
                                      <p:cBhvr>
                                        <p:cTn id="36" dur="1000"/>
                                        <p:tgtEl>
                                          <p:spTgt spid="9219">
                                            <p:txEl>
                                              <p:pRg st="4" end="4"/>
                                            </p:txEl>
                                          </p:spTgt>
                                        </p:tgtEl>
                                      </p:cBhvr>
                                    </p:animEffect>
                                    <p:anim calcmode="lin" valueType="num">
                                      <p:cBhvr>
                                        <p:cTn id="37" dur="1000" fill="hold"/>
                                        <p:tgtEl>
                                          <p:spTgt spid="9219">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921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9219">
                                            <p:txEl>
                                              <p:pRg st="5" end="5"/>
                                            </p:txEl>
                                          </p:spTgt>
                                        </p:tgtEl>
                                        <p:attrNameLst>
                                          <p:attrName>style.visibility</p:attrName>
                                        </p:attrNameLst>
                                      </p:cBhvr>
                                      <p:to>
                                        <p:strVal val="visible"/>
                                      </p:to>
                                    </p:set>
                                    <p:animEffect transition="in" filter="fade">
                                      <p:cBhvr>
                                        <p:cTn id="43" dur="1000"/>
                                        <p:tgtEl>
                                          <p:spTgt spid="9219">
                                            <p:txEl>
                                              <p:pRg st="5" end="5"/>
                                            </p:txEl>
                                          </p:spTgt>
                                        </p:tgtEl>
                                      </p:cBhvr>
                                    </p:animEffect>
                                    <p:anim calcmode="lin" valueType="num">
                                      <p:cBhvr>
                                        <p:cTn id="44" dur="1000" fill="hold"/>
                                        <p:tgtEl>
                                          <p:spTgt spid="9219">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921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9219">
                                            <p:txEl>
                                              <p:pRg st="6" end="6"/>
                                            </p:txEl>
                                          </p:spTgt>
                                        </p:tgtEl>
                                        <p:attrNameLst>
                                          <p:attrName>style.visibility</p:attrName>
                                        </p:attrNameLst>
                                      </p:cBhvr>
                                      <p:to>
                                        <p:strVal val="visible"/>
                                      </p:to>
                                    </p:set>
                                    <p:animEffect transition="in" filter="fade">
                                      <p:cBhvr>
                                        <p:cTn id="50" dur="1000"/>
                                        <p:tgtEl>
                                          <p:spTgt spid="9219">
                                            <p:txEl>
                                              <p:pRg st="6" end="6"/>
                                            </p:txEl>
                                          </p:spTgt>
                                        </p:tgtEl>
                                      </p:cBhvr>
                                    </p:animEffect>
                                    <p:anim calcmode="lin" valueType="num">
                                      <p:cBhvr>
                                        <p:cTn id="51" dur="1000" fill="hold"/>
                                        <p:tgtEl>
                                          <p:spTgt spid="9219">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9219">
                                            <p:txEl>
                                              <p:pRg st="6" end="6"/>
                                            </p:tx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9219">
                                            <p:txEl>
                                              <p:pRg st="7" end="7"/>
                                            </p:txEl>
                                          </p:spTgt>
                                        </p:tgtEl>
                                        <p:attrNameLst>
                                          <p:attrName>style.visibility</p:attrName>
                                        </p:attrNameLst>
                                      </p:cBhvr>
                                      <p:to>
                                        <p:strVal val="visible"/>
                                      </p:to>
                                    </p:set>
                                    <p:animEffect transition="in" filter="fade">
                                      <p:cBhvr>
                                        <p:cTn id="55" dur="1000"/>
                                        <p:tgtEl>
                                          <p:spTgt spid="9219">
                                            <p:txEl>
                                              <p:pRg st="7" end="7"/>
                                            </p:txEl>
                                          </p:spTgt>
                                        </p:tgtEl>
                                      </p:cBhvr>
                                    </p:animEffect>
                                    <p:anim calcmode="lin" valueType="num">
                                      <p:cBhvr>
                                        <p:cTn id="56" dur="1000" fill="hold"/>
                                        <p:tgtEl>
                                          <p:spTgt spid="9219">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9219">
                                            <p:txEl>
                                              <p:pRg st="7" end="7"/>
                                            </p:txEl>
                                          </p:spTgt>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9219">
                                            <p:txEl>
                                              <p:pRg st="8" end="8"/>
                                            </p:txEl>
                                          </p:spTgt>
                                        </p:tgtEl>
                                        <p:attrNameLst>
                                          <p:attrName>style.visibility</p:attrName>
                                        </p:attrNameLst>
                                      </p:cBhvr>
                                      <p:to>
                                        <p:strVal val="visible"/>
                                      </p:to>
                                    </p:set>
                                    <p:animEffect transition="in" filter="fade">
                                      <p:cBhvr>
                                        <p:cTn id="60" dur="1000"/>
                                        <p:tgtEl>
                                          <p:spTgt spid="9219">
                                            <p:txEl>
                                              <p:pRg st="8" end="8"/>
                                            </p:txEl>
                                          </p:spTgt>
                                        </p:tgtEl>
                                      </p:cBhvr>
                                    </p:animEffect>
                                    <p:anim calcmode="lin" valueType="num">
                                      <p:cBhvr>
                                        <p:cTn id="61" dur="1000" fill="hold"/>
                                        <p:tgtEl>
                                          <p:spTgt spid="9219">
                                            <p:txEl>
                                              <p:pRg st="8" end="8"/>
                                            </p:txEl>
                                          </p:spTgt>
                                        </p:tgtEl>
                                        <p:attrNameLst>
                                          <p:attrName>ppt_x</p:attrName>
                                        </p:attrNameLst>
                                      </p:cBhvr>
                                      <p:tavLst>
                                        <p:tav tm="0">
                                          <p:val>
                                            <p:strVal val="#ppt_x"/>
                                          </p:val>
                                        </p:tav>
                                        <p:tav tm="100000">
                                          <p:val>
                                            <p:strVal val="#ppt_x"/>
                                          </p:val>
                                        </p:tav>
                                      </p:tavLst>
                                    </p:anim>
                                    <p:anim calcmode="lin" valueType="num">
                                      <p:cBhvr>
                                        <p:cTn id="62" dur="1000" fill="hold"/>
                                        <p:tgtEl>
                                          <p:spTgt spid="9219">
                                            <p:txEl>
                                              <p:pRg st="8" end="8"/>
                                            </p:txEl>
                                          </p:spTgt>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9219">
                                            <p:txEl>
                                              <p:pRg st="9" end="9"/>
                                            </p:txEl>
                                          </p:spTgt>
                                        </p:tgtEl>
                                        <p:attrNameLst>
                                          <p:attrName>style.visibility</p:attrName>
                                        </p:attrNameLst>
                                      </p:cBhvr>
                                      <p:to>
                                        <p:strVal val="visible"/>
                                      </p:to>
                                    </p:set>
                                    <p:animEffect transition="in" filter="fade">
                                      <p:cBhvr>
                                        <p:cTn id="65" dur="1000"/>
                                        <p:tgtEl>
                                          <p:spTgt spid="9219">
                                            <p:txEl>
                                              <p:pRg st="9" end="9"/>
                                            </p:txEl>
                                          </p:spTgt>
                                        </p:tgtEl>
                                      </p:cBhvr>
                                    </p:animEffect>
                                    <p:anim calcmode="lin" valueType="num">
                                      <p:cBhvr>
                                        <p:cTn id="66" dur="1000" fill="hold"/>
                                        <p:tgtEl>
                                          <p:spTgt spid="9219">
                                            <p:txEl>
                                              <p:pRg st="9" end="9"/>
                                            </p:txEl>
                                          </p:spTgt>
                                        </p:tgtEl>
                                        <p:attrNameLst>
                                          <p:attrName>ppt_x</p:attrName>
                                        </p:attrNameLst>
                                      </p:cBhvr>
                                      <p:tavLst>
                                        <p:tav tm="0">
                                          <p:val>
                                            <p:strVal val="#ppt_x"/>
                                          </p:val>
                                        </p:tav>
                                        <p:tav tm="100000">
                                          <p:val>
                                            <p:strVal val="#ppt_x"/>
                                          </p:val>
                                        </p:tav>
                                      </p:tavLst>
                                    </p:anim>
                                    <p:anim calcmode="lin" valueType="num">
                                      <p:cBhvr>
                                        <p:cTn id="67" dur="1000" fill="hold"/>
                                        <p:tgtEl>
                                          <p:spTgt spid="9219">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9219">
                                            <p:txEl>
                                              <p:pRg st="10" end="10"/>
                                            </p:txEl>
                                          </p:spTgt>
                                        </p:tgtEl>
                                        <p:attrNameLst>
                                          <p:attrName>style.visibility</p:attrName>
                                        </p:attrNameLst>
                                      </p:cBhvr>
                                      <p:to>
                                        <p:strVal val="visible"/>
                                      </p:to>
                                    </p:set>
                                    <p:animEffect transition="in" filter="fade">
                                      <p:cBhvr>
                                        <p:cTn id="72" dur="1000"/>
                                        <p:tgtEl>
                                          <p:spTgt spid="9219">
                                            <p:txEl>
                                              <p:pRg st="10" end="10"/>
                                            </p:txEl>
                                          </p:spTgt>
                                        </p:tgtEl>
                                      </p:cBhvr>
                                    </p:animEffect>
                                    <p:anim calcmode="lin" valueType="num">
                                      <p:cBhvr>
                                        <p:cTn id="73" dur="1000" fill="hold"/>
                                        <p:tgtEl>
                                          <p:spTgt spid="9219">
                                            <p:txEl>
                                              <p:pRg st="10" end="10"/>
                                            </p:txEl>
                                          </p:spTgt>
                                        </p:tgtEl>
                                        <p:attrNameLst>
                                          <p:attrName>ppt_x</p:attrName>
                                        </p:attrNameLst>
                                      </p:cBhvr>
                                      <p:tavLst>
                                        <p:tav tm="0">
                                          <p:val>
                                            <p:strVal val="#ppt_x"/>
                                          </p:val>
                                        </p:tav>
                                        <p:tav tm="100000">
                                          <p:val>
                                            <p:strVal val="#ppt_x"/>
                                          </p:val>
                                        </p:tav>
                                      </p:tavLst>
                                    </p:anim>
                                    <p:anim calcmode="lin" valueType="num">
                                      <p:cBhvr>
                                        <p:cTn id="74" dur="1000" fill="hold"/>
                                        <p:tgtEl>
                                          <p:spTgt spid="9219">
                                            <p:txEl>
                                              <p:pRg st="10" end="10"/>
                                            </p:txEl>
                                          </p:spTgt>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9219">
                                            <p:txEl>
                                              <p:pRg st="11" end="11"/>
                                            </p:txEl>
                                          </p:spTgt>
                                        </p:tgtEl>
                                        <p:attrNameLst>
                                          <p:attrName>style.visibility</p:attrName>
                                        </p:attrNameLst>
                                      </p:cBhvr>
                                      <p:to>
                                        <p:strVal val="visible"/>
                                      </p:to>
                                    </p:set>
                                    <p:animEffect transition="in" filter="fade">
                                      <p:cBhvr>
                                        <p:cTn id="77" dur="1000"/>
                                        <p:tgtEl>
                                          <p:spTgt spid="9219">
                                            <p:txEl>
                                              <p:pRg st="11" end="11"/>
                                            </p:txEl>
                                          </p:spTgt>
                                        </p:tgtEl>
                                      </p:cBhvr>
                                    </p:animEffect>
                                    <p:anim calcmode="lin" valueType="num">
                                      <p:cBhvr>
                                        <p:cTn id="78" dur="1000" fill="hold"/>
                                        <p:tgtEl>
                                          <p:spTgt spid="9219">
                                            <p:txEl>
                                              <p:pRg st="11" end="11"/>
                                            </p:txEl>
                                          </p:spTgt>
                                        </p:tgtEl>
                                        <p:attrNameLst>
                                          <p:attrName>ppt_x</p:attrName>
                                        </p:attrNameLst>
                                      </p:cBhvr>
                                      <p:tavLst>
                                        <p:tav tm="0">
                                          <p:val>
                                            <p:strVal val="#ppt_x"/>
                                          </p:val>
                                        </p:tav>
                                        <p:tav tm="100000">
                                          <p:val>
                                            <p:strVal val="#ppt_x"/>
                                          </p:val>
                                        </p:tav>
                                      </p:tavLst>
                                    </p:anim>
                                    <p:anim calcmode="lin" valueType="num">
                                      <p:cBhvr>
                                        <p:cTn id="79" dur="1000" fill="hold"/>
                                        <p:tgtEl>
                                          <p:spTgt spid="9219">
                                            <p:txEl>
                                              <p:pRg st="11" end="11"/>
                                            </p:txEl>
                                          </p:spTgt>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9219">
                                            <p:txEl>
                                              <p:pRg st="12" end="12"/>
                                            </p:txEl>
                                          </p:spTgt>
                                        </p:tgtEl>
                                        <p:attrNameLst>
                                          <p:attrName>style.visibility</p:attrName>
                                        </p:attrNameLst>
                                      </p:cBhvr>
                                      <p:to>
                                        <p:strVal val="visible"/>
                                      </p:to>
                                    </p:set>
                                    <p:animEffect transition="in" filter="fade">
                                      <p:cBhvr>
                                        <p:cTn id="82" dur="1000"/>
                                        <p:tgtEl>
                                          <p:spTgt spid="9219">
                                            <p:txEl>
                                              <p:pRg st="12" end="12"/>
                                            </p:txEl>
                                          </p:spTgt>
                                        </p:tgtEl>
                                      </p:cBhvr>
                                    </p:animEffect>
                                    <p:anim calcmode="lin" valueType="num">
                                      <p:cBhvr>
                                        <p:cTn id="83" dur="1000" fill="hold"/>
                                        <p:tgtEl>
                                          <p:spTgt spid="9219">
                                            <p:txEl>
                                              <p:pRg st="12" end="12"/>
                                            </p:txEl>
                                          </p:spTgt>
                                        </p:tgtEl>
                                        <p:attrNameLst>
                                          <p:attrName>ppt_x</p:attrName>
                                        </p:attrNameLst>
                                      </p:cBhvr>
                                      <p:tavLst>
                                        <p:tav tm="0">
                                          <p:val>
                                            <p:strVal val="#ppt_x"/>
                                          </p:val>
                                        </p:tav>
                                        <p:tav tm="100000">
                                          <p:val>
                                            <p:strVal val="#ppt_x"/>
                                          </p:val>
                                        </p:tav>
                                      </p:tavLst>
                                    </p:anim>
                                    <p:anim calcmode="lin" valueType="num">
                                      <p:cBhvr>
                                        <p:cTn id="84" dur="1000" fill="hold"/>
                                        <p:tgtEl>
                                          <p:spTgt spid="9219">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vi-VN" sz="4000" b="1" dirty="0">
                <a:solidFill>
                  <a:schemeClr val="tx1"/>
                </a:solidFill>
                <a:cs typeface="Tahoma" charset="0"/>
              </a:rPr>
              <a:t>Nội dung</a:t>
            </a:r>
            <a:endParaRPr lang="en-US" sz="4000" b="1" dirty="0">
              <a:solidFill>
                <a:schemeClr val="tx1"/>
              </a:solidFill>
              <a:cs typeface="Tahoma" charset="0"/>
            </a:endParaRPr>
          </a:p>
        </p:txBody>
      </p:sp>
      <p:sp>
        <p:nvSpPr>
          <p:cNvPr id="3" name="Rectangle 3">
            <a:extLst>
              <a:ext uri="{FF2B5EF4-FFF2-40B4-BE49-F238E27FC236}">
                <a16:creationId xmlns:a16="http://schemas.microsoft.com/office/drawing/2014/main" id="{F81FEF5B-0E0F-B1A8-1122-FED50A5A895E}"/>
              </a:ext>
            </a:extLst>
          </p:cNvPr>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400" dirty="0">
                <a:latin typeface="+mj-lt"/>
                <a:cs typeface="Tahoma" charset="0"/>
              </a:rPr>
              <a:t>Các chú ý liên quan đến cài đặt, demo, mã nguồn minh họa </a:t>
            </a:r>
          </a:p>
          <a:p>
            <a:pPr algn="just">
              <a:lnSpc>
                <a:spcPct val="120000"/>
              </a:lnSpc>
              <a:spcBef>
                <a:spcPts val="300"/>
              </a:spcBef>
              <a:spcAft>
                <a:spcPts val="300"/>
              </a:spcAft>
            </a:pPr>
            <a:r>
              <a:rPr lang="vi-VN" sz="2400" dirty="0">
                <a:latin typeface="+mj-lt"/>
                <a:cs typeface="Tahoma" charset="0"/>
              </a:rPr>
              <a:t>Nêu ra các ví dụ thực tế </a:t>
            </a:r>
          </a:p>
          <a:p>
            <a:pPr algn="just">
              <a:lnSpc>
                <a:spcPct val="120000"/>
              </a:lnSpc>
              <a:spcBef>
                <a:spcPts val="300"/>
              </a:spcBef>
              <a:spcAft>
                <a:spcPts val="300"/>
              </a:spcAft>
            </a:pPr>
            <a:r>
              <a:rPr lang="vi-VN" sz="2400" dirty="0">
                <a:latin typeface="+mj-lt"/>
                <a:cs typeface="Tahoma" charset="0"/>
              </a:rPr>
              <a:t>Các mẫu liên quan</a:t>
            </a:r>
            <a:endParaRPr lang="en-US" sz="2400" dirty="0">
              <a:latin typeface="+mj-lt"/>
              <a:cs typeface="Tahoma" charset="0"/>
            </a:endParaRPr>
          </a:p>
        </p:txBody>
      </p:sp>
    </p:spTree>
    <p:extLst>
      <p:ext uri="{BB962C8B-B14F-4D97-AF65-F5344CB8AC3E}">
        <p14:creationId xmlns:p14="http://schemas.microsoft.com/office/powerpoint/2010/main" val="3376617654"/>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67B3-209F-6EC0-E60E-68D3705C3099}"/>
              </a:ext>
            </a:extLst>
          </p:cNvPr>
          <p:cNvSpPr>
            <a:spLocks noGrp="1"/>
          </p:cNvSpPr>
          <p:nvPr>
            <p:ph type="title"/>
          </p:nvPr>
        </p:nvSpPr>
        <p:spPr/>
        <p:txBody>
          <a:bodyPr/>
          <a:lstStyle/>
          <a:p>
            <a:r>
              <a:rPr lang="vi-VN" dirty="0"/>
              <a:t>Tổng quan</a:t>
            </a:r>
            <a:endParaRPr lang="en-US" dirty="0"/>
          </a:p>
        </p:txBody>
      </p:sp>
      <p:sp>
        <p:nvSpPr>
          <p:cNvPr id="3" name="Content Placeholder 2">
            <a:extLst>
              <a:ext uri="{FF2B5EF4-FFF2-40B4-BE49-F238E27FC236}">
                <a16:creationId xmlns:a16="http://schemas.microsoft.com/office/drawing/2014/main" id="{379C019C-4868-BB4B-189A-5B72C6FA76F9}"/>
              </a:ext>
            </a:extLst>
          </p:cNvPr>
          <p:cNvSpPr>
            <a:spLocks noGrp="1"/>
          </p:cNvSpPr>
          <p:nvPr>
            <p:ph idx="1"/>
          </p:nvPr>
        </p:nvSpPr>
        <p:spPr/>
        <p:txBody>
          <a:bodyPr/>
          <a:lstStyle/>
          <a:p>
            <a:r>
              <a:rPr lang="vi-VN" dirty="0"/>
              <a:t>Tên mẫu </a:t>
            </a:r>
          </a:p>
          <a:p>
            <a:pPr lvl="1"/>
            <a:r>
              <a:rPr lang="en-US" dirty="0"/>
              <a:t>Façade </a:t>
            </a:r>
            <a:endParaRPr lang="vi-VN" dirty="0"/>
          </a:p>
          <a:p>
            <a:pPr lvl="1"/>
            <a:endParaRPr lang="vi-VN" dirty="0"/>
          </a:p>
          <a:p>
            <a:pPr lvl="1"/>
            <a:endParaRPr lang="vi-VN" dirty="0"/>
          </a:p>
          <a:p>
            <a:endParaRPr lang="vi-VN" dirty="0"/>
          </a:p>
          <a:p>
            <a:r>
              <a:rPr lang="vi-VN" dirty="0"/>
              <a:t>Phân loại</a:t>
            </a:r>
          </a:p>
          <a:p>
            <a:pPr lvl="1"/>
            <a:r>
              <a:rPr lang="vi-VN" dirty="0"/>
              <a:t>Thuộc phân nhóm </a:t>
            </a:r>
            <a:r>
              <a:rPr lang="en-US" dirty="0">
                <a:solidFill>
                  <a:srgbClr val="0000FF"/>
                </a:solidFill>
              </a:rPr>
              <a:t>Structural</a:t>
            </a:r>
            <a:r>
              <a:rPr lang="vi-VN" dirty="0">
                <a:solidFill>
                  <a:srgbClr val="0000FF"/>
                </a:solidFill>
              </a:rPr>
              <a:t> patterns</a:t>
            </a:r>
          </a:p>
        </p:txBody>
      </p:sp>
      <p:pic>
        <p:nvPicPr>
          <p:cNvPr id="6" name="Picture 5">
            <a:extLst>
              <a:ext uri="{FF2B5EF4-FFF2-40B4-BE49-F238E27FC236}">
                <a16:creationId xmlns:a16="http://schemas.microsoft.com/office/drawing/2014/main" id="{9820A3E2-5F56-65A4-820A-2F307CDC8615}"/>
              </a:ext>
            </a:extLst>
          </p:cNvPr>
          <p:cNvPicPr>
            <a:picLocks noChangeAspect="1"/>
          </p:cNvPicPr>
          <p:nvPr/>
        </p:nvPicPr>
        <p:blipFill rotWithShape="1">
          <a:blip r:embed="rId2"/>
          <a:srcRect l="7187" t="7939" r="6078" b="8698"/>
          <a:stretch/>
        </p:blipFill>
        <p:spPr>
          <a:xfrm>
            <a:off x="4114800" y="859766"/>
            <a:ext cx="4444042" cy="2962695"/>
          </a:xfrm>
          <a:prstGeom prst="rect">
            <a:avLst/>
          </a:prstGeom>
        </p:spPr>
      </p:pic>
    </p:spTree>
    <p:extLst>
      <p:ext uri="{BB962C8B-B14F-4D97-AF65-F5344CB8AC3E}">
        <p14:creationId xmlns:p14="http://schemas.microsoft.com/office/powerpoint/2010/main" val="2280789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67B3-209F-6EC0-E60E-68D3705C3099}"/>
              </a:ext>
            </a:extLst>
          </p:cNvPr>
          <p:cNvSpPr>
            <a:spLocks noGrp="1"/>
          </p:cNvSpPr>
          <p:nvPr>
            <p:ph type="title"/>
          </p:nvPr>
        </p:nvSpPr>
        <p:spPr/>
        <p:txBody>
          <a:bodyPr/>
          <a:lstStyle/>
          <a:p>
            <a:r>
              <a:rPr lang="vi-VN" dirty="0"/>
              <a:t>Tổng quan</a:t>
            </a:r>
            <a:endParaRPr lang="en-US" dirty="0"/>
          </a:p>
        </p:txBody>
      </p:sp>
      <p:sp>
        <p:nvSpPr>
          <p:cNvPr id="3" name="Content Placeholder 2">
            <a:extLst>
              <a:ext uri="{FF2B5EF4-FFF2-40B4-BE49-F238E27FC236}">
                <a16:creationId xmlns:a16="http://schemas.microsoft.com/office/drawing/2014/main" id="{379C019C-4868-BB4B-189A-5B72C6FA76F9}"/>
              </a:ext>
            </a:extLst>
          </p:cNvPr>
          <p:cNvSpPr>
            <a:spLocks noGrp="1"/>
          </p:cNvSpPr>
          <p:nvPr>
            <p:ph idx="1"/>
          </p:nvPr>
        </p:nvSpPr>
        <p:spPr/>
        <p:txBody>
          <a:bodyPr/>
          <a:lstStyle/>
          <a:p>
            <a:r>
              <a:rPr lang="vi-VN" dirty="0"/>
              <a:t>Mục đích</a:t>
            </a:r>
          </a:p>
          <a:p>
            <a:pPr lvl="1"/>
            <a:r>
              <a:rPr lang="vi-VN" dirty="0"/>
              <a:t>Được dùng để </a:t>
            </a:r>
            <a:r>
              <a:rPr lang="vi-VN" dirty="0">
                <a:solidFill>
                  <a:srgbClr val="CC0000"/>
                </a:solidFill>
              </a:rPr>
              <a:t>cung cấp một giao diện chung </a:t>
            </a:r>
            <a:r>
              <a:rPr lang="vi-VN" dirty="0"/>
              <a:t>đơn giản </a:t>
            </a:r>
            <a:r>
              <a:rPr lang="vi-VN" dirty="0">
                <a:solidFill>
                  <a:srgbClr val="CC0000"/>
                </a:solidFill>
              </a:rPr>
              <a:t>thay cho một nhóm các giao diện </a:t>
            </a:r>
            <a:r>
              <a:rPr lang="vi-VN" dirty="0"/>
              <a:t>có trong một hệ thống con.</a:t>
            </a:r>
            <a:r>
              <a:rPr lang="vi-VN" b="0" i="0" dirty="0">
                <a:solidFill>
                  <a:srgbClr val="555555"/>
                </a:solidFill>
                <a:effectLst/>
                <a:highlight>
                  <a:srgbClr val="FFFFFF"/>
                </a:highlight>
              </a:rPr>
              <a:t> </a:t>
            </a:r>
            <a:r>
              <a:rPr lang="vi-VN" b="0" i="0" dirty="0">
                <a:effectLst/>
                <a:highlight>
                  <a:srgbClr val="FFFFFF"/>
                </a:highlight>
              </a:rPr>
              <a:t>Facade Pattern </a:t>
            </a:r>
            <a:r>
              <a:rPr lang="vi-VN" b="0" i="0" dirty="0">
                <a:solidFill>
                  <a:srgbClr val="CC0000"/>
                </a:solidFill>
                <a:effectLst/>
                <a:highlight>
                  <a:srgbClr val="FFFFFF"/>
                </a:highlight>
              </a:rPr>
              <a:t>định nghĩa</a:t>
            </a:r>
            <a:r>
              <a:rPr lang="vi-VN" b="0" i="0" dirty="0">
                <a:effectLst/>
                <a:highlight>
                  <a:srgbClr val="FFFFFF"/>
                </a:highlight>
              </a:rPr>
              <a:t> một </a:t>
            </a:r>
            <a:r>
              <a:rPr lang="vi-VN" b="0" i="0" dirty="0">
                <a:solidFill>
                  <a:srgbClr val="CC0000"/>
                </a:solidFill>
                <a:effectLst/>
                <a:highlight>
                  <a:srgbClr val="FFFFFF"/>
                </a:highlight>
              </a:rPr>
              <a:t>giao diện ở một cấp độ cao</a:t>
            </a:r>
            <a:r>
              <a:rPr lang="vi-VN" b="0" i="0" dirty="0">
                <a:effectLst/>
                <a:highlight>
                  <a:srgbClr val="FFFFFF"/>
                </a:highlight>
              </a:rPr>
              <a:t> hơn để giúp cho người dùng có thể </a:t>
            </a:r>
            <a:r>
              <a:rPr lang="vi-VN" b="0" i="0" dirty="0">
                <a:solidFill>
                  <a:srgbClr val="CC0000"/>
                </a:solidFill>
                <a:effectLst/>
                <a:highlight>
                  <a:srgbClr val="FFFFFF"/>
                </a:highlight>
              </a:rPr>
              <a:t>dễ dàng sử </a:t>
            </a:r>
            <a:r>
              <a:rPr lang="vi-VN" b="0" i="0" dirty="0">
                <a:effectLst/>
                <a:highlight>
                  <a:srgbClr val="FFFFFF"/>
                </a:highlight>
              </a:rPr>
              <a:t>dụng hệ thống con này.</a:t>
            </a:r>
            <a:endParaRPr lang="vi-VN" dirty="0"/>
          </a:p>
          <a:p>
            <a:pPr lvl="1"/>
            <a:r>
              <a:rPr lang="vi-VN" dirty="0"/>
              <a:t>C</a:t>
            </a:r>
            <a:r>
              <a:rPr lang="vi-VN" b="0" i="0" dirty="0">
                <a:effectLst/>
                <a:highlight>
                  <a:srgbClr val="FFFFFF"/>
                </a:highlight>
              </a:rPr>
              <a:t>ho phép các đối tượng truy cập trực tiếp giao diện chung này để giao tiếp với các giao diện có trong hệ thống con. Mục tiêu là che giấu các hoạt động phức tạp bên trong hệ thống con, làm cho hệ thống con dễ sử dụng hơn.</a:t>
            </a:r>
            <a:endParaRPr lang="en-US" dirty="0"/>
          </a:p>
        </p:txBody>
      </p:sp>
    </p:spTree>
    <p:extLst>
      <p:ext uri="{BB962C8B-B14F-4D97-AF65-F5344CB8AC3E}">
        <p14:creationId xmlns:p14="http://schemas.microsoft.com/office/powerpoint/2010/main" val="297002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C2414-4BFE-BCA8-476E-5331811F35FF}"/>
              </a:ext>
            </a:extLst>
          </p:cNvPr>
          <p:cNvSpPr>
            <a:spLocks noGrp="1"/>
          </p:cNvSpPr>
          <p:nvPr>
            <p:ph type="title"/>
          </p:nvPr>
        </p:nvSpPr>
        <p:spPr/>
        <p:txBody>
          <a:bodyPr/>
          <a:lstStyle/>
          <a:p>
            <a:r>
              <a:rPr lang="vi-VN" dirty="0"/>
              <a:t>Motivation</a:t>
            </a:r>
            <a:endParaRPr lang="en-US" dirty="0"/>
          </a:p>
        </p:txBody>
      </p:sp>
      <p:sp>
        <p:nvSpPr>
          <p:cNvPr id="3" name="Content Placeholder 2">
            <a:extLst>
              <a:ext uri="{FF2B5EF4-FFF2-40B4-BE49-F238E27FC236}">
                <a16:creationId xmlns:a16="http://schemas.microsoft.com/office/drawing/2014/main" id="{9094955D-EC9F-34A0-31F8-B8831B4E6FC0}"/>
              </a:ext>
            </a:extLst>
          </p:cNvPr>
          <p:cNvSpPr>
            <a:spLocks noGrp="1"/>
          </p:cNvSpPr>
          <p:nvPr>
            <p:ph idx="1"/>
          </p:nvPr>
        </p:nvSpPr>
        <p:spPr/>
        <p:txBody>
          <a:bodyPr/>
          <a:lstStyle/>
          <a:p>
            <a:r>
              <a:rPr lang="en-US" b="0" i="0" dirty="0" err="1">
                <a:solidFill>
                  <a:srgbClr val="1B1B1B"/>
                </a:solidFill>
                <a:effectLst/>
                <a:highlight>
                  <a:srgbClr val="FFFFFF"/>
                </a:highlight>
              </a:rPr>
              <a:t>Cấu</a:t>
            </a:r>
            <a:r>
              <a:rPr lang="en-US" b="0" i="0" dirty="0">
                <a:solidFill>
                  <a:srgbClr val="1B1B1B"/>
                </a:solidFill>
                <a:effectLst/>
                <a:highlight>
                  <a:srgbClr val="FFFFFF"/>
                </a:highlight>
              </a:rPr>
              <a:t> </a:t>
            </a:r>
            <a:r>
              <a:rPr lang="en-US" b="0" i="0" dirty="0" err="1">
                <a:solidFill>
                  <a:srgbClr val="1B1B1B"/>
                </a:solidFill>
                <a:effectLst/>
                <a:highlight>
                  <a:srgbClr val="FFFFFF"/>
                </a:highlight>
              </a:rPr>
              <a:t>trúc</a:t>
            </a:r>
            <a:r>
              <a:rPr lang="en-US" b="0" i="0" dirty="0">
                <a:solidFill>
                  <a:srgbClr val="1B1B1B"/>
                </a:solidFill>
                <a:effectLst/>
                <a:highlight>
                  <a:srgbClr val="FFFFFF"/>
                </a:highlight>
              </a:rPr>
              <a:t> </a:t>
            </a:r>
            <a:r>
              <a:rPr lang="en-US" b="0" i="0" dirty="0" err="1">
                <a:solidFill>
                  <a:srgbClr val="1B1B1B"/>
                </a:solidFill>
                <a:effectLst/>
                <a:highlight>
                  <a:srgbClr val="FFFFFF"/>
                </a:highlight>
              </a:rPr>
              <a:t>một</a:t>
            </a:r>
            <a:r>
              <a:rPr lang="en-US" b="0" i="0" dirty="0">
                <a:solidFill>
                  <a:srgbClr val="1B1B1B"/>
                </a:solidFill>
                <a:effectLst/>
                <a:highlight>
                  <a:srgbClr val="FFFFFF"/>
                </a:highlight>
              </a:rPr>
              <a:t> </a:t>
            </a:r>
            <a:r>
              <a:rPr lang="en-US" b="0" i="0" dirty="0" err="1">
                <a:solidFill>
                  <a:srgbClr val="1B1B1B"/>
                </a:solidFill>
                <a:effectLst/>
                <a:highlight>
                  <a:srgbClr val="FFFFFF"/>
                </a:highlight>
              </a:rPr>
              <a:t>hệ</a:t>
            </a:r>
            <a:r>
              <a:rPr lang="en-US" b="0" i="0" dirty="0">
                <a:solidFill>
                  <a:srgbClr val="1B1B1B"/>
                </a:solidFill>
                <a:effectLst/>
                <a:highlight>
                  <a:srgbClr val="FFFFFF"/>
                </a:highlight>
              </a:rPr>
              <a:t> </a:t>
            </a:r>
            <a:r>
              <a:rPr lang="en-US" b="0" i="0" dirty="0" err="1">
                <a:solidFill>
                  <a:srgbClr val="1B1B1B"/>
                </a:solidFill>
                <a:effectLst/>
                <a:highlight>
                  <a:srgbClr val="FFFFFF"/>
                </a:highlight>
              </a:rPr>
              <a:t>thống</a:t>
            </a:r>
            <a:r>
              <a:rPr lang="en-US" b="0" i="0" dirty="0">
                <a:solidFill>
                  <a:srgbClr val="1B1B1B"/>
                </a:solidFill>
                <a:effectLst/>
                <a:highlight>
                  <a:srgbClr val="FFFFFF"/>
                </a:highlight>
              </a:rPr>
              <a:t> </a:t>
            </a:r>
            <a:r>
              <a:rPr lang="en-US" b="0" i="0" dirty="0" err="1">
                <a:solidFill>
                  <a:srgbClr val="1B1B1B"/>
                </a:solidFill>
                <a:effectLst/>
                <a:highlight>
                  <a:srgbClr val="FFFFFF"/>
                </a:highlight>
              </a:rPr>
              <a:t>vào</a:t>
            </a:r>
            <a:r>
              <a:rPr lang="en-US" b="0" i="0" dirty="0">
                <a:solidFill>
                  <a:srgbClr val="1B1B1B"/>
                </a:solidFill>
                <a:effectLst/>
                <a:highlight>
                  <a:srgbClr val="FFFFFF"/>
                </a:highlight>
              </a:rPr>
              <a:t> </a:t>
            </a:r>
            <a:r>
              <a:rPr lang="en-US" b="0" i="0" dirty="0" err="1">
                <a:solidFill>
                  <a:srgbClr val="1B1B1B"/>
                </a:solidFill>
                <a:effectLst/>
                <a:highlight>
                  <a:srgbClr val="FFFFFF"/>
                </a:highlight>
              </a:rPr>
              <a:t>các</a:t>
            </a:r>
            <a:r>
              <a:rPr lang="en-US" b="0" i="0" dirty="0">
                <a:solidFill>
                  <a:srgbClr val="1B1B1B"/>
                </a:solidFill>
                <a:effectLst/>
                <a:highlight>
                  <a:srgbClr val="FFFFFF"/>
                </a:highlight>
              </a:rPr>
              <a:t> </a:t>
            </a:r>
            <a:r>
              <a:rPr lang="en-US" b="0" i="0" dirty="0" err="1">
                <a:solidFill>
                  <a:srgbClr val="1B1B1B"/>
                </a:solidFill>
                <a:effectLst/>
                <a:highlight>
                  <a:srgbClr val="FFFFFF"/>
                </a:highlight>
              </a:rPr>
              <a:t>hệ</a:t>
            </a:r>
            <a:r>
              <a:rPr lang="en-US" b="0" i="0" dirty="0">
                <a:solidFill>
                  <a:srgbClr val="1B1B1B"/>
                </a:solidFill>
                <a:effectLst/>
                <a:highlight>
                  <a:srgbClr val="FFFFFF"/>
                </a:highlight>
              </a:rPr>
              <a:t> </a:t>
            </a:r>
            <a:r>
              <a:rPr lang="en-US" b="0" i="0" dirty="0" err="1">
                <a:solidFill>
                  <a:srgbClr val="1B1B1B"/>
                </a:solidFill>
                <a:effectLst/>
                <a:highlight>
                  <a:srgbClr val="FFFFFF"/>
                </a:highlight>
              </a:rPr>
              <a:t>thống</a:t>
            </a:r>
            <a:r>
              <a:rPr lang="en-US" b="0" i="0" dirty="0">
                <a:solidFill>
                  <a:srgbClr val="1B1B1B"/>
                </a:solidFill>
                <a:effectLst/>
                <a:highlight>
                  <a:srgbClr val="FFFFFF"/>
                </a:highlight>
              </a:rPr>
              <a:t> con </a:t>
            </a:r>
            <a:r>
              <a:rPr lang="en-US" b="0" i="0" dirty="0" err="1">
                <a:solidFill>
                  <a:srgbClr val="1B1B1B"/>
                </a:solidFill>
                <a:effectLst/>
                <a:highlight>
                  <a:srgbClr val="FFFFFF"/>
                </a:highlight>
              </a:rPr>
              <a:t>giúp</a:t>
            </a:r>
            <a:r>
              <a:rPr lang="en-US" b="0" i="0" dirty="0">
                <a:solidFill>
                  <a:srgbClr val="1B1B1B"/>
                </a:solidFill>
                <a:effectLst/>
                <a:highlight>
                  <a:srgbClr val="FFFFFF"/>
                </a:highlight>
              </a:rPr>
              <a:t> </a:t>
            </a:r>
            <a:r>
              <a:rPr lang="en-US" b="0" i="0" dirty="0" err="1">
                <a:solidFill>
                  <a:srgbClr val="1B1B1B"/>
                </a:solidFill>
                <a:effectLst/>
                <a:highlight>
                  <a:srgbClr val="FFFFFF"/>
                </a:highlight>
              </a:rPr>
              <a:t>giảm</a:t>
            </a:r>
            <a:r>
              <a:rPr lang="en-US" b="0" i="0" dirty="0">
                <a:solidFill>
                  <a:srgbClr val="1B1B1B"/>
                </a:solidFill>
                <a:effectLst/>
                <a:highlight>
                  <a:srgbClr val="FFFFFF"/>
                </a:highlight>
              </a:rPr>
              <a:t> </a:t>
            </a:r>
            <a:r>
              <a:rPr lang="en-US" b="0" i="0" dirty="0" err="1">
                <a:solidFill>
                  <a:srgbClr val="1B1B1B"/>
                </a:solidFill>
                <a:effectLst/>
                <a:highlight>
                  <a:srgbClr val="FFFFFF"/>
                </a:highlight>
              </a:rPr>
              <a:t>sự</a:t>
            </a:r>
            <a:r>
              <a:rPr lang="en-US" b="0" i="0" dirty="0">
                <a:solidFill>
                  <a:srgbClr val="1B1B1B"/>
                </a:solidFill>
                <a:effectLst/>
                <a:highlight>
                  <a:srgbClr val="FFFFFF"/>
                </a:highlight>
              </a:rPr>
              <a:t> </a:t>
            </a:r>
            <a:r>
              <a:rPr lang="en-US" b="0" i="0" dirty="0" err="1">
                <a:solidFill>
                  <a:srgbClr val="1B1B1B"/>
                </a:solidFill>
                <a:effectLst/>
                <a:highlight>
                  <a:srgbClr val="FFFFFF"/>
                </a:highlight>
              </a:rPr>
              <a:t>phức</a:t>
            </a:r>
            <a:r>
              <a:rPr lang="en-US" b="0" i="0" dirty="0">
                <a:solidFill>
                  <a:srgbClr val="1B1B1B"/>
                </a:solidFill>
                <a:effectLst/>
                <a:highlight>
                  <a:srgbClr val="FFFFFF"/>
                </a:highlight>
              </a:rPr>
              <a:t> </a:t>
            </a:r>
            <a:r>
              <a:rPr lang="en-US" b="0" i="0" dirty="0" err="1">
                <a:solidFill>
                  <a:srgbClr val="1B1B1B"/>
                </a:solidFill>
                <a:effectLst/>
                <a:highlight>
                  <a:srgbClr val="FFFFFF"/>
                </a:highlight>
              </a:rPr>
              <a:t>tạp</a:t>
            </a:r>
            <a:r>
              <a:rPr lang="en-US" b="0" i="0" dirty="0">
                <a:solidFill>
                  <a:srgbClr val="1B1B1B"/>
                </a:solidFill>
                <a:effectLst/>
                <a:highlight>
                  <a:srgbClr val="FFFFFF"/>
                </a:highlight>
              </a:rPr>
              <a:t>.</a:t>
            </a:r>
          </a:p>
          <a:p>
            <a:r>
              <a:rPr lang="en-US" dirty="0">
                <a:solidFill>
                  <a:srgbClr val="1B1B1B"/>
                </a:solidFill>
                <a:highlight>
                  <a:srgbClr val="FFFFFF"/>
                </a:highlight>
              </a:rPr>
              <a:t>C</a:t>
            </a:r>
            <a:r>
              <a:rPr lang="vi-VN" b="0" i="0" dirty="0">
                <a:solidFill>
                  <a:srgbClr val="1B1B1B"/>
                </a:solidFill>
                <a:effectLst/>
                <a:highlight>
                  <a:srgbClr val="FFFFFF"/>
                </a:highlight>
              </a:rPr>
              <a:t>ung cấp cho </a:t>
            </a:r>
            <a:r>
              <a:rPr lang="en-US" b="0" i="0" dirty="0">
                <a:solidFill>
                  <a:srgbClr val="1B1B1B"/>
                </a:solidFill>
                <a:effectLst/>
                <a:highlight>
                  <a:srgbClr val="FFFFFF"/>
                </a:highlight>
              </a:rPr>
              <a:t>client </a:t>
            </a:r>
            <a:r>
              <a:rPr lang="vi-VN" b="0" i="0" dirty="0">
                <a:solidFill>
                  <a:srgbClr val="1B1B1B"/>
                </a:solidFill>
                <a:effectLst/>
                <a:highlight>
                  <a:srgbClr val="FFFFFF"/>
                </a:highlight>
              </a:rPr>
              <a:t>một giao diện duy nhất, đơn giản</a:t>
            </a:r>
            <a:r>
              <a:rPr lang="en-US" b="0" i="0" dirty="0">
                <a:solidFill>
                  <a:srgbClr val="1B1B1B"/>
                </a:solidFill>
                <a:effectLst/>
                <a:highlight>
                  <a:srgbClr val="FFFFFF"/>
                </a:highlight>
              </a:rPr>
              <a:t>.</a:t>
            </a:r>
          </a:p>
          <a:p>
            <a:pPr marL="0" indent="0">
              <a:buNone/>
            </a:pPr>
            <a:endParaRPr lang="en-US" dirty="0"/>
          </a:p>
        </p:txBody>
      </p:sp>
    </p:spTree>
    <p:extLst>
      <p:ext uri="{BB962C8B-B14F-4D97-AF65-F5344CB8AC3E}">
        <p14:creationId xmlns:p14="http://schemas.microsoft.com/office/powerpoint/2010/main" val="3533018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92155-276C-5778-16C2-F7F799A89B5B}"/>
              </a:ext>
            </a:extLst>
          </p:cNvPr>
          <p:cNvSpPr>
            <a:spLocks noGrp="1"/>
          </p:cNvSpPr>
          <p:nvPr>
            <p:ph type="title"/>
          </p:nvPr>
        </p:nvSpPr>
        <p:spPr/>
        <p:txBody>
          <a:bodyPr/>
          <a:lstStyle/>
          <a:p>
            <a:r>
              <a:rPr lang="vi-VN" sz="4400" dirty="0">
                <a:latin typeface="+mj-lt"/>
                <a:cs typeface="Tahoma" charset="0"/>
              </a:rPr>
              <a:t>Khả năng ứng dụng</a:t>
            </a:r>
            <a:br>
              <a:rPr lang="vi-VN" sz="4400" dirty="0">
                <a:latin typeface="+mj-lt"/>
                <a:cs typeface="Tahoma" charset="0"/>
              </a:rPr>
            </a:br>
            <a:endParaRPr lang="en-US" dirty="0"/>
          </a:p>
        </p:txBody>
      </p:sp>
      <p:sp>
        <p:nvSpPr>
          <p:cNvPr id="4" name="Content Placeholder 3">
            <a:extLst>
              <a:ext uri="{FF2B5EF4-FFF2-40B4-BE49-F238E27FC236}">
                <a16:creationId xmlns:a16="http://schemas.microsoft.com/office/drawing/2014/main" id="{10C2BB06-FFC5-77A3-7FE8-7A4A94BA2F8D}"/>
              </a:ext>
            </a:extLst>
          </p:cNvPr>
          <p:cNvSpPr>
            <a:spLocks noGrp="1"/>
          </p:cNvSpPr>
          <p:nvPr>
            <p:ph idx="1"/>
          </p:nvPr>
        </p:nvSpPr>
        <p:spPr/>
        <p:txBody>
          <a:bodyPr/>
          <a:lstStyle/>
          <a:p>
            <a:r>
              <a:rPr lang="vi-VN" b="0" i="0" dirty="0">
                <a:solidFill>
                  <a:srgbClr val="1B1B1B"/>
                </a:solidFill>
                <a:effectLst/>
                <a:highlight>
                  <a:srgbClr val="FFFFFF"/>
                </a:highlight>
              </a:rPr>
              <a:t>Bạn muốn cung cấp một giao diện đơn giản cho một hệ thống con phức tạp</a:t>
            </a:r>
            <a:r>
              <a:rPr lang="en-US" b="0" i="0" dirty="0">
                <a:solidFill>
                  <a:srgbClr val="1B1B1B"/>
                </a:solidFill>
                <a:effectLst/>
                <a:highlight>
                  <a:srgbClr val="FFFFFF"/>
                </a:highlight>
              </a:rPr>
              <a:t>.</a:t>
            </a:r>
          </a:p>
          <a:p>
            <a:r>
              <a:rPr lang="vi-VN" b="0" i="0" dirty="0">
                <a:solidFill>
                  <a:srgbClr val="1B1B1B"/>
                </a:solidFill>
                <a:effectLst/>
                <a:highlight>
                  <a:srgbClr val="FFFFFF"/>
                </a:highlight>
              </a:rPr>
              <a:t>Có nhiều phụ thuộc giữa </a:t>
            </a:r>
            <a:r>
              <a:rPr lang="en-US" b="0" i="0" dirty="0">
                <a:solidFill>
                  <a:srgbClr val="1B1B1B"/>
                </a:solidFill>
                <a:effectLst/>
                <a:highlight>
                  <a:srgbClr val="FFFFFF"/>
                </a:highlight>
              </a:rPr>
              <a:t>client </a:t>
            </a:r>
            <a:r>
              <a:rPr lang="vi-VN" b="0" i="0" dirty="0">
                <a:solidFill>
                  <a:srgbClr val="1B1B1B"/>
                </a:solidFill>
                <a:effectLst/>
                <a:highlight>
                  <a:srgbClr val="FFFFFF"/>
                </a:highlight>
              </a:rPr>
              <a:t>và các lớp thực hiện của một lớp trừu tượng.</a:t>
            </a:r>
            <a:endParaRPr lang="en-US" dirty="0">
              <a:solidFill>
                <a:srgbClr val="1B1B1B"/>
              </a:solidFill>
              <a:highlight>
                <a:srgbClr val="FFFFFF"/>
              </a:highlight>
            </a:endParaRPr>
          </a:p>
          <a:p>
            <a:r>
              <a:rPr lang="en-US" b="0" i="0" dirty="0" err="1">
                <a:solidFill>
                  <a:srgbClr val="1B1B1B"/>
                </a:solidFill>
                <a:effectLst/>
                <a:highlight>
                  <a:srgbClr val="FFFFFF"/>
                </a:highlight>
              </a:rPr>
              <a:t>Bạn</a:t>
            </a:r>
            <a:r>
              <a:rPr lang="en-US" b="0" i="0" dirty="0">
                <a:solidFill>
                  <a:srgbClr val="1B1B1B"/>
                </a:solidFill>
                <a:effectLst/>
                <a:highlight>
                  <a:srgbClr val="FFFFFF"/>
                </a:highlight>
              </a:rPr>
              <a:t> </a:t>
            </a:r>
            <a:r>
              <a:rPr lang="en-US" b="0" i="0" dirty="0" err="1">
                <a:solidFill>
                  <a:srgbClr val="1B1B1B"/>
                </a:solidFill>
                <a:effectLst/>
                <a:highlight>
                  <a:srgbClr val="FFFFFF"/>
                </a:highlight>
              </a:rPr>
              <a:t>muốn</a:t>
            </a:r>
            <a:r>
              <a:rPr lang="en-US" b="0" i="0" dirty="0">
                <a:solidFill>
                  <a:srgbClr val="1B1B1B"/>
                </a:solidFill>
                <a:effectLst/>
                <a:highlight>
                  <a:srgbClr val="FFFFFF"/>
                </a:highlight>
              </a:rPr>
              <a:t> bao </a:t>
            </a:r>
            <a:r>
              <a:rPr lang="en-US" b="0" i="0" dirty="0" err="1">
                <a:solidFill>
                  <a:srgbClr val="1B1B1B"/>
                </a:solidFill>
                <a:effectLst/>
                <a:highlight>
                  <a:srgbClr val="FFFFFF"/>
                </a:highlight>
              </a:rPr>
              <a:t>bọc</a:t>
            </a:r>
            <a:r>
              <a:rPr lang="en-US" b="0" i="0" dirty="0">
                <a:solidFill>
                  <a:srgbClr val="1B1B1B"/>
                </a:solidFill>
                <a:effectLst/>
                <a:highlight>
                  <a:srgbClr val="FFFFFF"/>
                </a:highlight>
              </a:rPr>
              <a:t>, </a:t>
            </a:r>
            <a:r>
              <a:rPr lang="en-US" b="0" i="0" dirty="0" err="1">
                <a:solidFill>
                  <a:srgbClr val="1B1B1B"/>
                </a:solidFill>
                <a:effectLst/>
                <a:highlight>
                  <a:srgbClr val="FFFFFF"/>
                </a:highlight>
              </a:rPr>
              <a:t>che</a:t>
            </a:r>
            <a:r>
              <a:rPr lang="en-US" b="0" i="0" dirty="0">
                <a:solidFill>
                  <a:srgbClr val="1B1B1B"/>
                </a:solidFill>
                <a:effectLst/>
                <a:highlight>
                  <a:srgbClr val="FFFFFF"/>
                </a:highlight>
              </a:rPr>
              <a:t> </a:t>
            </a:r>
            <a:r>
              <a:rPr lang="en-US" b="0" i="0" dirty="0" err="1">
                <a:solidFill>
                  <a:srgbClr val="1B1B1B"/>
                </a:solidFill>
                <a:effectLst/>
                <a:highlight>
                  <a:srgbClr val="FFFFFF"/>
                </a:highlight>
              </a:rPr>
              <a:t>giấu</a:t>
            </a:r>
            <a:r>
              <a:rPr lang="en-US" b="0" i="0" dirty="0">
                <a:solidFill>
                  <a:srgbClr val="1B1B1B"/>
                </a:solidFill>
                <a:effectLst/>
                <a:highlight>
                  <a:srgbClr val="FFFFFF"/>
                </a:highlight>
              </a:rPr>
              <a:t> </a:t>
            </a:r>
            <a:r>
              <a:rPr lang="en-US" b="0" i="0" dirty="0" err="1">
                <a:solidFill>
                  <a:srgbClr val="1B1B1B"/>
                </a:solidFill>
                <a:effectLst/>
                <a:highlight>
                  <a:srgbClr val="FFFFFF"/>
                </a:highlight>
              </a:rPr>
              <a:t>tính</a:t>
            </a:r>
            <a:r>
              <a:rPr lang="en-US" b="0" i="0" dirty="0">
                <a:solidFill>
                  <a:srgbClr val="1B1B1B"/>
                </a:solidFill>
                <a:effectLst/>
                <a:highlight>
                  <a:srgbClr val="FFFFFF"/>
                </a:highlight>
              </a:rPr>
              <a:t> </a:t>
            </a:r>
            <a:r>
              <a:rPr lang="en-US" b="0" i="0" dirty="0" err="1">
                <a:solidFill>
                  <a:srgbClr val="1B1B1B"/>
                </a:solidFill>
                <a:effectLst/>
                <a:highlight>
                  <a:srgbClr val="FFFFFF"/>
                </a:highlight>
              </a:rPr>
              <a:t>phức</a:t>
            </a:r>
            <a:r>
              <a:rPr lang="en-US" b="0" i="0" dirty="0">
                <a:solidFill>
                  <a:srgbClr val="1B1B1B"/>
                </a:solidFill>
                <a:effectLst/>
                <a:highlight>
                  <a:srgbClr val="FFFFFF"/>
                </a:highlight>
              </a:rPr>
              <a:t> </a:t>
            </a:r>
            <a:r>
              <a:rPr lang="en-US" b="0" i="0" dirty="0" err="1">
                <a:solidFill>
                  <a:srgbClr val="1B1B1B"/>
                </a:solidFill>
                <a:effectLst/>
                <a:highlight>
                  <a:srgbClr val="FFFFFF"/>
                </a:highlight>
              </a:rPr>
              <a:t>tạp</a:t>
            </a:r>
            <a:r>
              <a:rPr lang="en-US" b="0" i="0" dirty="0">
                <a:solidFill>
                  <a:srgbClr val="1B1B1B"/>
                </a:solidFill>
                <a:effectLst/>
                <a:highlight>
                  <a:srgbClr val="FFFFFF"/>
                </a:highlight>
              </a:rPr>
              <a:t> </a:t>
            </a:r>
            <a:r>
              <a:rPr lang="en-US" b="0" i="0" dirty="0" err="1">
                <a:solidFill>
                  <a:srgbClr val="1B1B1B"/>
                </a:solidFill>
                <a:effectLst/>
                <a:highlight>
                  <a:srgbClr val="FFFFFF"/>
                </a:highlight>
              </a:rPr>
              <a:t>trong</a:t>
            </a:r>
            <a:r>
              <a:rPr lang="en-US" b="0" i="0" dirty="0">
                <a:solidFill>
                  <a:srgbClr val="1B1B1B"/>
                </a:solidFill>
                <a:effectLst/>
                <a:highlight>
                  <a:srgbClr val="FFFFFF"/>
                </a:highlight>
              </a:rPr>
              <a:t> </a:t>
            </a:r>
            <a:r>
              <a:rPr lang="en-US" b="0" i="0" dirty="0" err="1">
                <a:solidFill>
                  <a:srgbClr val="1B1B1B"/>
                </a:solidFill>
                <a:effectLst/>
                <a:highlight>
                  <a:srgbClr val="FFFFFF"/>
                </a:highlight>
              </a:rPr>
              <a:t>các</a:t>
            </a:r>
            <a:r>
              <a:rPr lang="en-US" b="0" i="0" dirty="0">
                <a:solidFill>
                  <a:srgbClr val="1B1B1B"/>
                </a:solidFill>
                <a:effectLst/>
                <a:highlight>
                  <a:srgbClr val="FFFFFF"/>
                </a:highlight>
              </a:rPr>
              <a:t> </a:t>
            </a:r>
            <a:r>
              <a:rPr lang="en-US" b="0" i="0" dirty="0" err="1">
                <a:solidFill>
                  <a:srgbClr val="1B1B1B"/>
                </a:solidFill>
                <a:effectLst/>
                <a:highlight>
                  <a:srgbClr val="FFFFFF"/>
                </a:highlight>
              </a:rPr>
              <a:t>hệ</a:t>
            </a:r>
            <a:r>
              <a:rPr lang="en-US" b="0" i="0" dirty="0">
                <a:solidFill>
                  <a:srgbClr val="1B1B1B"/>
                </a:solidFill>
                <a:effectLst/>
                <a:highlight>
                  <a:srgbClr val="FFFFFF"/>
                </a:highlight>
              </a:rPr>
              <a:t> </a:t>
            </a:r>
            <a:r>
              <a:rPr lang="en-US" b="0" i="0" dirty="0" err="1">
                <a:solidFill>
                  <a:srgbClr val="1B1B1B"/>
                </a:solidFill>
                <a:effectLst/>
                <a:highlight>
                  <a:srgbClr val="FFFFFF"/>
                </a:highlight>
              </a:rPr>
              <a:t>thống</a:t>
            </a:r>
            <a:r>
              <a:rPr lang="en-US" b="0" i="0" dirty="0">
                <a:solidFill>
                  <a:srgbClr val="1B1B1B"/>
                </a:solidFill>
                <a:effectLst/>
                <a:highlight>
                  <a:srgbClr val="FFFFFF"/>
                </a:highlight>
              </a:rPr>
              <a:t> con </a:t>
            </a:r>
            <a:r>
              <a:rPr lang="en-US" b="0" i="0" dirty="0" err="1">
                <a:solidFill>
                  <a:srgbClr val="1B1B1B"/>
                </a:solidFill>
                <a:effectLst/>
                <a:highlight>
                  <a:srgbClr val="FFFFFF"/>
                </a:highlight>
              </a:rPr>
              <a:t>của</a:t>
            </a:r>
            <a:r>
              <a:rPr lang="en-US" b="0" i="0" dirty="0">
                <a:solidFill>
                  <a:srgbClr val="1B1B1B"/>
                </a:solidFill>
                <a:effectLst/>
                <a:highlight>
                  <a:srgbClr val="FFFFFF"/>
                </a:highlight>
              </a:rPr>
              <a:t> </a:t>
            </a:r>
            <a:r>
              <a:rPr lang="en-US" b="0" i="0" dirty="0" err="1">
                <a:solidFill>
                  <a:srgbClr val="1B1B1B"/>
                </a:solidFill>
                <a:effectLst/>
                <a:highlight>
                  <a:srgbClr val="FFFFFF"/>
                </a:highlight>
              </a:rPr>
              <a:t>bạn</a:t>
            </a:r>
            <a:r>
              <a:rPr lang="en-US" b="0" i="0" dirty="0">
                <a:solidFill>
                  <a:srgbClr val="1B1B1B"/>
                </a:solidFill>
                <a:effectLst/>
                <a:highlight>
                  <a:srgbClr val="FFFFFF"/>
                </a:highlight>
              </a:rPr>
              <a:t>.</a:t>
            </a:r>
            <a:endParaRPr lang="en-US" dirty="0"/>
          </a:p>
        </p:txBody>
      </p:sp>
    </p:spTree>
    <p:extLst>
      <p:ext uri="{BB962C8B-B14F-4D97-AF65-F5344CB8AC3E}">
        <p14:creationId xmlns:p14="http://schemas.microsoft.com/office/powerpoint/2010/main" val="4176645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F2380-DD5C-4CDD-CA63-66736B4FCC2A}"/>
              </a:ext>
            </a:extLst>
          </p:cNvPr>
          <p:cNvSpPr>
            <a:spLocks noGrp="1"/>
          </p:cNvSpPr>
          <p:nvPr>
            <p:ph type="title"/>
          </p:nvPr>
        </p:nvSpPr>
        <p:spPr/>
        <p:txBody>
          <a:bodyPr/>
          <a:lstStyle/>
          <a:p>
            <a:r>
              <a:rPr lang="vi-VN" dirty="0"/>
              <a:t>Đặc điểm</a:t>
            </a:r>
            <a:endParaRPr lang="en-US" dirty="0"/>
          </a:p>
        </p:txBody>
      </p:sp>
      <p:sp>
        <p:nvSpPr>
          <p:cNvPr id="3" name="Content Placeholder 2">
            <a:extLst>
              <a:ext uri="{FF2B5EF4-FFF2-40B4-BE49-F238E27FC236}">
                <a16:creationId xmlns:a16="http://schemas.microsoft.com/office/drawing/2014/main" id="{B1E6AE9A-44D9-4190-F7E4-930258ADD225}"/>
              </a:ext>
            </a:extLst>
          </p:cNvPr>
          <p:cNvSpPr>
            <a:spLocks noGrp="1"/>
          </p:cNvSpPr>
          <p:nvPr>
            <p:ph idx="1"/>
          </p:nvPr>
        </p:nvSpPr>
        <p:spPr/>
        <p:txBody>
          <a:bodyPr/>
          <a:lstStyle/>
          <a:p>
            <a:r>
              <a:rPr lang="vi-VN" dirty="0"/>
              <a:t>Cấu trúc mẫu</a:t>
            </a:r>
            <a:endParaRPr lang="en-US" dirty="0"/>
          </a:p>
        </p:txBody>
      </p:sp>
      <p:pic>
        <p:nvPicPr>
          <p:cNvPr id="5" name="Picture 4">
            <a:extLst>
              <a:ext uri="{FF2B5EF4-FFF2-40B4-BE49-F238E27FC236}">
                <a16:creationId xmlns:a16="http://schemas.microsoft.com/office/drawing/2014/main" id="{9C5E16D8-CD38-C1FB-BFE0-369EF022ADE1}"/>
              </a:ext>
            </a:extLst>
          </p:cNvPr>
          <p:cNvPicPr>
            <a:picLocks noChangeAspect="1"/>
          </p:cNvPicPr>
          <p:nvPr/>
        </p:nvPicPr>
        <p:blipFill>
          <a:blip r:embed="rId2"/>
          <a:stretch>
            <a:fillRect/>
          </a:stretch>
        </p:blipFill>
        <p:spPr>
          <a:xfrm>
            <a:off x="1676400" y="1877660"/>
            <a:ext cx="5572903" cy="3820058"/>
          </a:xfrm>
          <a:prstGeom prst="rect">
            <a:avLst/>
          </a:prstGeom>
        </p:spPr>
      </p:pic>
    </p:spTree>
    <p:extLst>
      <p:ext uri="{BB962C8B-B14F-4D97-AF65-F5344CB8AC3E}">
        <p14:creationId xmlns:p14="http://schemas.microsoft.com/office/powerpoint/2010/main" val="2224431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41E1B-87F9-EFBB-2543-A0E1ECDED041}"/>
              </a:ext>
            </a:extLst>
          </p:cNvPr>
          <p:cNvSpPr>
            <a:spLocks noGrp="1"/>
          </p:cNvSpPr>
          <p:nvPr>
            <p:ph type="title"/>
          </p:nvPr>
        </p:nvSpPr>
        <p:spPr/>
        <p:txBody>
          <a:bodyPr/>
          <a:lstStyle/>
          <a:p>
            <a:r>
              <a:rPr lang="vi-VN" dirty="0"/>
              <a:t>Đặc điểm</a:t>
            </a:r>
            <a:endParaRPr lang="en-US" dirty="0"/>
          </a:p>
        </p:txBody>
      </p:sp>
      <p:sp>
        <p:nvSpPr>
          <p:cNvPr id="3" name="Content Placeholder 2">
            <a:extLst>
              <a:ext uri="{FF2B5EF4-FFF2-40B4-BE49-F238E27FC236}">
                <a16:creationId xmlns:a16="http://schemas.microsoft.com/office/drawing/2014/main" id="{FB97F20D-B263-BB6C-5C3B-4A33B03E8134}"/>
              </a:ext>
            </a:extLst>
          </p:cNvPr>
          <p:cNvSpPr>
            <a:spLocks noGrp="1"/>
          </p:cNvSpPr>
          <p:nvPr>
            <p:ph idx="1"/>
          </p:nvPr>
        </p:nvSpPr>
        <p:spPr/>
        <p:txBody>
          <a:bodyPr/>
          <a:lstStyle/>
          <a:p>
            <a:r>
              <a:rPr lang="vi-VN" dirty="0"/>
              <a:t>Ý nghĩa của từng thành viên</a:t>
            </a:r>
          </a:p>
          <a:p>
            <a:pPr lvl="1"/>
            <a:r>
              <a:rPr lang="vi-VN" sz="2400" dirty="0">
                <a:solidFill>
                  <a:srgbClr val="0000FF"/>
                </a:solidFill>
              </a:rPr>
              <a:t>Facade</a:t>
            </a:r>
            <a:r>
              <a:rPr lang="vi-VN" sz="2400" dirty="0"/>
              <a:t>: cung cấp quyền truy cập thuận tiện vào một chức năng cụ thể của hệ thống con. Nó biết cách hướng các yêu cầu của client đến đúng các chức năng.</a:t>
            </a:r>
          </a:p>
          <a:p>
            <a:pPr lvl="1"/>
            <a:r>
              <a:rPr lang="vi-VN" sz="2400" dirty="0">
                <a:solidFill>
                  <a:srgbClr val="0000FF"/>
                </a:solidFill>
              </a:rPr>
              <a:t>Additional Facade</a:t>
            </a:r>
            <a:r>
              <a:rPr lang="vi-VN" sz="2400" dirty="0"/>
              <a:t>: Có thể tạo một lớp Facade bổ sung để tránh làm phức tạp một facade duy nhất với các tính năng không liên quan có thể biến nó thành một cấu trúc phức tạp khác. Các facade bổ sung có thể được sử dụng bởi cả client và các facade khác. </a:t>
            </a:r>
          </a:p>
          <a:p>
            <a:pPr lvl="1"/>
            <a:r>
              <a:rPr lang="vi-VN" sz="2400" dirty="0">
                <a:solidFill>
                  <a:srgbClr val="0000FF"/>
                </a:solidFill>
              </a:rPr>
              <a:t>Complex Subsystem</a:t>
            </a:r>
            <a:r>
              <a:rPr lang="vi-VN" sz="2400" dirty="0"/>
              <a:t>: bao gồm nhiều đối tượng khác nhau. Các lớp trong Hệ thống phụ không hề biết đến sự tồn tại của lớp Facade. Chúng hoạt động bên trong hệ thống và tương tác trực tiếp với nhau.</a:t>
            </a:r>
          </a:p>
          <a:p>
            <a:pPr lvl="1"/>
            <a:endParaRPr lang="vi-VN" sz="2400" dirty="0"/>
          </a:p>
        </p:txBody>
      </p:sp>
    </p:spTree>
    <p:extLst>
      <p:ext uri="{BB962C8B-B14F-4D97-AF65-F5344CB8AC3E}">
        <p14:creationId xmlns:p14="http://schemas.microsoft.com/office/powerpoint/2010/main" val="2047050492"/>
      </p:ext>
    </p:extLst>
  </p:cSld>
  <p:clrMapOvr>
    <a:masterClrMapping/>
  </p:clrMapOvr>
</p:sld>
</file>

<file path=ppt/theme/theme1.xml><?xml version="1.0" encoding="utf-8"?>
<a:theme xmlns:a="http://schemas.openxmlformats.org/drawingml/2006/main" name="VNPT templat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VNPT template</Template>
  <TotalTime>1970</TotalTime>
  <Words>729</Words>
  <Application>Microsoft Office PowerPoint</Application>
  <PresentationFormat>On-screen Show (4:3)</PresentationFormat>
  <Paragraphs>73</Paragraphs>
  <Slides>15</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Arial</vt:lpstr>
      <vt:lpstr>Calibri</vt:lpstr>
      <vt:lpstr>Tahoma</vt:lpstr>
      <vt:lpstr>Times New Roman</vt:lpstr>
      <vt:lpstr>VNPT template</vt:lpstr>
      <vt:lpstr>Custom Design</vt:lpstr>
      <vt:lpstr>Mẫu Facade</vt:lpstr>
      <vt:lpstr>Nội dung</vt:lpstr>
      <vt:lpstr>Nội dung</vt:lpstr>
      <vt:lpstr>Tổng quan</vt:lpstr>
      <vt:lpstr>Tổng quan</vt:lpstr>
      <vt:lpstr>Motivation</vt:lpstr>
      <vt:lpstr>Khả năng ứng dụng </vt:lpstr>
      <vt:lpstr>Đặc điểm</vt:lpstr>
      <vt:lpstr>Đặc điểm</vt:lpstr>
      <vt:lpstr>Đặc điểm</vt:lpstr>
      <vt:lpstr>Hệ quả mang lại</vt:lpstr>
      <vt:lpstr>Hệ quả mang lại</vt:lpstr>
      <vt:lpstr>Hiện thực cài đặt</vt:lpstr>
      <vt:lpstr>Các ví dụ thực tế</vt:lpstr>
      <vt:lpstr>Các mẫu liên quan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Tran Anh Dung</dc:creator>
  <cp:lastModifiedBy>Phạm Thanh Đồng</cp:lastModifiedBy>
  <cp:revision>160</cp:revision>
  <dcterms:created xsi:type="dcterms:W3CDTF">2010-09-29T06:57:02Z</dcterms:created>
  <dcterms:modified xsi:type="dcterms:W3CDTF">2024-04-08T13:10:05Z</dcterms:modified>
</cp:coreProperties>
</file>