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9"/>
  </p:notesMasterIdLst>
  <p:handoutMasterIdLst>
    <p:handoutMasterId r:id="rId20"/>
  </p:handoutMasterIdLst>
  <p:sldIdLst>
    <p:sldId id="256" r:id="rId3"/>
    <p:sldId id="756" r:id="rId4"/>
    <p:sldId id="757" r:id="rId5"/>
    <p:sldId id="758" r:id="rId6"/>
    <p:sldId id="759" r:id="rId7"/>
    <p:sldId id="760" r:id="rId8"/>
    <p:sldId id="761" r:id="rId9"/>
    <p:sldId id="762" r:id="rId10"/>
    <p:sldId id="764" r:id="rId11"/>
    <p:sldId id="765" r:id="rId12"/>
    <p:sldId id="766" r:id="rId13"/>
    <p:sldId id="769" r:id="rId14"/>
    <p:sldId id="767" r:id="rId15"/>
    <p:sldId id="771" r:id="rId16"/>
    <p:sldId id="768" r:id="rId17"/>
    <p:sldId id="770" r:id="rId18"/>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5" autoAdjust="0"/>
    <p:restoredTop sz="94917" autoAdjust="0"/>
  </p:normalViewPr>
  <p:slideViewPr>
    <p:cSldViewPr>
      <p:cViewPr varScale="1">
        <p:scale>
          <a:sx n="89" d="100"/>
          <a:sy n="89" d="100"/>
        </p:scale>
        <p:origin x="1450"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26/03/2024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 </a:t>
            </a:r>
            <a:r>
              <a:rPr lang="vi-VN" b="1" dirty="0">
                <a:solidFill>
                  <a:srgbClr val="222268"/>
                </a:solidFill>
                <a:effectLst>
                  <a:outerShdw blurRad="38100" dist="38100" dir="2700000" algn="tl">
                    <a:srgbClr val="C0C0C0"/>
                  </a:outerShdw>
                </a:effectLst>
                <a:cs typeface="Tahoma" charset="0"/>
              </a:rPr>
              <a:t>Composite</a:t>
            </a: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62500" lnSpcReduction="20000"/>
          </a:bodyPr>
          <a:lstStyle/>
          <a:p>
            <a:pPr marL="0" indent="0">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vi-VN" b="1" dirty="0">
                <a:latin typeface="Times New Roman" pitchFamily="18" charset="0"/>
                <a:cs typeface="Times New Roman" pitchFamily="18" charset="0"/>
              </a:rPr>
              <a:t>số 07</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Phạm Thanh Đồng</a:t>
            </a:r>
            <a:r>
              <a:rPr lang="en-US" b="1" dirty="0">
                <a:latin typeface="Times New Roman" pitchFamily="18" charset="0"/>
                <a:cs typeface="Times New Roman" pitchFamily="18" charset="0"/>
              </a:rPr>
              <a:t> – </a:t>
            </a:r>
            <a:r>
              <a:rPr lang="vi-VN" b="1" dirty="0">
                <a:latin typeface="Times New Roman" pitchFamily="18" charset="0"/>
                <a:cs typeface="Times New Roman" pitchFamily="18" charset="0"/>
              </a:rPr>
              <a:t>21520724</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Lê Quốc Dũng – 21520739</a:t>
            </a:r>
          </a:p>
          <a:p>
            <a:pPr marL="0" indent="0">
              <a:buNone/>
            </a:pPr>
            <a:r>
              <a:rPr lang="vi-VN" b="1" dirty="0">
                <a:latin typeface="Times New Roman" pitchFamily="18" charset="0"/>
                <a:cs typeface="Times New Roman" pitchFamily="18" charset="0"/>
              </a:rPr>
              <a:t>Võ Hữu - 21522133</a:t>
            </a:r>
          </a:p>
          <a:p>
            <a:pPr marL="0" indent="0" eaLnBrk="1" hangingPunct="1">
              <a:buNone/>
            </a:pPr>
            <a:endParaRPr lang="vi-VN" b="1" dirty="0">
              <a:latin typeface="Times New Roman" pitchFamily="18" charset="0"/>
              <a:cs typeface="Times New Roman" pitchFamily="18"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E93A-806D-F175-FF3B-868FBB64506E}"/>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5C0BE51E-89F2-0431-A29A-CFAFA7708C36}"/>
              </a:ext>
            </a:extLst>
          </p:cNvPr>
          <p:cNvSpPr>
            <a:spLocks noGrp="1"/>
          </p:cNvSpPr>
          <p:nvPr>
            <p:ph idx="1"/>
          </p:nvPr>
        </p:nvSpPr>
        <p:spPr/>
        <p:txBody>
          <a:bodyPr/>
          <a:lstStyle/>
          <a:p>
            <a:r>
              <a:rPr lang="vi-VN" dirty="0"/>
              <a:t>Nhược điểm</a:t>
            </a:r>
          </a:p>
          <a:p>
            <a:pPr lvl="1"/>
            <a:r>
              <a:rPr lang="vi-VN" b="0" i="0" dirty="0">
                <a:solidFill>
                  <a:srgbClr val="1B1B1B"/>
                </a:solidFill>
                <a:effectLst/>
                <a:latin typeface="Arial (Body)"/>
              </a:rPr>
              <a:t>Code có thể trở nên phức tạp hơn mức bình thường, vì có rất nhiều interfaces và classes được khởi tạo cùng với mẫu.</a:t>
            </a:r>
          </a:p>
        </p:txBody>
      </p:sp>
    </p:spTree>
    <p:extLst>
      <p:ext uri="{BB962C8B-B14F-4D97-AF65-F5344CB8AC3E}">
        <p14:creationId xmlns:p14="http://schemas.microsoft.com/office/powerpoint/2010/main" val="405824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dirty="0"/>
              <a:t>B1: Đảm bảo mô hình của ứng dụng có thể được </a:t>
            </a:r>
            <a:r>
              <a:rPr lang="vi-VN" dirty="0">
                <a:solidFill>
                  <a:srgbClr val="0000FF"/>
                </a:solidFill>
              </a:rPr>
              <a:t>biểu diễn dưới dạng cây</a:t>
            </a:r>
            <a:r>
              <a:rPr lang="vi-VN" dirty="0"/>
              <a:t>. Hãy phân chia thành các </a:t>
            </a:r>
            <a:r>
              <a:rPr lang="vi-VN" dirty="0">
                <a:solidFill>
                  <a:srgbClr val="0000FF"/>
                </a:solidFill>
              </a:rPr>
              <a:t>phần tử đơn giản và phức tạp</a:t>
            </a:r>
            <a:r>
              <a:rPr lang="vi-VN" dirty="0"/>
              <a:t>. Phần tử phức tạp có khả năng chứa phần tử đơn giản và phần tử phức tạp khác.</a:t>
            </a:r>
          </a:p>
          <a:p>
            <a:r>
              <a:rPr lang="vi-VN" dirty="0"/>
              <a:t>B2: Khai báo </a:t>
            </a:r>
            <a:r>
              <a:rPr lang="vi-VN" dirty="0">
                <a:solidFill>
                  <a:srgbClr val="0000FF"/>
                </a:solidFill>
              </a:rPr>
              <a:t>Interface component </a:t>
            </a:r>
            <a:r>
              <a:rPr lang="vi-VN" dirty="0"/>
              <a:t>với các phương thức có ý nghĩa cho cả phần tử đơn giản và phức tạp</a:t>
            </a:r>
          </a:p>
        </p:txBody>
      </p:sp>
    </p:spTree>
    <p:extLst>
      <p:ext uri="{BB962C8B-B14F-4D97-AF65-F5344CB8AC3E}">
        <p14:creationId xmlns:p14="http://schemas.microsoft.com/office/powerpoint/2010/main" val="285279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dirty="0"/>
              <a:t>B3: Tạo 1 </a:t>
            </a:r>
            <a:r>
              <a:rPr lang="vi-VN" dirty="0">
                <a:solidFill>
                  <a:srgbClr val="0000FF"/>
                </a:solidFill>
              </a:rPr>
              <a:t>lớp Leaf </a:t>
            </a:r>
            <a:r>
              <a:rPr lang="vi-VN" dirty="0"/>
              <a:t>đại diện cho phần tử đơn giản. Một chương trình có thể </a:t>
            </a:r>
            <a:r>
              <a:rPr lang="vi-VN" dirty="0">
                <a:solidFill>
                  <a:srgbClr val="0000FF"/>
                </a:solidFill>
              </a:rPr>
              <a:t>có nhiều lớp Leaf</a:t>
            </a:r>
            <a:r>
              <a:rPr lang="vi-VN" dirty="0"/>
              <a:t> khác nhau.</a:t>
            </a:r>
          </a:p>
          <a:p>
            <a:r>
              <a:rPr lang="vi-VN" dirty="0"/>
              <a:t>B4: Tạo </a:t>
            </a:r>
            <a:r>
              <a:rPr lang="vi-VN" dirty="0">
                <a:solidFill>
                  <a:srgbClr val="0000FF"/>
                </a:solidFill>
              </a:rPr>
              <a:t>lớp Container </a:t>
            </a:r>
            <a:r>
              <a:rPr lang="vi-VN" dirty="0"/>
              <a:t>đại diện cho phần tử phức tạp. Trong lớp này </a:t>
            </a:r>
            <a:r>
              <a:rPr lang="vi-VN" dirty="0">
                <a:solidFill>
                  <a:srgbClr val="0000FF"/>
                </a:solidFill>
              </a:rPr>
              <a:t>chứa một mảng </a:t>
            </a:r>
            <a:r>
              <a:rPr lang="vi-VN" dirty="0"/>
              <a:t>chứa cả phần tử đơn giản và phức tạp, vì vậy khai báo với </a:t>
            </a:r>
            <a:r>
              <a:rPr lang="vi-VN" dirty="0">
                <a:solidFill>
                  <a:srgbClr val="0000FF"/>
                </a:solidFill>
              </a:rPr>
              <a:t>kiểu Component.</a:t>
            </a:r>
          </a:p>
          <a:p>
            <a:r>
              <a:rPr lang="vi-VN" dirty="0"/>
              <a:t>B5: Định nghĩa phương thức thêm và loại bỏ các phần tử con trong Container.</a:t>
            </a:r>
          </a:p>
        </p:txBody>
      </p:sp>
    </p:spTree>
    <p:extLst>
      <p:ext uri="{BB962C8B-B14F-4D97-AF65-F5344CB8AC3E}">
        <p14:creationId xmlns:p14="http://schemas.microsoft.com/office/powerpoint/2010/main" val="263610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709-0640-E2DA-83D3-D038080464D7}"/>
              </a:ext>
            </a:extLst>
          </p:cNvPr>
          <p:cNvSpPr>
            <a:spLocks noGrp="1"/>
          </p:cNvSpPr>
          <p:nvPr>
            <p:ph type="title"/>
          </p:nvPr>
        </p:nvSpPr>
        <p:spPr/>
        <p:txBody>
          <a:bodyPr/>
          <a:lstStyle/>
          <a:p>
            <a:r>
              <a:rPr lang="vi-VN" dirty="0"/>
              <a:t>Các ví dụ thực tế</a:t>
            </a:r>
            <a:endParaRPr lang="en-US" dirty="0"/>
          </a:p>
        </p:txBody>
      </p:sp>
      <p:sp>
        <p:nvSpPr>
          <p:cNvPr id="3" name="Content Placeholder 2">
            <a:extLst>
              <a:ext uri="{FF2B5EF4-FFF2-40B4-BE49-F238E27FC236}">
                <a16:creationId xmlns:a16="http://schemas.microsoft.com/office/drawing/2014/main" id="{09837B7B-259A-BB45-1BC0-3BB269578A6C}"/>
              </a:ext>
            </a:extLst>
          </p:cNvPr>
          <p:cNvSpPr>
            <a:spLocks noGrp="1"/>
          </p:cNvSpPr>
          <p:nvPr>
            <p:ph idx="1"/>
          </p:nvPr>
        </p:nvSpPr>
        <p:spPr/>
        <p:txBody>
          <a:bodyPr/>
          <a:lstStyle/>
          <a:p>
            <a:r>
              <a:rPr lang="vi-VN" dirty="0"/>
              <a:t>Tổ chức file </a:t>
            </a:r>
          </a:p>
        </p:txBody>
      </p:sp>
      <p:pic>
        <p:nvPicPr>
          <p:cNvPr id="5" name="Picture 4">
            <a:extLst>
              <a:ext uri="{FF2B5EF4-FFF2-40B4-BE49-F238E27FC236}">
                <a16:creationId xmlns:a16="http://schemas.microsoft.com/office/drawing/2014/main" id="{B2FDFB21-5737-CDFD-7BD5-E42C4AAA1DCB}"/>
              </a:ext>
            </a:extLst>
          </p:cNvPr>
          <p:cNvPicPr>
            <a:picLocks noChangeAspect="1"/>
          </p:cNvPicPr>
          <p:nvPr/>
        </p:nvPicPr>
        <p:blipFill>
          <a:blip r:embed="rId2"/>
          <a:stretch>
            <a:fillRect/>
          </a:stretch>
        </p:blipFill>
        <p:spPr>
          <a:xfrm>
            <a:off x="1524000" y="1828800"/>
            <a:ext cx="5877745" cy="3753374"/>
          </a:xfrm>
          <a:prstGeom prst="rect">
            <a:avLst/>
          </a:prstGeom>
        </p:spPr>
      </p:pic>
    </p:spTree>
    <p:extLst>
      <p:ext uri="{BB962C8B-B14F-4D97-AF65-F5344CB8AC3E}">
        <p14:creationId xmlns:p14="http://schemas.microsoft.com/office/powerpoint/2010/main" val="84963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709-0640-E2DA-83D3-D038080464D7}"/>
              </a:ext>
            </a:extLst>
          </p:cNvPr>
          <p:cNvSpPr>
            <a:spLocks noGrp="1"/>
          </p:cNvSpPr>
          <p:nvPr>
            <p:ph type="title"/>
          </p:nvPr>
        </p:nvSpPr>
        <p:spPr/>
        <p:txBody>
          <a:bodyPr/>
          <a:lstStyle/>
          <a:p>
            <a:r>
              <a:rPr lang="vi-VN" dirty="0"/>
              <a:t>Các ví dụ thực tế</a:t>
            </a:r>
            <a:endParaRPr lang="en-US" dirty="0"/>
          </a:p>
        </p:txBody>
      </p:sp>
      <p:sp>
        <p:nvSpPr>
          <p:cNvPr id="3" name="Content Placeholder 2">
            <a:extLst>
              <a:ext uri="{FF2B5EF4-FFF2-40B4-BE49-F238E27FC236}">
                <a16:creationId xmlns:a16="http://schemas.microsoft.com/office/drawing/2014/main" id="{09837B7B-259A-BB45-1BC0-3BB269578A6C}"/>
              </a:ext>
            </a:extLst>
          </p:cNvPr>
          <p:cNvSpPr>
            <a:spLocks noGrp="1"/>
          </p:cNvSpPr>
          <p:nvPr>
            <p:ph idx="1"/>
          </p:nvPr>
        </p:nvSpPr>
        <p:spPr/>
        <p:txBody>
          <a:bodyPr/>
          <a:lstStyle/>
          <a:p>
            <a:pPr marL="0" indent="0">
              <a:buNone/>
            </a:pPr>
            <a:r>
              <a:rPr lang="vi-VN" sz="3000" dirty="0"/>
              <a:t>Cấu trúc XML cũng có thể được biểu diễn bằng Composite Pattern. </a:t>
            </a:r>
          </a:p>
          <a:p>
            <a:r>
              <a:rPr lang="vi-VN" sz="3000" dirty="0"/>
              <a:t>Component: Lớp XmlNode là lớp cơ bản, đại diện cho một nút XML. </a:t>
            </a:r>
          </a:p>
          <a:p>
            <a:r>
              <a:rPr lang="vi-VN" sz="3000" dirty="0"/>
              <a:t>Leaf: Các lớp XmlText, XmlAttribute, v.v. là các lớp lá, đại diện cho các nút XML đơn giản không thể chứa các nút con. </a:t>
            </a:r>
          </a:p>
          <a:p>
            <a:r>
              <a:rPr lang="vi-VN" sz="3000" dirty="0"/>
              <a:t>Composite: Các lớp XmlElement, XmlDocument, v.v. là các lớp composite, đại diện cho các nút XML phức tạp có thể chứa các nút con.</a:t>
            </a:r>
          </a:p>
        </p:txBody>
      </p:sp>
    </p:spTree>
    <p:extLst>
      <p:ext uri="{BB962C8B-B14F-4D97-AF65-F5344CB8AC3E}">
        <p14:creationId xmlns:p14="http://schemas.microsoft.com/office/powerpoint/2010/main" val="214111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solidFill>
                  <a:srgbClr val="FF0000"/>
                </a:solidFill>
              </a:rPr>
              <a:t>Builder Pattern </a:t>
            </a:r>
            <a:r>
              <a:rPr lang="vi-VN" dirty="0"/>
              <a:t>có thể được sử dụng để tạo ra đối tượng phức tạp.</a:t>
            </a:r>
          </a:p>
          <a:p>
            <a:r>
              <a:rPr lang="vi-VN" dirty="0">
                <a:solidFill>
                  <a:srgbClr val="FF0000"/>
                </a:solidFill>
              </a:rPr>
              <a:t>Chain of Responsibility </a:t>
            </a:r>
            <a:r>
              <a:rPr lang="vi-VN" dirty="0"/>
              <a:t>thường được sử dụng kết hợp với Composite. Trong trường hợp này, khi một thành phần lá nhận được một yêu cầu, nó có thể truyền nó qua chuỗi của tất cả các thành phần cha xuống đến gốc của cây đối tượng.</a:t>
            </a:r>
          </a:p>
          <a:p>
            <a:r>
              <a:rPr lang="vi-VN" dirty="0"/>
              <a:t>Bạn có thể sử dụng </a:t>
            </a:r>
            <a:r>
              <a:rPr lang="vi-VN" dirty="0">
                <a:solidFill>
                  <a:srgbClr val="FF0000"/>
                </a:solidFill>
              </a:rPr>
              <a:t>Iterators</a:t>
            </a:r>
            <a:r>
              <a:rPr lang="vi-VN" dirty="0"/>
              <a:t> để duyệt qua cây Composite.</a:t>
            </a:r>
          </a:p>
        </p:txBody>
      </p:sp>
    </p:spTree>
    <p:extLst>
      <p:ext uri="{BB962C8B-B14F-4D97-AF65-F5344CB8AC3E}">
        <p14:creationId xmlns:p14="http://schemas.microsoft.com/office/powerpoint/2010/main" val="314133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t>Bạn có thể sử dụng </a:t>
            </a:r>
            <a:r>
              <a:rPr lang="vi-VN" dirty="0">
                <a:solidFill>
                  <a:srgbClr val="FF0000"/>
                </a:solidFill>
              </a:rPr>
              <a:t>Visitor</a:t>
            </a:r>
            <a:r>
              <a:rPr lang="vi-VN" dirty="0"/>
              <a:t> để thực hiện một hoạt động trên toàn bộ cây Composite.</a:t>
            </a:r>
          </a:p>
          <a:p>
            <a:r>
              <a:rPr lang="vi-VN" dirty="0"/>
              <a:t>Bạn có thể triển khai các nút lá chia sẻ của cây Composite như </a:t>
            </a:r>
            <a:r>
              <a:rPr lang="vi-VN" dirty="0">
                <a:solidFill>
                  <a:srgbClr val="FF0000"/>
                </a:solidFill>
              </a:rPr>
              <a:t>Flyweights</a:t>
            </a:r>
            <a:r>
              <a:rPr lang="vi-VN" dirty="0"/>
              <a:t> để tiết kiệm một số RAM.</a:t>
            </a:r>
          </a:p>
          <a:p>
            <a:r>
              <a:rPr lang="vi-VN" dirty="0"/>
              <a:t>Composite và </a:t>
            </a:r>
            <a:r>
              <a:rPr lang="vi-VN" dirty="0">
                <a:solidFill>
                  <a:srgbClr val="FF0000"/>
                </a:solidFill>
              </a:rPr>
              <a:t>Decorator</a:t>
            </a:r>
            <a:r>
              <a:rPr lang="vi-VN" dirty="0"/>
              <a:t> có cấu trúc sơ đồ tương tự vì cả hai đều phụ thuộc vào việc tổ chức một số lượng vô hạn các đối tượng thông qua việc hợp thành đệ quy.</a:t>
            </a:r>
          </a:p>
        </p:txBody>
      </p:sp>
    </p:spTree>
    <p:extLst>
      <p:ext uri="{BB962C8B-B14F-4D97-AF65-F5344CB8AC3E}">
        <p14:creationId xmlns:p14="http://schemas.microsoft.com/office/powerpoint/2010/main" val="184372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tx1"/>
                </a:solidFill>
                <a:cs typeface="Tahoma" charset="0"/>
              </a:rPr>
              <a:t>Nội</a:t>
            </a:r>
            <a:r>
              <a:rPr lang="en-US" sz="4000" b="1" dirty="0">
                <a:solidFill>
                  <a:schemeClr val="tx1"/>
                </a:solidFill>
                <a:cs typeface="Tahoma" charset="0"/>
              </a:rPr>
              <a:t>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vi-VN" sz="2000" dirty="0">
              <a:latin typeface="+mj-lt"/>
              <a:cs typeface="Tahoma" charset="0"/>
            </a:endParaRPr>
          </a:p>
          <a:p>
            <a:pPr lvl="1" algn="just">
              <a:spcBef>
                <a:spcPts val="300"/>
              </a:spcBef>
              <a:spcAft>
                <a:spcPts val="300"/>
              </a:spcAft>
            </a:pPr>
            <a:r>
              <a:rPr lang="vi-VN" sz="2000" dirty="0">
                <a:latin typeface="+mj-lt"/>
                <a:cs typeface="Tahoma" charset="0"/>
              </a:rPr>
              <a:t>Mục đích, ý nghĩa</a:t>
            </a:r>
            <a:endParaRPr lang="en-US" sz="2000" dirty="0">
              <a:latin typeface="+mj-lt"/>
              <a:cs typeface="Tahoma" charset="0"/>
            </a:endParaRPr>
          </a:p>
          <a:p>
            <a:pPr algn="just">
              <a:lnSpc>
                <a:spcPct val="120000"/>
              </a:lnSpc>
              <a:spcBef>
                <a:spcPts val="300"/>
              </a:spcBef>
              <a:spcAft>
                <a:spcPts val="300"/>
              </a:spcAft>
            </a:pPr>
            <a:r>
              <a:rPr lang="vi-VN" sz="2400" dirty="0">
                <a:cs typeface="Tahoma" charset="0"/>
              </a:rPr>
              <a:t>Motivation</a:t>
            </a:r>
            <a:endParaRPr lang="en-US" sz="2400" dirty="0">
              <a:cs typeface="Tahoma" charset="0"/>
            </a:endParaRPr>
          </a:p>
          <a:p>
            <a:pPr algn="just">
              <a:spcBef>
                <a:spcPts val="300"/>
              </a:spcBef>
              <a:spcAft>
                <a:spcPts val="300"/>
              </a:spcAft>
            </a:pPr>
            <a:r>
              <a:rPr lang="vi-VN" sz="2400" dirty="0">
                <a:latin typeface="+mj-lt"/>
                <a:cs typeface="Tahoma" charset="0"/>
              </a:rPr>
              <a:t>Khả năng ứng dụng</a:t>
            </a:r>
          </a:p>
          <a:p>
            <a:pPr algn="just">
              <a:spcBef>
                <a:spcPts val="300"/>
              </a:spcBef>
              <a:spcAft>
                <a:spcPts val="300"/>
              </a:spcAft>
            </a:pPr>
            <a:r>
              <a:rPr lang="vi-VN" sz="2400" dirty="0">
                <a:latin typeface="+mj-lt"/>
                <a:cs typeface="Tahoma" charset="0"/>
              </a:rPr>
              <a:t>Đặc điểm;</a:t>
            </a:r>
          </a:p>
          <a:p>
            <a:pPr marL="857250" lvl="1" indent="-457200" algn="just">
              <a:spcBef>
                <a:spcPts val="300"/>
              </a:spcBef>
              <a:spcAft>
                <a:spcPts val="300"/>
              </a:spcAft>
            </a:pPr>
            <a:r>
              <a:rPr lang="vi-VN" sz="2000" dirty="0">
                <a:latin typeface="+mj-lt"/>
                <a:cs typeface="Tahoma" charset="0"/>
              </a:rPr>
              <a:t>Cấu trúc mẫu</a:t>
            </a:r>
          </a:p>
          <a:p>
            <a:pPr marL="857250" lvl="1" indent="-457200" algn="just">
              <a:spcBef>
                <a:spcPts val="300"/>
              </a:spcBef>
              <a:spcAft>
                <a:spcPts val="300"/>
              </a:spcAft>
            </a:pPr>
            <a:r>
              <a:rPr lang="vi-VN" sz="2000" dirty="0">
                <a:latin typeface="+mj-lt"/>
                <a:cs typeface="Tahoma" charset="0"/>
              </a:rPr>
              <a:t>Ý nghĩa của từng thành viên</a:t>
            </a:r>
          </a:p>
          <a:p>
            <a:pPr marL="857250" lvl="1" indent="-457200" algn="just">
              <a:spcBef>
                <a:spcPts val="300"/>
              </a:spcBef>
              <a:spcAft>
                <a:spcPts val="300"/>
              </a:spcAft>
            </a:pPr>
            <a:r>
              <a:rPr lang="vi-VN" sz="2000" dirty="0">
                <a:latin typeface="+mj-lt"/>
                <a:cs typeface="Tahoma" charset="0"/>
              </a:rPr>
              <a:t>Sự cộng tác </a:t>
            </a:r>
          </a:p>
          <a:p>
            <a:pPr algn="just">
              <a:spcBef>
                <a:spcPts val="300"/>
              </a:spcBef>
              <a:spcAft>
                <a:spcPts val="300"/>
              </a:spcAft>
            </a:pPr>
            <a:r>
              <a:rPr lang="vi-VN" sz="2400" dirty="0">
                <a:latin typeface="+mj-lt"/>
                <a:cs typeface="Tahoma" charset="0"/>
              </a:rPr>
              <a:t>Các hệ quả mang lại:</a:t>
            </a:r>
          </a:p>
          <a:p>
            <a:pPr marL="857250" lvl="1" indent="-457200" algn="just">
              <a:spcBef>
                <a:spcPts val="300"/>
              </a:spcBef>
              <a:spcAft>
                <a:spcPts val="300"/>
              </a:spcAft>
            </a:pPr>
            <a:r>
              <a:rPr lang="vi-VN" sz="2000" dirty="0">
                <a:latin typeface="+mj-lt"/>
                <a:cs typeface="Tahoma" charset="0"/>
              </a:rPr>
              <a:t>Ưu điểm </a:t>
            </a:r>
          </a:p>
          <a:p>
            <a:pPr marL="857250" lvl="1" indent="-457200" algn="just">
              <a:spcBef>
                <a:spcPts val="300"/>
              </a:spcBef>
              <a:spcAft>
                <a:spcPts val="300"/>
              </a:spcAft>
            </a:pPr>
            <a:r>
              <a:rPr lang="vi-VN" sz="2000" dirty="0">
                <a:latin typeface="+mj-lt"/>
                <a:cs typeface="Tahoma" charset="0"/>
              </a:rPr>
              <a:t>Nhược điểm</a:t>
            </a: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219">
                                            <p:txEl>
                                              <p:pRg st="3" end="3"/>
                                            </p:txEl>
                                          </p:spTgt>
                                        </p:tgtEl>
                                        <p:attrNameLst>
                                          <p:attrName>style.visibility</p:attrName>
                                        </p:attrNameLst>
                                      </p:cBhvr>
                                      <p:to>
                                        <p:strVal val="visible"/>
                                      </p:to>
                                    </p:set>
                                    <p:animEffect transition="in" filter="fade">
                                      <p:cBhvr>
                                        <p:cTn id="29" dur="1000"/>
                                        <p:tgtEl>
                                          <p:spTgt spid="9219">
                                            <p:txEl>
                                              <p:pRg st="3" end="3"/>
                                            </p:txEl>
                                          </p:spTgt>
                                        </p:tgtEl>
                                      </p:cBhvr>
                                    </p:animEffect>
                                    <p:anim calcmode="lin" valueType="num">
                                      <p:cBhvr>
                                        <p:cTn id="30"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219">
                                            <p:txEl>
                                              <p:pRg st="4" end="4"/>
                                            </p:txEl>
                                          </p:spTgt>
                                        </p:tgtEl>
                                        <p:attrNameLst>
                                          <p:attrName>style.visibility</p:attrName>
                                        </p:attrNameLst>
                                      </p:cBhvr>
                                      <p:to>
                                        <p:strVal val="visible"/>
                                      </p:to>
                                    </p:set>
                                    <p:animEffect transition="in" filter="fade">
                                      <p:cBhvr>
                                        <p:cTn id="36" dur="1000"/>
                                        <p:tgtEl>
                                          <p:spTgt spid="9219">
                                            <p:txEl>
                                              <p:pRg st="4" end="4"/>
                                            </p:txEl>
                                          </p:spTgt>
                                        </p:tgtEl>
                                      </p:cBhvr>
                                    </p:animEffect>
                                    <p:anim calcmode="lin" valueType="num">
                                      <p:cBhvr>
                                        <p:cTn id="37"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219">
                                            <p:txEl>
                                              <p:pRg st="5" end="5"/>
                                            </p:txEl>
                                          </p:spTgt>
                                        </p:tgtEl>
                                        <p:attrNameLst>
                                          <p:attrName>style.visibility</p:attrName>
                                        </p:attrNameLst>
                                      </p:cBhvr>
                                      <p:to>
                                        <p:strVal val="visible"/>
                                      </p:to>
                                    </p:set>
                                    <p:animEffect transition="in" filter="fade">
                                      <p:cBhvr>
                                        <p:cTn id="43" dur="1000"/>
                                        <p:tgtEl>
                                          <p:spTgt spid="9219">
                                            <p:txEl>
                                              <p:pRg st="5" end="5"/>
                                            </p:txEl>
                                          </p:spTgt>
                                        </p:tgtEl>
                                      </p:cBhvr>
                                    </p:animEffect>
                                    <p:anim calcmode="lin" valueType="num">
                                      <p:cBhvr>
                                        <p:cTn id="44"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219">
                                            <p:txEl>
                                              <p:pRg st="7" end="7"/>
                                            </p:txEl>
                                          </p:spTgt>
                                        </p:tgtEl>
                                        <p:attrNameLst>
                                          <p:attrName>style.visibility</p:attrName>
                                        </p:attrNameLst>
                                      </p:cBhvr>
                                      <p:to>
                                        <p:strVal val="visible"/>
                                      </p:to>
                                    </p:set>
                                    <p:animEffect transition="in" filter="fade">
                                      <p:cBhvr>
                                        <p:cTn id="55" dur="1000"/>
                                        <p:tgtEl>
                                          <p:spTgt spid="9219">
                                            <p:txEl>
                                              <p:pRg st="7" end="7"/>
                                            </p:txEl>
                                          </p:spTgt>
                                        </p:tgtEl>
                                      </p:cBhvr>
                                    </p:animEffect>
                                    <p:anim calcmode="lin" valueType="num">
                                      <p:cBhvr>
                                        <p:cTn id="56"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921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219">
                                            <p:txEl>
                                              <p:pRg st="8" end="8"/>
                                            </p:txEl>
                                          </p:spTgt>
                                        </p:tgtEl>
                                        <p:attrNameLst>
                                          <p:attrName>style.visibility</p:attrName>
                                        </p:attrNameLst>
                                      </p:cBhvr>
                                      <p:to>
                                        <p:strVal val="visible"/>
                                      </p:to>
                                    </p:set>
                                    <p:animEffect transition="in" filter="fade">
                                      <p:cBhvr>
                                        <p:cTn id="60" dur="1000"/>
                                        <p:tgtEl>
                                          <p:spTgt spid="9219">
                                            <p:txEl>
                                              <p:pRg st="8" end="8"/>
                                            </p:txEl>
                                          </p:spTgt>
                                        </p:tgtEl>
                                      </p:cBhvr>
                                    </p:animEffect>
                                    <p:anim calcmode="lin" valueType="num">
                                      <p:cBhvr>
                                        <p:cTn id="61"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9219">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219">
                                            <p:txEl>
                                              <p:pRg st="9" end="9"/>
                                            </p:txEl>
                                          </p:spTgt>
                                        </p:tgtEl>
                                        <p:attrNameLst>
                                          <p:attrName>style.visibility</p:attrName>
                                        </p:attrNameLst>
                                      </p:cBhvr>
                                      <p:to>
                                        <p:strVal val="visible"/>
                                      </p:to>
                                    </p:set>
                                    <p:animEffect transition="in" filter="fade">
                                      <p:cBhvr>
                                        <p:cTn id="65" dur="1000"/>
                                        <p:tgtEl>
                                          <p:spTgt spid="9219">
                                            <p:txEl>
                                              <p:pRg st="9" end="9"/>
                                            </p:txEl>
                                          </p:spTgt>
                                        </p:tgtEl>
                                      </p:cBhvr>
                                    </p:animEffect>
                                    <p:anim calcmode="lin" valueType="num">
                                      <p:cBhvr>
                                        <p:cTn id="66"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9219">
                                            <p:txEl>
                                              <p:pRg st="10" end="10"/>
                                            </p:txEl>
                                          </p:spTgt>
                                        </p:tgtEl>
                                        <p:attrNameLst>
                                          <p:attrName>style.visibility</p:attrName>
                                        </p:attrNameLst>
                                      </p:cBhvr>
                                      <p:to>
                                        <p:strVal val="visible"/>
                                      </p:to>
                                    </p:set>
                                    <p:animEffect transition="in" filter="fade">
                                      <p:cBhvr>
                                        <p:cTn id="72" dur="1000"/>
                                        <p:tgtEl>
                                          <p:spTgt spid="9219">
                                            <p:txEl>
                                              <p:pRg st="10" end="10"/>
                                            </p:txEl>
                                          </p:spTgt>
                                        </p:tgtEl>
                                      </p:cBhvr>
                                    </p:animEffect>
                                    <p:anim calcmode="lin" valueType="num">
                                      <p:cBhvr>
                                        <p:cTn id="7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9219">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9219">
                                            <p:txEl>
                                              <p:pRg st="11" end="11"/>
                                            </p:txEl>
                                          </p:spTgt>
                                        </p:tgtEl>
                                        <p:attrNameLst>
                                          <p:attrName>style.visibility</p:attrName>
                                        </p:attrNameLst>
                                      </p:cBhvr>
                                      <p:to>
                                        <p:strVal val="visible"/>
                                      </p:to>
                                    </p:set>
                                    <p:animEffect transition="in" filter="fade">
                                      <p:cBhvr>
                                        <p:cTn id="77" dur="1000"/>
                                        <p:tgtEl>
                                          <p:spTgt spid="9219">
                                            <p:txEl>
                                              <p:pRg st="11" end="11"/>
                                            </p:txEl>
                                          </p:spTgt>
                                        </p:tgtEl>
                                      </p:cBhvr>
                                    </p:animEffect>
                                    <p:anim calcmode="lin" valueType="num">
                                      <p:cBhvr>
                                        <p:cTn id="78"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9219">
                                            <p:txEl>
                                              <p:pRg st="11" end="11"/>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9219">
                                            <p:txEl>
                                              <p:pRg st="12" end="12"/>
                                            </p:txEl>
                                          </p:spTgt>
                                        </p:tgtEl>
                                        <p:attrNameLst>
                                          <p:attrName>style.visibility</p:attrName>
                                        </p:attrNameLst>
                                      </p:cBhvr>
                                      <p:to>
                                        <p:strVal val="visible"/>
                                      </p:to>
                                    </p:set>
                                    <p:animEffect transition="in" filter="fade">
                                      <p:cBhvr>
                                        <p:cTn id="82" dur="1000"/>
                                        <p:tgtEl>
                                          <p:spTgt spid="9219">
                                            <p:txEl>
                                              <p:pRg st="12" end="12"/>
                                            </p:txEl>
                                          </p:spTgt>
                                        </p:tgtEl>
                                      </p:cBhvr>
                                    </p:animEffect>
                                    <p:anim calcmode="lin" valueType="num">
                                      <p:cBhvr>
                                        <p:cTn id="83" dur="1000" fill="hold"/>
                                        <p:tgtEl>
                                          <p:spTgt spid="9219">
                                            <p:txEl>
                                              <p:pRg st="12" end="12"/>
                                            </p:txEl>
                                          </p:spTgt>
                                        </p:tgtEl>
                                        <p:attrNameLst>
                                          <p:attrName>ppt_x</p:attrName>
                                        </p:attrNameLst>
                                      </p:cBhvr>
                                      <p:tavLst>
                                        <p:tav tm="0">
                                          <p:val>
                                            <p:strVal val="#ppt_x"/>
                                          </p:val>
                                        </p:tav>
                                        <p:tav tm="100000">
                                          <p:val>
                                            <p:strVal val="#ppt_x"/>
                                          </p:val>
                                        </p:tav>
                                      </p:tavLst>
                                    </p:anim>
                                    <p:anim calcmode="lin" valueType="num">
                                      <p:cBhvr>
                                        <p:cTn id="84" dur="1000" fill="hold"/>
                                        <p:tgtEl>
                                          <p:spTgt spid="921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dirty="0">
                <a:solidFill>
                  <a:schemeClr val="tx1"/>
                </a:solidFill>
                <a:cs typeface="Tahoma" charset="0"/>
              </a:rPr>
              <a:t>Nội dung</a:t>
            </a:r>
            <a:endParaRPr lang="en-US" sz="4000" b="1" dirty="0">
              <a:solidFill>
                <a:schemeClr val="tx1"/>
              </a:solidFill>
              <a:cs typeface="Tahoma" charset="0"/>
            </a:endParaRPr>
          </a:p>
        </p:txBody>
      </p:sp>
      <p:sp>
        <p:nvSpPr>
          <p:cNvPr id="3" name="Rectangle 3">
            <a:extLst>
              <a:ext uri="{FF2B5EF4-FFF2-40B4-BE49-F238E27FC236}">
                <a16:creationId xmlns:a16="http://schemas.microsoft.com/office/drawing/2014/main" id="{F81FEF5B-0E0F-B1A8-1122-FED50A5A895E}"/>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400" dirty="0">
                <a:latin typeface="+mj-lt"/>
                <a:cs typeface="Tahoma" charset="0"/>
              </a:rPr>
              <a:t>Các chú ý liên quan đến cài đặt, demo, mã nguồn minh họa </a:t>
            </a:r>
          </a:p>
          <a:p>
            <a:pPr algn="just">
              <a:lnSpc>
                <a:spcPct val="120000"/>
              </a:lnSpc>
              <a:spcBef>
                <a:spcPts val="300"/>
              </a:spcBef>
              <a:spcAft>
                <a:spcPts val="300"/>
              </a:spcAft>
            </a:pPr>
            <a:r>
              <a:rPr lang="vi-VN" sz="2400" dirty="0">
                <a:latin typeface="+mj-lt"/>
                <a:cs typeface="Tahoma" charset="0"/>
              </a:rPr>
              <a:t>Nêu ra các ví dụ thực tế </a:t>
            </a:r>
          </a:p>
          <a:p>
            <a:pPr algn="just">
              <a:lnSpc>
                <a:spcPct val="120000"/>
              </a:lnSpc>
              <a:spcBef>
                <a:spcPts val="300"/>
              </a:spcBef>
              <a:spcAft>
                <a:spcPts val="300"/>
              </a:spcAft>
            </a:pPr>
            <a:r>
              <a:rPr lang="vi-VN" sz="2400" dirty="0">
                <a:latin typeface="+mj-lt"/>
                <a:cs typeface="Tahoma" charset="0"/>
              </a:rPr>
              <a:t>Các mẫu liên quan</a:t>
            </a:r>
            <a:endParaRPr lang="en-US" sz="2400" dirty="0">
              <a:latin typeface="+mj-lt"/>
              <a:cs typeface="Tahoma" charset="0"/>
            </a:endParaRPr>
          </a:p>
        </p:txBody>
      </p:sp>
    </p:spTree>
    <p:extLst>
      <p:ext uri="{BB962C8B-B14F-4D97-AF65-F5344CB8AC3E}">
        <p14:creationId xmlns:p14="http://schemas.microsoft.com/office/powerpoint/2010/main" val="385831574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a:xfrm>
            <a:off x="533400" y="160337"/>
            <a:ext cx="8229600" cy="1143000"/>
          </a:xfrm>
        </p:spPr>
        <p:txBody>
          <a:bodyPr>
            <a:normAutofit/>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sz="half" idx="1"/>
          </p:nvPr>
        </p:nvSpPr>
        <p:spPr>
          <a:xfrm>
            <a:off x="457200" y="1600200"/>
            <a:ext cx="4038600" cy="4525963"/>
          </a:xfrm>
        </p:spPr>
        <p:txBody>
          <a:bodyPr>
            <a:normAutofit/>
          </a:bodyPr>
          <a:lstStyle/>
          <a:p>
            <a:pPr>
              <a:lnSpc>
                <a:spcPct val="90000"/>
              </a:lnSpc>
            </a:pPr>
            <a:r>
              <a:rPr lang="vi-VN" sz="2000"/>
              <a:t>Tên mẫu </a:t>
            </a:r>
          </a:p>
          <a:p>
            <a:pPr lvl="1">
              <a:lnSpc>
                <a:spcPct val="90000"/>
              </a:lnSpc>
            </a:pPr>
            <a:r>
              <a:rPr lang="vi-VN" sz="2000"/>
              <a:t>Composite </a:t>
            </a:r>
          </a:p>
          <a:p>
            <a:pPr lvl="1">
              <a:lnSpc>
                <a:spcPct val="90000"/>
              </a:lnSpc>
            </a:pPr>
            <a:endParaRPr lang="vi-VN" sz="2000"/>
          </a:p>
          <a:p>
            <a:pPr lvl="1">
              <a:lnSpc>
                <a:spcPct val="90000"/>
              </a:lnSpc>
            </a:pPr>
            <a:endParaRPr lang="vi-VN" sz="2000"/>
          </a:p>
          <a:p>
            <a:pPr>
              <a:lnSpc>
                <a:spcPct val="90000"/>
              </a:lnSpc>
            </a:pPr>
            <a:r>
              <a:rPr lang="vi-VN" sz="2000"/>
              <a:t>Phân loại</a:t>
            </a:r>
          </a:p>
          <a:p>
            <a:pPr lvl="1">
              <a:lnSpc>
                <a:spcPct val="90000"/>
              </a:lnSpc>
            </a:pPr>
            <a:r>
              <a:rPr lang="vi-VN" sz="2000"/>
              <a:t>Thuộc phân nhóm Structural Design Pattern</a:t>
            </a:r>
          </a:p>
          <a:p>
            <a:pPr>
              <a:lnSpc>
                <a:spcPct val="90000"/>
              </a:lnSpc>
            </a:pPr>
            <a:r>
              <a:rPr lang="vi-VN" sz="2000"/>
              <a:t>Mục đích</a:t>
            </a:r>
          </a:p>
          <a:p>
            <a:pPr lvl="1">
              <a:lnSpc>
                <a:spcPct val="90000"/>
              </a:lnSpc>
            </a:pPr>
            <a:r>
              <a:rPr lang="vi-VN" sz="2000"/>
              <a:t>Cho phép bạn kết hợp các đối tượng thành các cấu trúc cây và sau đó làm việc với những cấu trúc này như chúng là các đối tượng riêng lẻ.</a:t>
            </a:r>
            <a:endParaRPr lang="en-US" sz="2000"/>
          </a:p>
        </p:txBody>
      </p:sp>
      <p:pic>
        <p:nvPicPr>
          <p:cNvPr id="6" name="Picture 5" descr="A diagram of a box&#10;&#10;Description automatically generated">
            <a:extLst>
              <a:ext uri="{FF2B5EF4-FFF2-40B4-BE49-F238E27FC236}">
                <a16:creationId xmlns:a16="http://schemas.microsoft.com/office/drawing/2014/main" id="{7CD37765-1036-4F43-84FC-9603505050D3}"/>
              </a:ext>
            </a:extLst>
          </p:cNvPr>
          <p:cNvPicPr>
            <a:picLocks noChangeAspect="1"/>
          </p:cNvPicPr>
          <p:nvPr/>
        </p:nvPicPr>
        <p:blipFill>
          <a:blip r:embed="rId2"/>
          <a:stretch>
            <a:fillRect/>
          </a:stretch>
        </p:blipFill>
        <p:spPr>
          <a:xfrm>
            <a:off x="4648200" y="1919605"/>
            <a:ext cx="4038600" cy="3887152"/>
          </a:xfrm>
          <a:prstGeom prst="rect">
            <a:avLst/>
          </a:prstGeom>
          <a:noFill/>
        </p:spPr>
      </p:pic>
    </p:spTree>
    <p:extLst>
      <p:ext uri="{BB962C8B-B14F-4D97-AF65-F5344CB8AC3E}">
        <p14:creationId xmlns:p14="http://schemas.microsoft.com/office/powerpoint/2010/main" val="228078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414-4BFE-BCA8-476E-5331811F35FF}"/>
              </a:ext>
            </a:extLst>
          </p:cNvPr>
          <p:cNvSpPr>
            <a:spLocks noGrp="1"/>
          </p:cNvSpPr>
          <p:nvPr>
            <p:ph type="title"/>
          </p:nvPr>
        </p:nvSpPr>
        <p:spPr/>
        <p:txBody>
          <a:bodyPr/>
          <a:lstStyle/>
          <a:p>
            <a:r>
              <a:rPr lang="vi-VN" dirty="0"/>
              <a:t>Motivation</a:t>
            </a:r>
            <a:endParaRPr lang="en-US" dirty="0"/>
          </a:p>
        </p:txBody>
      </p:sp>
      <p:sp>
        <p:nvSpPr>
          <p:cNvPr id="3" name="Content Placeholder 2">
            <a:extLst>
              <a:ext uri="{FF2B5EF4-FFF2-40B4-BE49-F238E27FC236}">
                <a16:creationId xmlns:a16="http://schemas.microsoft.com/office/drawing/2014/main" id="{9094955D-EC9F-34A0-31F8-B8831B4E6FC0}"/>
              </a:ext>
            </a:extLst>
          </p:cNvPr>
          <p:cNvSpPr>
            <a:spLocks noGrp="1"/>
          </p:cNvSpPr>
          <p:nvPr>
            <p:ph idx="1"/>
          </p:nvPr>
        </p:nvSpPr>
        <p:spPr/>
        <p:txBody>
          <a:bodyPr/>
          <a:lstStyle/>
          <a:p>
            <a:r>
              <a:rPr lang="vi-VN" dirty="0"/>
              <a:t>Cấu trúc phân tầng cho phép tạo ra cấu trúc phức tạp trong khi vẫn duy trì sự rõ ràng.</a:t>
            </a:r>
          </a:p>
          <a:p>
            <a:r>
              <a:rPr lang="vi-VN" dirty="0"/>
              <a:t>Đảm bảo tính đồng nhất trong xử lý đối tượng.</a:t>
            </a:r>
          </a:p>
          <a:p>
            <a:r>
              <a:rPr lang="vi-VN" dirty="0"/>
              <a:t>Linh hoạt mở rộng.</a:t>
            </a:r>
          </a:p>
          <a:p>
            <a:r>
              <a:rPr lang="vi-VN" dirty="0"/>
              <a:t>Dễ dàng tái sử dụng mã.</a:t>
            </a:r>
          </a:p>
          <a:p>
            <a:endParaRPr lang="en-US" dirty="0"/>
          </a:p>
        </p:txBody>
      </p:sp>
    </p:spTree>
    <p:extLst>
      <p:ext uri="{BB962C8B-B14F-4D97-AF65-F5344CB8AC3E}">
        <p14:creationId xmlns:p14="http://schemas.microsoft.com/office/powerpoint/2010/main" val="353301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2155-276C-5778-16C2-F7F799A89B5B}"/>
              </a:ext>
            </a:extLst>
          </p:cNvPr>
          <p:cNvSpPr>
            <a:spLocks noGrp="1"/>
          </p:cNvSpPr>
          <p:nvPr>
            <p:ph type="title"/>
          </p:nvPr>
        </p:nvSpPr>
        <p:spPr/>
        <p:txBody>
          <a:bodyPr/>
          <a:lstStyle/>
          <a:p>
            <a:r>
              <a:rPr lang="vi-VN" sz="4400" dirty="0">
                <a:latin typeface="+mj-lt"/>
                <a:cs typeface="Tahoma" charset="0"/>
              </a:rPr>
              <a:t>Khả năng ứng dụng</a:t>
            </a:r>
            <a:br>
              <a:rPr lang="vi-VN" sz="4400" dirty="0">
                <a:latin typeface="+mj-lt"/>
                <a:cs typeface="Tahoma" charset="0"/>
              </a:rPr>
            </a:br>
            <a:endParaRPr lang="en-US" dirty="0"/>
          </a:p>
        </p:txBody>
      </p:sp>
      <p:sp>
        <p:nvSpPr>
          <p:cNvPr id="4" name="Content Placeholder 3">
            <a:extLst>
              <a:ext uri="{FF2B5EF4-FFF2-40B4-BE49-F238E27FC236}">
                <a16:creationId xmlns:a16="http://schemas.microsoft.com/office/drawing/2014/main" id="{9A510715-E02A-13AA-F5BB-B909F57167D4}"/>
              </a:ext>
            </a:extLst>
          </p:cNvPr>
          <p:cNvSpPr>
            <a:spLocks noGrp="1"/>
          </p:cNvSpPr>
          <p:nvPr>
            <p:ph idx="1"/>
          </p:nvPr>
        </p:nvSpPr>
        <p:spPr/>
        <p:txBody>
          <a:bodyPr/>
          <a:lstStyle/>
          <a:p>
            <a:r>
              <a:rPr lang="vi-VN" dirty="0"/>
              <a:t>Sử dụng Composite khi bạn phải triển khai cấu trúc đối tượng dạng cây</a:t>
            </a:r>
            <a:endParaRPr lang="en-US" dirty="0"/>
          </a:p>
        </p:txBody>
      </p:sp>
      <p:pic>
        <p:nvPicPr>
          <p:cNvPr id="8" name="Picture 7">
            <a:extLst>
              <a:ext uri="{FF2B5EF4-FFF2-40B4-BE49-F238E27FC236}">
                <a16:creationId xmlns:a16="http://schemas.microsoft.com/office/drawing/2014/main" id="{5FA633E7-E63C-9CA6-A88C-01CBDD67F4BA}"/>
              </a:ext>
            </a:extLst>
          </p:cNvPr>
          <p:cNvPicPr>
            <a:picLocks noChangeAspect="1"/>
          </p:cNvPicPr>
          <p:nvPr/>
        </p:nvPicPr>
        <p:blipFill rotWithShape="1">
          <a:blip r:embed="rId2"/>
          <a:srcRect l="13177" r="9085"/>
          <a:stretch/>
        </p:blipFill>
        <p:spPr>
          <a:xfrm>
            <a:off x="3314700" y="2971800"/>
            <a:ext cx="2895600" cy="3267531"/>
          </a:xfrm>
          <a:prstGeom prst="rect">
            <a:avLst/>
          </a:prstGeom>
        </p:spPr>
      </p:pic>
    </p:spTree>
    <p:extLst>
      <p:ext uri="{BB962C8B-B14F-4D97-AF65-F5344CB8AC3E}">
        <p14:creationId xmlns:p14="http://schemas.microsoft.com/office/powerpoint/2010/main" val="417664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380-DD5C-4CDD-CA63-66736B4FCC2A}"/>
              </a:ext>
            </a:extLst>
          </p:cNvPr>
          <p:cNvSpPr>
            <a:spLocks noGrp="1"/>
          </p:cNvSpPr>
          <p:nvPr>
            <p:ph type="title"/>
          </p:nvPr>
        </p:nvSpPr>
        <p:spPr>
          <a:xfrm>
            <a:off x="683693" y="160337"/>
            <a:ext cx="8229600" cy="1143000"/>
          </a:xfrm>
        </p:spPr>
        <p:txBody>
          <a:bodyPr>
            <a:normAutofit/>
          </a:bodyPr>
          <a:lstStyle/>
          <a:p>
            <a:r>
              <a:rPr lang="vi-VN" dirty="0"/>
              <a:t>Đặc điểm</a:t>
            </a:r>
            <a:endParaRPr lang="en-US" dirty="0"/>
          </a:p>
        </p:txBody>
      </p:sp>
      <p:sp>
        <p:nvSpPr>
          <p:cNvPr id="3" name="Content Placeholder 2">
            <a:extLst>
              <a:ext uri="{FF2B5EF4-FFF2-40B4-BE49-F238E27FC236}">
                <a16:creationId xmlns:a16="http://schemas.microsoft.com/office/drawing/2014/main" id="{B1E6AE9A-44D9-4190-F7E4-930258ADD225}"/>
              </a:ext>
            </a:extLst>
          </p:cNvPr>
          <p:cNvSpPr>
            <a:spLocks noGrp="1"/>
          </p:cNvSpPr>
          <p:nvPr>
            <p:ph sz="half" idx="1"/>
          </p:nvPr>
        </p:nvSpPr>
        <p:spPr>
          <a:xfrm>
            <a:off x="457200" y="1600200"/>
            <a:ext cx="4038600" cy="4525963"/>
          </a:xfrm>
        </p:spPr>
        <p:txBody>
          <a:bodyPr>
            <a:normAutofit/>
          </a:bodyPr>
          <a:lstStyle/>
          <a:p>
            <a:r>
              <a:rPr lang="vi-VN" dirty="0"/>
              <a:t>Cấu trúc mẫu</a:t>
            </a:r>
            <a:endParaRPr lang="en-US" dirty="0"/>
          </a:p>
        </p:txBody>
      </p:sp>
      <p:pic>
        <p:nvPicPr>
          <p:cNvPr id="5" name="Picture 4" descr="A diagram of a computer&#10;&#10;Description automatically generated">
            <a:extLst>
              <a:ext uri="{FF2B5EF4-FFF2-40B4-BE49-F238E27FC236}">
                <a16:creationId xmlns:a16="http://schemas.microsoft.com/office/drawing/2014/main" id="{2AE38EF9-D6E9-7567-19FE-1168EE0EEC81}"/>
              </a:ext>
            </a:extLst>
          </p:cNvPr>
          <p:cNvPicPr>
            <a:picLocks noChangeAspect="1"/>
          </p:cNvPicPr>
          <p:nvPr/>
        </p:nvPicPr>
        <p:blipFill>
          <a:blip r:embed="rId2"/>
          <a:stretch>
            <a:fillRect/>
          </a:stretch>
        </p:blipFill>
        <p:spPr>
          <a:xfrm>
            <a:off x="4327577" y="1219200"/>
            <a:ext cx="4585716" cy="5181600"/>
          </a:xfrm>
          <a:prstGeom prst="rect">
            <a:avLst/>
          </a:prstGeom>
          <a:noFill/>
        </p:spPr>
      </p:pic>
    </p:spTree>
    <p:extLst>
      <p:ext uri="{BB962C8B-B14F-4D97-AF65-F5344CB8AC3E}">
        <p14:creationId xmlns:p14="http://schemas.microsoft.com/office/powerpoint/2010/main" val="222443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sz="2400" dirty="0">
                <a:solidFill>
                  <a:srgbClr val="0000FF"/>
                </a:solidFill>
              </a:rPr>
              <a:t>Component</a:t>
            </a:r>
            <a:r>
              <a:rPr lang="vi-VN" sz="2400" dirty="0"/>
              <a:t>: Interface mô tả các phương thức chung cho các phần tử đơn giản và phức tạp của cây.</a:t>
            </a:r>
          </a:p>
          <a:p>
            <a:pPr lvl="1"/>
            <a:r>
              <a:rPr lang="vi-VN" sz="2400" dirty="0">
                <a:solidFill>
                  <a:srgbClr val="0000FF"/>
                </a:solidFill>
              </a:rPr>
              <a:t>Leaf</a:t>
            </a:r>
            <a:r>
              <a:rPr lang="vi-VN" sz="2400" dirty="0"/>
              <a:t>: là phần tử đơn giản của cây, không có phần tử con.</a:t>
            </a:r>
          </a:p>
          <a:p>
            <a:pPr lvl="1"/>
            <a:r>
              <a:rPr lang="vi-VN" sz="2400" dirty="0">
                <a:solidFill>
                  <a:srgbClr val="0000FF"/>
                </a:solidFill>
              </a:rPr>
              <a:t>Container (aka Composite)</a:t>
            </a:r>
            <a:r>
              <a:rPr lang="vi-VN" sz="2400" dirty="0"/>
              <a:t>: là phần tử có các phần tử con: có thể là </a:t>
            </a:r>
            <a:r>
              <a:rPr lang="vi-VN" sz="2400" dirty="0">
                <a:solidFill>
                  <a:srgbClr val="0000FF"/>
                </a:solidFill>
              </a:rPr>
              <a:t>Leaves</a:t>
            </a:r>
            <a:r>
              <a:rPr lang="vi-VN" sz="2400" dirty="0"/>
              <a:t> hoặc </a:t>
            </a:r>
            <a:r>
              <a:rPr lang="vi-VN" sz="2400" dirty="0">
                <a:solidFill>
                  <a:srgbClr val="0000FF"/>
                </a:solidFill>
              </a:rPr>
              <a:t>Containers </a:t>
            </a:r>
            <a:r>
              <a:rPr lang="vi-VN" sz="2400" dirty="0"/>
              <a:t>khác. Khi nhận được yêu cầu Container ủy thác cho các phần tử con thực hiện và trả về kết quả cuối cùng cho Client.</a:t>
            </a:r>
          </a:p>
          <a:p>
            <a:pPr lvl="1"/>
            <a:r>
              <a:rPr lang="vi-VN" sz="2400" dirty="0">
                <a:solidFill>
                  <a:srgbClr val="0000FF"/>
                </a:solidFill>
              </a:rPr>
              <a:t>Client</a:t>
            </a:r>
            <a:r>
              <a:rPr lang="vi-VN" sz="2400" dirty="0"/>
              <a:t>: làm việc với tất cả các phần tử thông qua giao diện </a:t>
            </a:r>
            <a:r>
              <a:rPr lang="vi-VN" sz="2400" dirty="0">
                <a:solidFill>
                  <a:srgbClr val="0000FF"/>
                </a:solidFill>
              </a:rPr>
              <a:t>Component</a:t>
            </a:r>
            <a:r>
              <a:rPr lang="vi-VN" sz="2400" dirty="0"/>
              <a:t>. Tức là có thể làm việc cùng 1 cách với các phần tử đơn giản và phức tạp của cây.</a:t>
            </a:r>
          </a:p>
        </p:txBody>
      </p:sp>
    </p:spTree>
    <p:extLst>
      <p:ext uri="{BB962C8B-B14F-4D97-AF65-F5344CB8AC3E}">
        <p14:creationId xmlns:p14="http://schemas.microsoft.com/office/powerpoint/2010/main" val="204705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p>
          <a:p>
            <a:pPr lvl="1"/>
            <a:r>
              <a:rPr lang="vi-VN" dirty="0"/>
              <a:t>Bạn có thể làm việc với các cấu trúc cây phức tạp thuận tiện hơn. </a:t>
            </a:r>
          </a:p>
          <a:p>
            <a:pPr lvl="1"/>
            <a:r>
              <a:rPr lang="vi-VN" dirty="0"/>
              <a:t>Nguyên tắc mở/ đóng: có thể khởi tạo các loại phần tử mới vào ứng dụng mà không phá vỡ code hiện có đang hoạt động với đối tượng cây.</a:t>
            </a:r>
            <a:endParaRPr lang="en-US" dirty="0"/>
          </a:p>
        </p:txBody>
      </p:sp>
    </p:spTree>
    <p:extLst>
      <p:ext uri="{BB962C8B-B14F-4D97-AF65-F5344CB8AC3E}">
        <p14:creationId xmlns:p14="http://schemas.microsoft.com/office/powerpoint/2010/main" val="911055307"/>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1894</TotalTime>
  <Words>856</Words>
  <Application>Microsoft Office PowerPoint</Application>
  <PresentationFormat>On-screen Show (4:3)</PresentationFormat>
  <Paragraphs>76</Paragraphs>
  <Slides>16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(Body)</vt:lpstr>
      <vt:lpstr>Calibri</vt:lpstr>
      <vt:lpstr>Tahoma</vt:lpstr>
      <vt:lpstr>Times New Roman</vt:lpstr>
      <vt:lpstr>VNPT template</vt:lpstr>
      <vt:lpstr>Custom Design</vt:lpstr>
      <vt:lpstr>Mẫu Composite</vt:lpstr>
      <vt:lpstr>Nội dung</vt:lpstr>
      <vt:lpstr>Nội dung</vt:lpstr>
      <vt:lpstr>Tổng quan</vt:lpstr>
      <vt:lpstr>Motivation</vt:lpstr>
      <vt:lpstr>Khả năng ứng dụng </vt:lpstr>
      <vt:lpstr>Đặc điểm</vt:lpstr>
      <vt:lpstr>Đặc điểm</vt:lpstr>
      <vt:lpstr>Hệ quả mang lại</vt:lpstr>
      <vt:lpstr>Hệ quả mang lại</vt:lpstr>
      <vt:lpstr>Hiện thực cài đặt</vt:lpstr>
      <vt:lpstr>Hiện thực cài đặt</vt:lpstr>
      <vt:lpstr>Các ví dụ thực tế</vt:lpstr>
      <vt:lpstr>Các ví dụ thực tế</vt:lpstr>
      <vt:lpstr>Các mẫu liên quan</vt:lpstr>
      <vt:lpstr>Các mẫu liên quan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Phạm Thanh Đồng</cp:lastModifiedBy>
  <cp:revision>158</cp:revision>
  <dcterms:created xsi:type="dcterms:W3CDTF">2010-09-29T06:57:02Z</dcterms:created>
  <dcterms:modified xsi:type="dcterms:W3CDTF">2024-03-26T07:05:18Z</dcterms:modified>
</cp:coreProperties>
</file>