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63"/>
  </p:notesMasterIdLst>
  <p:sldIdLst>
    <p:sldId id="256" r:id="rId5"/>
    <p:sldId id="346" r:id="rId6"/>
    <p:sldId id="347" r:id="rId7"/>
    <p:sldId id="348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85" r:id="rId27"/>
    <p:sldId id="384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31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thẻ khai báo shape theo kiểu [None, size] vì một số phép toán như unstack trong tensorflow yêu cầu kích thước đã được định trước -&gt; sử dụng batch-size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Một cách mô hình hóa hàm 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Long Short-Term Memory (LSTM)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Bao gồm các cổng để điều khiển luồng thông tin đi qua qua LSTM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Thông tin được lưu trữ trong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cell (MC)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LSTM cell gồm 3 cổng: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</a:t>
                </a:r>
                <a:r>
                  <a:rPr lang="en-US" sz="2400">
                    <a:solidFill>
                      <a:srgbClr val="FF0000"/>
                    </a:solidFill>
                  </a:rPr>
                  <a:t>Forget gate</a:t>
                </a:r>
                <a:r>
                  <a:rPr lang="en-US" sz="2400"/>
                  <a:t>: “quên” thông-tin-trong-MC-từ-timestep-trước, C</a:t>
                </a:r>
                <a:r>
                  <a:rPr lang="en-US" sz="2400" baseline="-25000"/>
                  <a:t>t-1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Input gate</a:t>
                </a:r>
                <a:r>
                  <a:rPr lang="en-US" sz="2400"/>
                  <a:t>: “lưu trữ” vào MC thông-tin-từ-timestep-hiện-tại,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Output gate</a:t>
                </a:r>
                <a:r>
                  <a:rPr lang="en-US" sz="2400"/>
                  <a:t>: “trích xuất” thông tin từ MC để đưa ra h</a:t>
                </a:r>
                <a:r>
                  <a:rPr lang="en-US" sz="2400" baseline="-25000"/>
                  <a:t>t</a:t>
                </a:r>
                <a:endParaRPr lang="en-US" sz="24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5" y="2389239"/>
            <a:ext cx="4462714" cy="150631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890684"/>
            <a:ext cx="3569110" cy="160265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6" y="2379405"/>
            <a:ext cx="4492211" cy="15161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910348"/>
            <a:ext cx="3569110" cy="1582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forget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blipFill>
                <a:blip r:embed="rId4"/>
                <a:stretch>
                  <a:fillRect l="-2455" t="-5882" r="-180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7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input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blipFill>
                <a:blip r:embed="rId4"/>
                <a:stretch>
                  <a:fillRect l="-2517" t="-5755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Tổng hợp thông tin:</a:t>
                </a:r>
              </a:p>
              <a:p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forget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/>
                  <a:t>     </a:t>
                </a:r>
              </a:p>
              <a:p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input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3294023"/>
            <a:ext cx="8970898" cy="29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Word2vec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Recurrent Neural Networks (RNNs)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RNNs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2439" y="3264310"/>
            <a:ext cx="363793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871" y="5157020"/>
            <a:ext cx="516194" cy="42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5" idx="7"/>
          </p:cNvCxnSpPr>
          <p:nvPr/>
        </p:nvCxnSpPr>
        <p:spPr>
          <a:xfrm rot="5400000">
            <a:off x="5316576" y="2692599"/>
            <a:ext cx="748488" cy="4957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7"/>
          </p:cNvCxnSpPr>
          <p:nvPr/>
        </p:nvCxnSpPr>
        <p:spPr>
          <a:xfrm rot="10800000" flipV="1">
            <a:off x="2382471" y="2930012"/>
            <a:ext cx="4224807" cy="228964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vật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lũy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timesteps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trích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Memory cell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C và h là 2 vector có cùng kích thước -&gt; LSTM cell size (lstm size)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742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LSTM: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cần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khởi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đầu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LSTM, memory cell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cần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khởi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2" y="2286966"/>
            <a:ext cx="5942491" cy="1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437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 input đi qua LSTM giống như một vòng lặp: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Cần giới hạn giá trị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4442" y="2723536"/>
            <a:ext cx="55240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init_state = {c, h }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outputs = []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for timestep in range(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max_timestep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):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new_c, new_h = 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LSTM(c, h)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outputs.append( (new_c, new_h) 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c, h = new_c, new_h</a:t>
            </a:r>
          </a:p>
        </p:txBody>
      </p:sp>
    </p:spTree>
    <p:extLst>
      <p:ext uri="{BB962C8B-B14F-4D97-AF65-F5344CB8AC3E}">
        <p14:creationId xmlns:p14="http://schemas.microsoft.com/office/powerpoint/2010/main" val="628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http://colah.github.io/posts/2015-08-Understanding-LSTMs/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http://www.bioinf.jku.at/publications/older/2604.pdf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Kiến trúc mạng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Triển khai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 trúc mạng: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670" y="2959510"/>
            <a:ext cx="1464270" cy="1533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Word</a:t>
            </a:r>
          </a:p>
          <a:p>
            <a:pPr algn="ctr"/>
            <a:r>
              <a:rPr lang="en-US" sz="2000" dirty="0"/>
              <a:t>Embedding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6969" y="2959510"/>
            <a:ext cx="748972" cy="153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LSTM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7422" y="3538723"/>
            <a:ext cx="1115364" cy="3244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softmax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652" y="2923682"/>
            <a:ext cx="49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  <a:r>
              <a:rPr lang="en-US" sz="2400" baseline="-25000"/>
              <a:t>1</a:t>
            </a:r>
            <a:endParaRPr lang="en-US" sz="2400"/>
          </a:p>
          <a:p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… </a:t>
            </a:r>
          </a:p>
          <a:p>
            <a:r>
              <a:rPr lang="en-US" sz="2400"/>
              <a:t>x</a:t>
            </a:r>
            <a:r>
              <a:rPr lang="en-US" sz="2400" baseline="-25000"/>
              <a:t>n</a:t>
            </a: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8440" y="3172460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440" y="3538723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440" y="4269144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2940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940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2940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6588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428" y="304609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1428" y="343094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21" y="4178649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5941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5941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5941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589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9892" y="3574592"/>
            <a:ext cx="595996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average</a:t>
            </a:r>
          </a:p>
        </p:txBody>
      </p:sp>
      <p:cxnSp>
        <p:nvCxnSpPr>
          <p:cNvPr id="35" name="Straight Arrow Connector 34"/>
          <p:cNvCxnSpPr>
            <a:stCxn id="21" idx="3"/>
            <a:endCxn id="33" idx="1"/>
          </p:cNvCxnSpPr>
          <p:nvPr/>
        </p:nvCxnSpPr>
        <p:spPr>
          <a:xfrm>
            <a:off x="6589031" y="3172460"/>
            <a:ext cx="300861" cy="52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3" idx="1"/>
          </p:cNvCxnSpPr>
          <p:nvPr/>
        </p:nvCxnSpPr>
        <p:spPr>
          <a:xfrm>
            <a:off x="6589031" y="3557310"/>
            <a:ext cx="300861" cy="1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33" idx="1"/>
          </p:cNvCxnSpPr>
          <p:nvPr/>
        </p:nvCxnSpPr>
        <p:spPr>
          <a:xfrm flipV="1">
            <a:off x="6592924" y="3700956"/>
            <a:ext cx="296968" cy="6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7" idx="1"/>
          </p:cNvCxnSpPr>
          <p:nvPr/>
        </p:nvCxnSpPr>
        <p:spPr>
          <a:xfrm>
            <a:off x="7485888" y="3700956"/>
            <a:ext cx="4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</p:cNvCxnSpPr>
          <p:nvPr/>
        </p:nvCxnSpPr>
        <p:spPr>
          <a:xfrm>
            <a:off x="9022786" y="3700956"/>
            <a:ext cx="40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988" y="35387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8387" y="351508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3023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 khai: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Xử lý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Xây dựng mô hình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trình: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Xây dựng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Encode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Xét câu sau:</a:t>
            </a:r>
          </a:p>
          <a:p>
            <a:pPr marL="0" indent="0">
              <a:buNone/>
            </a:pPr>
            <a:r>
              <a:rPr lang="en-US"/>
              <a:t>	“It is a heavy rain today, </a:t>
            </a:r>
            <a:r>
              <a:rPr lang="en-US">
                <a:solidFill>
                  <a:srgbClr val="00B050"/>
                </a:solidFill>
              </a:rPr>
              <a:t>that makes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prefer staying </a:t>
            </a:r>
            <a:r>
              <a:rPr lang="en-US"/>
              <a:t>at 		home over going out.”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được gọi là </a:t>
            </a:r>
            <a:r>
              <a:rPr lang="en-US" b="1"/>
              <a:t>center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{</a:t>
            </a:r>
            <a:r>
              <a:rPr lang="en-US">
                <a:solidFill>
                  <a:srgbClr val="00B050"/>
                </a:solidFill>
              </a:rPr>
              <a:t>that, makes, prefer, staying</a:t>
            </a:r>
            <a:r>
              <a:rPr lang="en-US"/>
              <a:t>} được gọi là </a:t>
            </a:r>
            <a:r>
              <a:rPr lang="en-US" b="1"/>
              <a:t>context words </a:t>
            </a:r>
            <a:r>
              <a:rPr lang="en-US"/>
              <a:t>của </a:t>
            </a:r>
            <a:r>
              <a:rPr lang="en-US">
                <a:solidFill>
                  <a:srgbClr val="FF0000"/>
                </a:solidFill>
              </a:rPr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Một cặp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center word, context words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được gọi là một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skip-gram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Quét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5" y="2136319"/>
            <a:ext cx="9100336" cy="321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3" y="2232087"/>
            <a:ext cx="9329266" cy="252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3" y="2402554"/>
            <a:ext cx="8428593" cy="25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8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3" y="2163593"/>
            <a:ext cx="8864218" cy="326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36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chỉ xây dựng từ điển từ train data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09" y="2264397"/>
            <a:ext cx="6269742" cy="276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8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3, 4, …., V + 2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(V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ID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unknown word: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padding word: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rỗng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1" y="2152655"/>
            <a:ext cx="11313877" cy="328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 dirty="0">
                <a:solidFill>
                  <a:srgbClr val="FF0000"/>
                </a:solidFill>
              </a:rPr>
              <a:t>104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MAX_SENTENCE_LENGTH = 500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ý: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lowercase,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…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0" y="2802773"/>
            <a:ext cx="6418989" cy="105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18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Thay thế các từ bằng ID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0" y="2672863"/>
            <a:ext cx="10899377" cy="277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Thêm các từ “rỗng” padding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8" y="2889050"/>
            <a:ext cx="6840581" cy="93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4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2" y="2810394"/>
            <a:ext cx="10346636" cy="97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file: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20news-train-encoded.txt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3" y="2743247"/>
            <a:ext cx="9253043" cy="230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 qua </a:t>
            </a:r>
            <a:r>
              <a:rPr lang="en-US">
                <a:solidFill>
                  <a:srgbClr val="FF0000"/>
                </a:solidFill>
              </a:rPr>
              <a:t>class RNN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 một phiên làm việc (session), truyền dữ liệu (thông qua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DataReader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và chạy mô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0" y="2104337"/>
            <a:ext cx="6459417" cy="400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09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" y="2119289"/>
            <a:ext cx="10174653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6" y="2152550"/>
            <a:ext cx="8175148" cy="377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63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4" y="2154965"/>
            <a:ext cx="7348772" cy="399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2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embedding_layer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" y="2356299"/>
            <a:ext cx="11665981" cy="3385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045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3" y="2308497"/>
            <a:ext cx="9358043" cy="325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245" y="6334570"/>
            <a:ext cx="847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BasicLSTMCell: https://github.com/tensorflow/tensorflow/blob/r1.9/tensorflow/python/ops/rnn_cell_impl.py</a:t>
            </a:r>
          </a:p>
          <a:p>
            <a:r>
              <a:rPr lang="en-US" sz="1400" i="1">
                <a:solidFill>
                  <a:schemeClr val="bg1"/>
                </a:solidFill>
              </a:rPr>
              <a:t>[2] static_rnn : https://github.com/tensorflow/tensorflow/blob/r1.9/tensorflow/python/ops/rnn.py</a:t>
            </a:r>
          </a:p>
        </p:txBody>
      </p:sp>
    </p:spTree>
    <p:extLst>
      <p:ext uri="{BB962C8B-B14F-4D97-AF65-F5344CB8AC3E}">
        <p14:creationId xmlns:p14="http://schemas.microsoft.com/office/powerpoint/2010/main" val="1861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4" y="2152033"/>
            <a:ext cx="7220620" cy="337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05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" y="2524196"/>
            <a:ext cx="11052506" cy="185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3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6" y="2384542"/>
            <a:ext cx="9547647" cy="78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8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giá trị LSTM size và Batch size cần được chọn qua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9" y="2179634"/>
            <a:ext cx="7368062" cy="306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9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đọc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truyền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chạy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89" y="2270766"/>
            <a:ext cx="8081181" cy="3205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60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160506"/>
            <a:ext cx="11736216" cy="363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4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Khi hết một epoch -&gt; đánh giá trên test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" y="2099167"/>
            <a:ext cx="11876549" cy="383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6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hiểu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Bidirectional RNNs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LSTM with peephole connection,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Gated Recurrent Unit (GRU),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learning rate decay, gradient clipping,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…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Chuyên dùng cho dữ liệu dạng chuỗi.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Ví dụ: “</a:t>
            </a:r>
            <a:r>
              <a:rPr lang="en-US"/>
              <a:t>It is a heavy rain 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x1: “it” , x2: “is”, x3: “a”, x4: “heavy”, x5: “rain”, x6: “today”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x1 -&gt; x2 -&gt; x3 -&gt; x4 -&gt; x5 -&gt; x6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phần tử của chuỗi nằm ở một bước thời gian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time step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khác nhau và có quan hệ về mặt thứ tự với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Mô hình hóa quan hệ thứ tự giữa các phần tử trong chuỗi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Recurrent Neural Networks ra đời.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Cấu trúc chung của RNNs: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5098" y="2352988"/>
            <a:ext cx="3322763" cy="6420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7" y="3264718"/>
            <a:ext cx="7430872" cy="1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466799-5EB1-4236-A266-1F8CB25DF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3BBB8C-434C-4843-B542-A13ACFBB43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0B0118-B678-4D7C-BBEF-F5401600F9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4120</TotalTime>
  <Words>2006</Words>
  <Application>Microsoft Office PowerPoint</Application>
  <PresentationFormat>Widescreen</PresentationFormat>
  <Paragraphs>348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Bell MT</vt:lpstr>
      <vt:lpstr>Calibri</vt:lpstr>
      <vt:lpstr>Calibri Light</vt:lpstr>
      <vt:lpstr>Cambria Math</vt:lpstr>
      <vt:lpstr>Symbol</vt:lpstr>
      <vt:lpstr>Wingdings</vt:lpstr>
      <vt:lpstr>Retrospect</vt:lpstr>
      <vt:lpstr>Học máy với Python</vt:lpstr>
      <vt:lpstr>Tổng quan</vt:lpstr>
      <vt:lpstr>Word2vec</vt:lpstr>
      <vt:lpstr>Word2vec</vt:lpstr>
      <vt:lpstr>1. Skip-Gram</vt:lpstr>
      <vt:lpstr>2. CBOW</vt:lpstr>
      <vt:lpstr>Word2vec</vt:lpstr>
      <vt:lpstr>Recurrent Neural Networks</vt:lpstr>
      <vt:lpstr>Recurrent Neural Networks</vt:lpstr>
      <vt:lpstr>Recurrent Neural Networks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Triển khai RNNs</vt:lpstr>
      <vt:lpstr>Triển khai RNNs</vt:lpstr>
      <vt:lpstr>Triển khai RNNs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Mở rộng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Pham Thanh Dung 20204644</cp:lastModifiedBy>
  <cp:revision>324</cp:revision>
  <dcterms:created xsi:type="dcterms:W3CDTF">2018-07-08T01:14:52Z</dcterms:created>
  <dcterms:modified xsi:type="dcterms:W3CDTF">2022-10-19T08:39:15Z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