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73" r:id="rId2"/>
    <p:sldId id="270" r:id="rId3"/>
    <p:sldId id="275" r:id="rId4"/>
    <p:sldId id="276" r:id="rId5"/>
    <p:sldId id="272" r:id="rId6"/>
    <p:sldId id="267"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73"/>
          </p14:sldIdLst>
        </p14:section>
        <p14:section name="Commands, Comments, Teamwork, Selection Pane, Sign In" id="{B9B51309-D148-4332-87C2-07BE32FBCA3B}">
          <p14:sldIdLst>
            <p14:sldId id="270"/>
            <p14:sldId id="275"/>
            <p14:sldId id="276"/>
            <p14:sldId id="272"/>
            <p14:sldId id="267"/>
          </p14:sldIdLst>
        </p14:section>
        <p14:section name="Learn More" id="{2CC34DB2-6590-42C0-AD4B-A04C6060184E}">
          <p14:sldIdLst>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8F8F8"/>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9" autoAdjust="0"/>
    <p:restoredTop sz="94274" autoAdjust="0"/>
  </p:normalViewPr>
  <p:slideViewPr>
    <p:cSldViewPr snapToGrid="0">
      <p:cViewPr varScale="1">
        <p:scale>
          <a:sx n="157" d="100"/>
          <a:sy n="157" d="100"/>
        </p:scale>
        <p:origin x="67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98564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78856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04670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15368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73341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Slide Show mode, select the arrows to visit links</a:t>
            </a:r>
            <a:r>
              <a:rPr lang="en-US" baseline="0" dirty="0"/>
              <a: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83060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lIns="0" tIns="0" rIns="0" bIns="0">
            <a:normAutofit/>
          </a:bodyPr>
          <a:lstStyle>
            <a:lvl1pPr marL="0" indent="0">
              <a:lnSpc>
                <a:spcPct val="130000"/>
              </a:lnSpc>
              <a:spcBef>
                <a:spcPts val="500"/>
              </a:spcBef>
              <a:spcAft>
                <a:spcPts val="1000"/>
              </a:spcAft>
              <a:buNone/>
              <a:defRPr sz="1600" baseline="0">
                <a:solidFill>
                  <a:schemeClr val="tx1">
                    <a:lumMod val="65000"/>
                    <a:lumOff val="35000"/>
                  </a:schemeClr>
                </a:solidFill>
              </a:defRPr>
            </a:lvl1pPr>
            <a:lvl2pPr>
              <a:lnSpc>
                <a:spcPct val="130000"/>
              </a:lnSpc>
              <a:spcBef>
                <a:spcPts val="500"/>
              </a:spcBef>
              <a:spcAft>
                <a:spcPts val="1000"/>
              </a:spcAft>
              <a:defRPr sz="1400" baseline="0">
                <a:solidFill>
                  <a:schemeClr val="tx1">
                    <a:lumMod val="65000"/>
                    <a:lumOff val="35000"/>
                  </a:schemeClr>
                </a:solidFill>
              </a:defRPr>
            </a:lvl2pPr>
            <a:lvl3pPr>
              <a:lnSpc>
                <a:spcPct val="130000"/>
              </a:lnSpc>
              <a:spcAft>
                <a:spcPts val="1000"/>
              </a:spcAft>
              <a:defRPr sz="1200" baseline="0">
                <a:solidFill>
                  <a:schemeClr val="tx1">
                    <a:lumMod val="65000"/>
                    <a:lumOff val="35000"/>
                  </a:schemeClr>
                </a:solidFill>
              </a:defRPr>
            </a:lvl3pPr>
            <a:lvl4pPr>
              <a:lnSpc>
                <a:spcPct val="130000"/>
              </a:lnSpc>
              <a:spcAft>
                <a:spcPts val="1000"/>
              </a:spcAft>
              <a:defRPr sz="1100" baseline="0">
                <a:solidFill>
                  <a:schemeClr val="tx1">
                    <a:lumMod val="65000"/>
                    <a:lumOff val="35000"/>
                  </a:schemeClr>
                </a:solidFill>
              </a:defRPr>
            </a:lvl4pPr>
            <a:lvl5pPr>
              <a:lnSpc>
                <a:spcPct val="130000"/>
              </a:lnSpc>
              <a:spcAft>
                <a:spcPts val="1000"/>
              </a:spcAft>
              <a:defRPr sz="1100" baseline="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aseline="0">
                <a:solidFill>
                  <a:schemeClr val="tx1">
                    <a:lumMod val="65000"/>
                    <a:lumOff val="35000"/>
                  </a:schemeClr>
                </a:solidFill>
              </a:defRPr>
            </a:lvl1pPr>
          </a:lstStyle>
          <a:p>
            <a:fld id="{8BEEBAAA-29B5-4AF5-BC5F-7E580C29002D}" type="datetimeFigureOut">
              <a:rPr lang="en-US" smtClean="0"/>
              <a:pPr/>
              <a:t>4/26/24</a:t>
            </a:fld>
            <a:endParaRPr lang="en-US"/>
          </a:p>
        </p:txBody>
      </p:sp>
      <p:sp>
        <p:nvSpPr>
          <p:cNvPr id="5" name="Footer Placeholder 4"/>
          <p:cNvSpPr>
            <a:spLocks noGrp="1"/>
          </p:cNvSpPr>
          <p:nvPr>
            <p:ph type="ftr" sz="quarter" idx="11"/>
          </p:nvPr>
        </p:nvSpPr>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16711" y="876724"/>
            <a:ext cx="10515600" cy="1325563"/>
          </a:xfrm>
        </p:spPr>
        <p:txBody>
          <a:bodyPr vert="horz" lIns="91440" tIns="45720" rIns="91440" bIns="45720" rtlCol="0" anchor="b">
            <a:normAutofit/>
          </a:bodyPr>
          <a:lstStyle>
            <a:lvl1pPr>
              <a:defRPr lang="en-US" sz="3600" b="0" dirty="0">
                <a:solidFill>
                  <a:schemeClr val="bg1"/>
                </a:solidFill>
                <a:latin typeface="Arial" panose="020B0604020202020204" pitchFamily="34" charset="0"/>
                <a:ea typeface="+mn-ea"/>
                <a:cs typeface="Arial" panose="020B0604020202020204" pitchFamily="34" charset="0"/>
              </a:defRPr>
            </a:lvl1pPr>
          </a:lstStyle>
          <a:p>
            <a:pPr marL="0" lvl="0" indent="0">
              <a:lnSpc>
                <a:spcPct val="90000"/>
              </a:lnSpc>
              <a:spcBef>
                <a:spcPct val="30000"/>
              </a:spcBef>
              <a:buFont typeface="Arial" panose="020B0604020202020204" pitchFamily="34" charset="0"/>
            </a:pPr>
            <a:r>
              <a:rPr lang="en-US"/>
              <a:t>Click to edit Master title style</a:t>
            </a:r>
            <a:endParaRPr lang="en-US" dirty="0"/>
          </a:p>
        </p:txBody>
      </p:sp>
      <p:sp>
        <p:nvSpPr>
          <p:cNvPr id="13" name="Content Placeholder 3"/>
          <p:cNvSpPr>
            <a:spLocks noGrp="1"/>
          </p:cNvSpPr>
          <p:nvPr>
            <p:ph sz="half" idx="2"/>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baseline="0" smtClean="0">
                <a:solidFill>
                  <a:schemeClr val="tx1">
                    <a:lumMod val="65000"/>
                    <a:lumOff val="3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Click to edit Master text styles</a:t>
            </a:r>
          </a:p>
        </p:txBody>
      </p:sp>
    </p:spTree>
    <p:extLst>
      <p:ext uri="{BB962C8B-B14F-4D97-AF65-F5344CB8AC3E}">
        <p14:creationId xmlns:p14="http://schemas.microsoft.com/office/powerpoint/2010/main" val="3207129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4/26/24</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74"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go.microsoft.com/fwlink/?LinkId=78496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go.microsoft.com/fwlink/?LinkId=617172"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11306" y="1164325"/>
            <a:ext cx="9582736" cy="2389365"/>
          </a:xfrm>
        </p:spPr>
        <p:txBody>
          <a:bodyPr>
            <a:normAutofit/>
          </a:bodyPr>
          <a:lstStyle/>
          <a:p>
            <a:r>
              <a:rPr lang="en-US" sz="4600" dirty="0">
                <a:solidFill>
                  <a:schemeClr val="bg1"/>
                </a:solidFill>
                <a:latin typeface="Arial" panose="020B0604020202020204" pitchFamily="34" charset="0"/>
                <a:cs typeface="Arial" panose="020B0604020202020204" pitchFamily="34" charset="0"/>
              </a:rPr>
              <a:t>Tasks Manager</a:t>
            </a:r>
          </a:p>
        </p:txBody>
      </p:sp>
      <p:sp>
        <p:nvSpPr>
          <p:cNvPr id="3" name="Subtitle 2"/>
          <p:cNvSpPr>
            <a:spLocks noGrp="1"/>
          </p:cNvSpPr>
          <p:nvPr>
            <p:ph type="subTitle" idx="4294967295"/>
          </p:nvPr>
        </p:nvSpPr>
        <p:spPr>
          <a:xfrm>
            <a:off x="828726" y="2933105"/>
            <a:ext cx="9582736" cy="1133856"/>
          </a:xfrm>
        </p:spPr>
        <p:txBody>
          <a:bodyPr>
            <a:normAutofit/>
          </a:bodyPr>
          <a:lstStyle/>
          <a:p>
            <a:pPr marL="0" indent="0">
              <a:buNone/>
            </a:pPr>
            <a:r>
              <a:rPr lang="en-US" sz="2400" dirty="0">
                <a:solidFill>
                  <a:schemeClr val="bg1"/>
                </a:solidFill>
                <a:latin typeface="Arial" panose="020B0604020202020204" pitchFamily="34" charset="0"/>
                <a:cs typeface="Arial" panose="020B0604020202020204" pitchFamily="34" charset="0"/>
              </a:rPr>
              <a:t>Thanh Dung Nguyen - 615724</a:t>
            </a:r>
          </a:p>
        </p:txBody>
      </p:sp>
    </p:spTree>
    <p:extLst>
      <p:ext uri="{BB962C8B-B14F-4D97-AF65-F5344CB8AC3E}">
        <p14:creationId xmlns:p14="http://schemas.microsoft.com/office/powerpoint/2010/main" val="161531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Problem Statement</a:t>
            </a:r>
          </a:p>
        </p:txBody>
      </p:sp>
      <p:sp>
        <p:nvSpPr>
          <p:cNvPr id="7" name="Content Placeholder 6">
            <a:extLst>
              <a:ext uri="{FF2B5EF4-FFF2-40B4-BE49-F238E27FC236}">
                <a16:creationId xmlns:a16="http://schemas.microsoft.com/office/drawing/2014/main" id="{C4AAF780-93D2-C3FC-AA02-384015F3E9AE}"/>
              </a:ext>
            </a:extLst>
          </p:cNvPr>
          <p:cNvSpPr>
            <a:spLocks noGrp="1"/>
          </p:cNvSpPr>
          <p:nvPr>
            <p:ph idx="1"/>
          </p:nvPr>
        </p:nvSpPr>
        <p:spPr>
          <a:xfrm>
            <a:off x="649945" y="1731495"/>
            <a:ext cx="11196795" cy="4669305"/>
          </a:xfrm>
        </p:spPr>
        <p:txBody>
          <a:bodyPr>
            <a:normAutofit lnSpcReduction="10000"/>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Design and develop a software solution for a company to manage the tasks for employees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system will be used by system administrator, managers and team members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Each employee (admin, manager, team member) is given a unique employee ID, first name, last name, position and email are recorded into the system. Each employee is managed by a direct manager who is also an employee of the company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managers are responsible for planning the work week as sprints. The manager will list all the required tasks, set the priorities, assign the tasks to appropriate employees, add the most important tasks to current sprint for employees to work on those first, and add the less important tasks to some next sprints to work on them later.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Employees work on their assigned tasks by priorities. Employees need to check the task description to understand the requirements, update the estimated time for manager to update the plan, record the start and finish time for each task.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the end of the sprint, the manager will summarize the working status of the sprint, identify the unfinished tasks to create new plan for the next sprint</a:t>
            </a:r>
          </a:p>
        </p:txBody>
      </p:sp>
    </p:spTree>
    <p:extLst>
      <p:ext uri="{BB962C8B-B14F-4D97-AF65-F5344CB8AC3E}">
        <p14:creationId xmlns:p14="http://schemas.microsoft.com/office/powerpoint/2010/main" val="91452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Requirements</a:t>
            </a:r>
          </a:p>
        </p:txBody>
      </p:sp>
      <p:sp>
        <p:nvSpPr>
          <p:cNvPr id="7" name="Content Placeholder 6">
            <a:extLst>
              <a:ext uri="{FF2B5EF4-FFF2-40B4-BE49-F238E27FC236}">
                <a16:creationId xmlns:a16="http://schemas.microsoft.com/office/drawing/2014/main" id="{C4AAF780-93D2-C3FC-AA02-384015F3E9AE}"/>
              </a:ext>
            </a:extLst>
          </p:cNvPr>
          <p:cNvSpPr>
            <a:spLocks noGrp="1"/>
          </p:cNvSpPr>
          <p:nvPr>
            <p:ph idx="1"/>
          </p:nvPr>
        </p:nvSpPr>
        <p:spPr>
          <a:xfrm>
            <a:off x="649946" y="1731495"/>
            <a:ext cx="2555592" cy="4669305"/>
          </a:xfrm>
        </p:spPr>
        <p:txBody>
          <a:bodyPr>
            <a:normAutofit/>
          </a:bodyPr>
          <a:lstStyle/>
          <a:p>
            <a:r>
              <a:rPr lang="en-US" b="1" dirty="0">
                <a:latin typeface="Arial" panose="020B0604020202020204" pitchFamily="34" charset="0"/>
                <a:cs typeface="Arial" panose="020B0604020202020204" pitchFamily="34" charset="0"/>
              </a:rPr>
              <a:t>Actors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System administrator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Team member</a:t>
            </a:r>
          </a:p>
        </p:txBody>
      </p:sp>
      <p:sp>
        <p:nvSpPr>
          <p:cNvPr id="3" name="Content Placeholder 6">
            <a:extLst>
              <a:ext uri="{FF2B5EF4-FFF2-40B4-BE49-F238E27FC236}">
                <a16:creationId xmlns:a16="http://schemas.microsoft.com/office/drawing/2014/main" id="{48C054EB-009A-D3A1-F508-87D56471F6A8}"/>
              </a:ext>
            </a:extLst>
          </p:cNvPr>
          <p:cNvSpPr txBox="1">
            <a:spLocks/>
          </p:cNvSpPr>
          <p:nvPr/>
        </p:nvSpPr>
        <p:spPr>
          <a:xfrm>
            <a:off x="3462391" y="1731495"/>
            <a:ext cx="8536749" cy="4669305"/>
          </a:xfrm>
          <a:prstGeom prst="rect">
            <a:avLst/>
          </a:prstGeom>
        </p:spPr>
        <p:txBody>
          <a:bodyPr vert="horz" lIns="0" tIns="0" rIns="0" bIns="0" rtlCol="0">
            <a:normAutofit lnSpcReduction="10000"/>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n-lt"/>
                <a:ea typeface="+mn-ea"/>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n-lt"/>
                <a:ea typeface="+mn-ea"/>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n-lt"/>
                <a:ea typeface="+mn-ea"/>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n-lt"/>
                <a:ea typeface="+mn-ea"/>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Features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Users need to login before using the system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System administrator can add new user profile for employees to work with the system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create sprints, set the start date and end date for the sprints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add new tasks, enter title, priority and description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add tasks to existing sprints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assign tasks to employees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Employees can find the list of tasks which were assigned to them, set the estimated time, record the start time and finish time for each task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get the list of tasks which were not done for each sprint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93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Domain Model Class Diagram</a:t>
            </a:r>
          </a:p>
        </p:txBody>
      </p:sp>
      <p:pic>
        <p:nvPicPr>
          <p:cNvPr id="10" name="Picture 9">
            <a:extLst>
              <a:ext uri="{FF2B5EF4-FFF2-40B4-BE49-F238E27FC236}">
                <a16:creationId xmlns:a16="http://schemas.microsoft.com/office/drawing/2014/main" id="{77F31E9F-A5BA-4810-F6CF-EB325A0B5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917" y="1548733"/>
            <a:ext cx="7772400" cy="5091304"/>
          </a:xfrm>
          <a:prstGeom prst="rect">
            <a:avLst/>
          </a:prstGeom>
        </p:spPr>
      </p:pic>
    </p:spTree>
    <p:extLst>
      <p:ext uri="{BB962C8B-B14F-4D97-AF65-F5344CB8AC3E}">
        <p14:creationId xmlns:p14="http://schemas.microsoft.com/office/powerpoint/2010/main" val="327176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752" y="0"/>
            <a:ext cx="10749367" cy="1208868"/>
          </a:xfrm>
        </p:spPr>
        <p:txBody>
          <a:bodyPr>
            <a:normAutofit/>
          </a:bodyPr>
          <a:lstStyle/>
          <a:p>
            <a:pPr lvl="0"/>
            <a:r>
              <a:rPr lang="en-US" sz="3400" dirty="0">
                <a:latin typeface="Arial" panose="020B0604020202020204" pitchFamily="34" charset="0"/>
                <a:cs typeface="Arial" panose="020B0604020202020204" pitchFamily="34" charset="0"/>
              </a:rPr>
              <a:t>Architecture Diagram</a:t>
            </a:r>
          </a:p>
        </p:txBody>
      </p:sp>
      <p:sp>
        <p:nvSpPr>
          <p:cNvPr id="7" name="Content Placeholder 6"/>
          <p:cNvSpPr>
            <a:spLocks noGrp="1"/>
          </p:cNvSpPr>
          <p:nvPr>
            <p:ph idx="1"/>
          </p:nvPr>
        </p:nvSpPr>
        <p:spPr>
          <a:xfrm>
            <a:off x="667873" y="1731495"/>
            <a:ext cx="8218951" cy="4344839"/>
          </a:xfrm>
        </p:spPr>
        <p:txBody>
          <a:bodyPr>
            <a:noAutofit/>
          </a:bodyPr>
          <a:lstStyle/>
          <a:p>
            <a:r>
              <a:rPr lang="en-US" dirty="0">
                <a:latin typeface="Arial" panose="020B0604020202020204" pitchFamily="34" charset="0"/>
                <a:cs typeface="Arial" panose="020B0604020202020204" pitchFamily="34" charset="0"/>
              </a:rPr>
              <a:t>With your document stored online, your group can work on it together at the same time.</a:t>
            </a:r>
          </a:p>
          <a:p>
            <a:r>
              <a:rPr lang="en-US" dirty="0">
                <a:latin typeface="Arial" panose="020B0604020202020204" pitchFamily="34" charset="0"/>
                <a:cs typeface="Arial" panose="020B0604020202020204" pitchFamily="34" charset="0"/>
              </a:rPr>
              <a:t>How it works:</a:t>
            </a:r>
          </a:p>
          <a:p>
            <a:pPr marL="342900" lvl="0" indent="-342900">
              <a:buFont typeface="+mj-lt"/>
              <a:buAutoNum type="arabicPeriod"/>
            </a:pPr>
            <a:r>
              <a:rPr lang="en-US" dirty="0">
                <a:latin typeface="Arial" panose="020B0604020202020204" pitchFamily="34" charset="0"/>
                <a:cs typeface="Arial" panose="020B0604020202020204" pitchFamily="34" charset="0"/>
              </a:rPr>
              <a:t>Select </a:t>
            </a:r>
            <a:r>
              <a:rPr lang="en-US" b="1" dirty="0">
                <a:latin typeface="Arial" panose="020B0604020202020204" pitchFamily="34" charset="0"/>
                <a:cs typeface="Arial" panose="020B0604020202020204" pitchFamily="34" charset="0"/>
              </a:rPr>
              <a:t>File</a:t>
            </a:r>
            <a:r>
              <a:rPr lang="en-US" dirty="0">
                <a:latin typeface="Arial" panose="020B0604020202020204" pitchFamily="34" charset="0"/>
                <a:cs typeface="Arial" panose="020B0604020202020204" pitchFamily="34" charset="0"/>
              </a:rPr>
              <a:t> &gt; </a:t>
            </a:r>
            <a:r>
              <a:rPr lang="en-US" b="1" dirty="0">
                <a:latin typeface="Arial" panose="020B0604020202020204" pitchFamily="34" charset="0"/>
                <a:cs typeface="Arial" panose="020B0604020202020204" pitchFamily="34" charset="0"/>
              </a:rPr>
              <a:t>Save As </a:t>
            </a:r>
            <a:r>
              <a:rPr lang="en-US" dirty="0">
                <a:latin typeface="Arial" panose="020B0604020202020204" pitchFamily="34" charset="0"/>
                <a:cs typeface="Arial" panose="020B0604020202020204" pitchFamily="34" charset="0"/>
              </a:rPr>
              <a:t>to save your document in an online location, like OneDrive.</a:t>
            </a:r>
          </a:p>
          <a:p>
            <a:pPr marL="342900" indent="-342900">
              <a:buFont typeface="+mj-lt"/>
              <a:buAutoNum type="arabicPeriod"/>
            </a:pPr>
            <a:r>
              <a:rPr lang="en-US" dirty="0">
                <a:latin typeface="Arial" panose="020B0604020202020204" pitchFamily="34" charset="0"/>
                <a:cs typeface="Arial" panose="020B0604020202020204" pitchFamily="34" charset="0"/>
              </a:rPr>
              <a:t>Select </a:t>
            </a:r>
            <a:r>
              <a:rPr lang="en-US" b="1" dirty="0">
                <a:latin typeface="Arial" panose="020B0604020202020204" pitchFamily="34" charset="0"/>
                <a:cs typeface="Arial" panose="020B0604020202020204" pitchFamily="34" charset="0"/>
              </a:rPr>
              <a:t>Share</a:t>
            </a:r>
            <a:r>
              <a:rPr lang="en-US" dirty="0">
                <a:latin typeface="Arial" panose="020B0604020202020204" pitchFamily="34" charset="0"/>
                <a:cs typeface="Arial" panose="020B0604020202020204" pitchFamily="34" charset="0"/>
              </a:rPr>
              <a:t> from </a:t>
            </a:r>
            <a:r>
              <a:rPr lang="en-US" dirty="0"/>
              <a:t>above the ribbon</a:t>
            </a:r>
            <a:r>
              <a:rPr lang="en-US" dirty="0">
                <a:latin typeface="Arial" panose="020B0604020202020204" pitchFamily="34" charset="0"/>
                <a:cs typeface="Arial" panose="020B0604020202020204" pitchFamily="34" charset="0"/>
              </a:rPr>
              <a:t>.</a:t>
            </a:r>
          </a:p>
          <a:p>
            <a:pPr marL="342900" indent="-342900">
              <a:buFont typeface="+mj-lt"/>
              <a:buAutoNum type="arabicPeriod"/>
            </a:pPr>
            <a:r>
              <a:rPr lang="en-US" dirty="0">
                <a:latin typeface="Arial" panose="020B0604020202020204" pitchFamily="34" charset="0"/>
                <a:cs typeface="Arial" panose="020B0604020202020204" pitchFamily="34" charset="0"/>
              </a:rPr>
              <a:t>Invite people or send a link so they can edit with you.</a:t>
            </a:r>
          </a:p>
        </p:txBody>
      </p:sp>
      <p:pic>
        <p:nvPicPr>
          <p:cNvPr id="10" name="Picture 9" descr="File &gt; Save As in the menu"/>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328" y="2468454"/>
            <a:ext cx="3618708" cy="2356757"/>
          </a:xfrm>
          <a:prstGeom prst="rect">
            <a:avLst/>
          </a:prstGeom>
        </p:spPr>
      </p:pic>
      <p:pic>
        <p:nvPicPr>
          <p:cNvPr id="4" name="Picture 3">
            <a:extLst>
              <a:ext uri="{FF2B5EF4-FFF2-40B4-BE49-F238E27FC236}">
                <a16:creationId xmlns:a16="http://schemas.microsoft.com/office/drawing/2014/main" id="{37BA87CF-E277-A645-B0CF-DF469BEAB79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0417" y="3275789"/>
            <a:ext cx="609600" cy="228600"/>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D7327A6C-7E56-4BAE-AE65-D701EFB9E7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782" y="4164639"/>
            <a:ext cx="4771429" cy="2285714"/>
          </a:xfrm>
          <a:prstGeom prst="rect">
            <a:avLst/>
          </a:prstGeom>
        </p:spPr>
      </p:pic>
    </p:spTree>
    <p:extLst>
      <p:ext uri="{BB962C8B-B14F-4D97-AF65-F5344CB8AC3E}">
        <p14:creationId xmlns:p14="http://schemas.microsoft.com/office/powerpoint/2010/main" val="376638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46" y="0"/>
            <a:ext cx="10749367" cy="1208868"/>
          </a:xfrm>
        </p:spPr>
        <p:txBody>
          <a:bodyPr>
            <a:normAutofit/>
          </a:bodyPr>
          <a:lstStyle/>
          <a:p>
            <a:pPr lvl="0"/>
            <a:r>
              <a:rPr lang="en-US" sz="3400" dirty="0">
                <a:latin typeface="Arial" panose="020B0604020202020204" pitchFamily="34" charset="0"/>
                <a:cs typeface="Arial" panose="020B0604020202020204" pitchFamily="34" charset="0"/>
              </a:rPr>
              <a:t>Database Design Model</a:t>
            </a:r>
          </a:p>
        </p:txBody>
      </p:sp>
      <p:sp>
        <p:nvSpPr>
          <p:cNvPr id="7" name="Content Placeholder 6"/>
          <p:cNvSpPr>
            <a:spLocks noGrp="1"/>
          </p:cNvSpPr>
          <p:nvPr>
            <p:ph idx="1"/>
          </p:nvPr>
        </p:nvSpPr>
        <p:spPr>
          <a:xfrm>
            <a:off x="838201" y="1825624"/>
            <a:ext cx="7362773" cy="4672285"/>
          </a:xfrm>
        </p:spPr>
        <p:txBody>
          <a:bodyPr>
            <a:normAutofit fontScale="92500" lnSpcReduction="20000"/>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Selection Pane </a:t>
            </a:r>
            <a:r>
              <a:rPr lang="en-US" dirty="0">
                <a:latin typeface="Arial" panose="020B0604020202020204" pitchFamily="34" charset="0"/>
                <a:cs typeface="Arial" panose="020B0604020202020204" pitchFamily="34" charset="0"/>
              </a:rPr>
              <a:t>is a great tool to organize and manage the objects on a slide, such as images, shapes, and text boxes. The </a:t>
            </a:r>
            <a:r>
              <a:rPr lang="en-US" b="1" dirty="0">
                <a:latin typeface="Arial" panose="020B0604020202020204" pitchFamily="34" charset="0"/>
                <a:cs typeface="Arial" panose="020B0604020202020204" pitchFamily="34" charset="0"/>
              </a:rPr>
              <a:t>Selection Pane </a:t>
            </a:r>
            <a:r>
              <a:rPr lang="en-US" dirty="0">
                <a:latin typeface="Arial" panose="020B0604020202020204" pitchFamily="34" charset="0"/>
                <a:cs typeface="Arial" panose="020B0604020202020204" pitchFamily="34" charset="0"/>
              </a:rPr>
              <a:t>is a subscription-only feature. If you have an Office 365 subscription, you can try it yourself:</a:t>
            </a:r>
          </a:p>
          <a:p>
            <a:r>
              <a:rPr lang="en-US" dirty="0">
                <a:latin typeface="Arial" panose="020B0604020202020204" pitchFamily="34" charset="0"/>
                <a:cs typeface="Arial" panose="020B0604020202020204" pitchFamily="34" charset="0"/>
              </a:rPr>
              <a:t>Try it:</a:t>
            </a:r>
          </a:p>
          <a:p>
            <a:pPr marL="342900" indent="-342900">
              <a:buFont typeface="+mj-lt"/>
              <a:buAutoNum type="arabicPeriod"/>
            </a:pPr>
            <a:r>
              <a:rPr lang="en-US" dirty="0">
                <a:latin typeface="Arial" panose="020B0604020202020204" pitchFamily="34" charset="0"/>
                <a:cs typeface="Arial" panose="020B0604020202020204" pitchFamily="34" charset="0"/>
              </a:rPr>
              <a:t>Go to the </a:t>
            </a:r>
            <a:r>
              <a:rPr lang="en-US" b="1" dirty="0">
                <a:latin typeface="Arial" panose="020B0604020202020204" pitchFamily="34" charset="0"/>
                <a:cs typeface="Arial" panose="020B0604020202020204" pitchFamily="34" charset="0"/>
              </a:rPr>
              <a:t>Home</a:t>
            </a:r>
            <a:r>
              <a:rPr lang="en-US" dirty="0">
                <a:latin typeface="Arial" panose="020B0604020202020204" pitchFamily="34" charset="0"/>
                <a:cs typeface="Arial" panose="020B0604020202020204" pitchFamily="34" charset="0"/>
              </a:rPr>
              <a:t> tab, select </a:t>
            </a:r>
            <a:r>
              <a:rPr lang="en-US" b="1" dirty="0">
                <a:latin typeface="Arial" panose="020B0604020202020204" pitchFamily="34" charset="0"/>
                <a:cs typeface="Arial" panose="020B0604020202020204" pitchFamily="34" charset="0"/>
              </a:rPr>
              <a:t>Arrange</a:t>
            </a:r>
            <a:r>
              <a:rPr lang="en-US" dirty="0">
                <a:latin typeface="Arial" panose="020B0604020202020204" pitchFamily="34" charset="0"/>
                <a:cs typeface="Arial" panose="020B0604020202020204" pitchFamily="34" charset="0"/>
              </a:rPr>
              <a:t> &gt; </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Selection Pane</a:t>
            </a:r>
            <a:r>
              <a:rPr lang="en-US" dirty="0">
                <a:latin typeface="Arial" panose="020B0604020202020204" pitchFamily="34" charset="0"/>
                <a:cs typeface="Arial" panose="020B0604020202020204" pitchFamily="34" charset="0"/>
              </a:rPr>
              <a:t>.</a:t>
            </a:r>
          </a:p>
          <a:p>
            <a:pPr marL="342900" indent="-342900">
              <a:buFont typeface="+mj-lt"/>
              <a:buAutoNum type="arabicPeriod"/>
            </a:pPr>
            <a:r>
              <a:rPr lang="en-US" dirty="0">
                <a:latin typeface="Arial" panose="020B0604020202020204" pitchFamily="34" charset="0"/>
                <a:cs typeface="Arial" panose="020B0604020202020204" pitchFamily="34" charset="0"/>
              </a:rPr>
              <a:t>Try renaming an object: Double-click the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name “</a:t>
            </a:r>
            <a:r>
              <a:rPr lang="en-US" dirty="0"/>
              <a:t>Large grey rectangle</a:t>
            </a:r>
            <a:r>
              <a:rPr lang="en-US" dirty="0">
                <a:latin typeface="Arial" panose="020B0604020202020204" pitchFamily="34" charset="0"/>
                <a:cs typeface="Arial" panose="020B0604020202020204" pitchFamily="34" charset="0"/>
              </a:rPr>
              <a:t>” in the </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Selection Pane</a:t>
            </a:r>
            <a:r>
              <a:rPr lang="en-US" dirty="0">
                <a:latin typeface="Arial" panose="020B0604020202020204" pitchFamily="34" charset="0"/>
                <a:cs typeface="Arial" panose="020B0604020202020204" pitchFamily="34" charset="0"/>
              </a:rPr>
              <a:t> and type a new name.</a:t>
            </a:r>
          </a:p>
          <a:p>
            <a:pPr marL="342900" indent="-342900">
              <a:buFont typeface="+mj-lt"/>
              <a:buAutoNum type="arabicPeriod"/>
            </a:pPr>
            <a:r>
              <a:rPr lang="en-US" dirty="0">
                <a:latin typeface="Arial" panose="020B0604020202020204" pitchFamily="34" charset="0"/>
                <a:cs typeface="Arial" panose="020B0604020202020204" pitchFamily="34" charset="0"/>
              </a:rPr>
              <a:t>Try changing the order of objects: In the</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Selection Pane</a:t>
            </a:r>
            <a:r>
              <a:rPr lang="en-US" dirty="0">
                <a:latin typeface="Arial" panose="020B0604020202020204" pitchFamily="34" charset="0"/>
                <a:cs typeface="Arial" panose="020B0604020202020204" pitchFamily="34" charset="0"/>
              </a:rPr>
              <a:t>, drag and drop the large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grey rectangle so it’s at the top.</a:t>
            </a:r>
          </a:p>
          <a:p>
            <a:pPr marL="342900" indent="-342900">
              <a:buFont typeface="+mj-lt"/>
              <a:buAutoNum type="arabicPeriod"/>
            </a:pPr>
            <a:r>
              <a:rPr lang="en-US" dirty="0">
                <a:latin typeface="Arial" panose="020B0604020202020204" pitchFamily="34" charset="0"/>
                <a:cs typeface="Arial" panose="020B0604020202020204" pitchFamily="34" charset="0"/>
              </a:rPr>
              <a:t>To toggle visibility of objects in the</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Selection Pane</a:t>
            </a:r>
            <a:r>
              <a:rPr lang="en-US" dirty="0">
                <a:latin typeface="Arial" panose="020B0604020202020204" pitchFamily="34" charset="0"/>
                <a:cs typeface="Arial" panose="020B0604020202020204" pitchFamily="34" charset="0"/>
              </a:rPr>
              <a:t>, click Show/Hide checkbox.</a:t>
            </a:r>
          </a:p>
        </p:txBody>
      </p:sp>
      <p:pic>
        <p:nvPicPr>
          <p:cNvPr id="9" name="Picture 8" descr="Selection Pa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851" y="2742223"/>
            <a:ext cx="3287123" cy="2984998"/>
          </a:xfrm>
          <a:prstGeom prst="rect">
            <a:avLst/>
          </a:prstGeom>
        </p:spPr>
      </p:pic>
      <p:pic>
        <p:nvPicPr>
          <p:cNvPr id="10" name="Picture 9" descr="Show/Hide checkbox in the selection pane to toggle visibilit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3578" y="5947471"/>
            <a:ext cx="543336" cy="359872"/>
          </a:xfrm>
          <a:prstGeom prst="rect">
            <a:avLst/>
          </a:prstGeom>
        </p:spPr>
      </p:pic>
      <p:sp>
        <p:nvSpPr>
          <p:cNvPr id="6" name="Large grey rectangle" descr="Large gray rectangle"/>
          <p:cNvSpPr/>
          <p:nvPr/>
        </p:nvSpPr>
        <p:spPr>
          <a:xfrm>
            <a:off x="8971719" y="1630837"/>
            <a:ext cx="2959726" cy="494075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mall blue rectangle" descr="Small blue rectangle"/>
          <p:cNvSpPr/>
          <p:nvPr/>
        </p:nvSpPr>
        <p:spPr>
          <a:xfrm>
            <a:off x="9281160" y="2836135"/>
            <a:ext cx="2332740" cy="25301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14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7" name="Text Instruction 1"/>
          <p:cNvSpPr txBox="1">
            <a:spLocks/>
          </p:cNvSpPr>
          <p:nvPr/>
        </p:nvSpPr>
        <p:spPr>
          <a:xfrm>
            <a:off x="823998" y="2669297"/>
            <a:ext cx="4682996" cy="4941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2400" kern="1200" baseline="0" smtClean="0">
                <a:solidFill>
                  <a:schemeClr val="tx1">
                    <a:lumMod val="65000"/>
                    <a:lumOff val="35000"/>
                  </a:schemeClr>
                </a:solidFill>
                <a:latin typeface="+mj-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200" dirty="0">
                <a:latin typeface="Arial" panose="020B0604020202020204" pitchFamily="34" charset="0"/>
                <a:cs typeface="Arial" panose="020B0604020202020204" pitchFamily="34" charset="0"/>
              </a:rPr>
              <a:t>SELECT THE ARROW WHEN IN SLIDE SHOW MODE</a:t>
            </a:r>
          </a:p>
        </p:txBody>
      </p:sp>
      <p:sp>
        <p:nvSpPr>
          <p:cNvPr id="8" name="Content Placeholder 4"/>
          <p:cNvSpPr txBox="1">
            <a:spLocks/>
          </p:cNvSpPr>
          <p:nvPr/>
        </p:nvSpPr>
        <p:spPr>
          <a:xfrm>
            <a:off x="823998" y="3195102"/>
            <a:ext cx="9796189" cy="134062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2400" kern="1200" baseline="0" smtClean="0">
                <a:solidFill>
                  <a:schemeClr val="tx1">
                    <a:lumMod val="65000"/>
                    <a:lumOff val="35000"/>
                  </a:schemeClr>
                </a:solidFill>
                <a:latin typeface="+mj-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buFont typeface="Arial" panose="020B0604020202020204" pitchFamily="34" charset="0"/>
              <a:buNone/>
            </a:pPr>
            <a:r>
              <a:rPr lang="en-US" sz="2000" dirty="0">
                <a:latin typeface="Arial" panose="020B0604020202020204" pitchFamily="34" charset="0"/>
                <a:cs typeface="Arial" panose="020B0604020202020204" pitchFamily="34" charset="0"/>
              </a:rPr>
              <a:t>Find out more at the PowerPoint for Mac Help Center.</a:t>
            </a:r>
          </a:p>
          <a:p>
            <a:pPr marL="0" indent="0">
              <a:lnSpc>
                <a:spcPct val="150000"/>
              </a:lnSpc>
              <a:buFont typeface="Arial" panose="020B0604020202020204" pitchFamily="34" charset="0"/>
              <a:buNone/>
            </a:pPr>
            <a:r>
              <a:rPr lang="en-US" sz="2000" dirty="0">
                <a:latin typeface="Arial" panose="020B0604020202020204" pitchFamily="34" charset="0"/>
                <a:cs typeface="Arial" panose="020B0604020202020204" pitchFamily="34" charset="0"/>
              </a:rPr>
              <a:t>Visit the PowerPoint team blog.</a:t>
            </a:r>
          </a:p>
        </p:txBody>
      </p:sp>
      <p:pic>
        <p:nvPicPr>
          <p:cNvPr id="10" name="Hyperlinked Picture 9" descr="Arrow pointing right with a hyperlink to PowerPoint for Mac Help Center. Select the image to find out more at the PowerPoint for Mac Help Center">
            <a:hlinkClick r:id="rId3" tooltip="Select here to find out more at the PowerPoint for Mac Help Center."/>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4211" y="3154680"/>
            <a:ext cx="661940" cy="661940"/>
          </a:xfrm>
          <a:prstGeom prst="rect">
            <a:avLst/>
          </a:prstGeom>
        </p:spPr>
      </p:pic>
      <p:pic>
        <p:nvPicPr>
          <p:cNvPr id="3" name="Hyperlinked Picture 2" descr="Arrow pointing right with a hyperlink to the PowerPoint team blog. Select the image to visit the PowerPoint team blog ">
            <a:hlinkClick r:id="rId5" tooltip="Select here to visit the PowerPoint team blog."/>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5716" y="3873789"/>
            <a:ext cx="661940" cy="661940"/>
          </a:xfrm>
          <a:prstGeom prst="rect">
            <a:avLst/>
          </a:prstGeom>
        </p:spPr>
      </p:pic>
    </p:spTree>
    <p:extLst>
      <p:ext uri="{BB962C8B-B14F-4D97-AF65-F5344CB8AC3E}">
        <p14:creationId xmlns:p14="http://schemas.microsoft.com/office/powerpoint/2010/main" val="334676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BDCB38D-89A7-4028-9490-C6CFD8B9ACEE}" vid="{AD1CAB8A-25D8-47C1-9714-E89BAB2EE4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WelcomeDoc</Template>
  <TotalTime>162</TotalTime>
  <Words>580</Words>
  <Application>Microsoft Macintosh PowerPoint</Application>
  <PresentationFormat>Widescreen</PresentationFormat>
  <Paragraphs>49</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WelcomeDoc</vt:lpstr>
      <vt:lpstr>Tasks Manager</vt:lpstr>
      <vt:lpstr>Problem Statement</vt:lpstr>
      <vt:lpstr>Requirements</vt:lpstr>
      <vt:lpstr>Domain Model Class Diagram</vt:lpstr>
      <vt:lpstr>Architecture Diagram</vt:lpstr>
      <vt:lpstr>Database Design Model</vt:lpstr>
      <vt:lpstr>Demo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Manager</dc:title>
  <dc:subject/>
  <dc:creator>Thanh Dung Nguyen</dc:creator>
  <cp:keywords/>
  <dc:description/>
  <cp:lastModifiedBy>Thanh Dung Nguyen</cp:lastModifiedBy>
  <cp:revision>16</cp:revision>
  <dcterms:created xsi:type="dcterms:W3CDTF">2024-04-26T20:03:41Z</dcterms:created>
  <dcterms:modified xsi:type="dcterms:W3CDTF">2024-04-26T22:46:24Z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rogh@microsoft.com</vt:lpwstr>
  </property>
  <property fmtid="{D5CDD505-2E9C-101B-9397-08002B2CF9AE}" pid="5" name="MSIP_Label_f42aa342-8706-4288-bd11-ebb85995028c_SetDate">
    <vt:lpwstr>2018-02-05T19:56:32.6740186Z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