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31"/>
  </p:notesMasterIdLst>
  <p:sldIdLst>
    <p:sldId id="256" r:id="rId2"/>
    <p:sldId id="257" r:id="rId3"/>
    <p:sldId id="289" r:id="rId4"/>
    <p:sldId id="259" r:id="rId5"/>
    <p:sldId id="260" r:id="rId6"/>
    <p:sldId id="262" r:id="rId7"/>
    <p:sldId id="263" r:id="rId8"/>
    <p:sldId id="264" r:id="rId9"/>
    <p:sldId id="265" r:id="rId10"/>
    <p:sldId id="286" r:id="rId11"/>
    <p:sldId id="282" r:id="rId12"/>
    <p:sldId id="283" r:id="rId13"/>
    <p:sldId id="284" r:id="rId14"/>
    <p:sldId id="29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90" r:id="rId23"/>
    <p:sldId id="274" r:id="rId24"/>
    <p:sldId id="291" r:id="rId25"/>
    <p:sldId id="275" r:id="rId26"/>
    <p:sldId id="276" r:id="rId27"/>
    <p:sldId id="292" r:id="rId28"/>
    <p:sldId id="293" r:id="rId29"/>
    <p:sldId id="288" r:id="rId3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i Thuy An Tr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F5E62A-ADB3-41C8-9D9D-3EB0967FEC0F}">
  <a:tblStyle styleId="{F5F5E62A-ADB3-41C8-9D9D-3EB0967FEC0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0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51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602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327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7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>
            <a:spLocks noGrp="1"/>
          </p:cNvSpPr>
          <p:nvPr>
            <p:ph type="pic" idx="2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05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 rot="5400000">
            <a:off x="1186264" y="-221063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2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718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sz="13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8956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8193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431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526" y="331239"/>
            <a:ext cx="7820947" cy="3080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/>
          <p:nvPr/>
        </p:nvSpPr>
        <p:spPr>
          <a:xfrm>
            <a:off x="3044176" y="3463050"/>
            <a:ext cx="3055645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SHA-1</a:t>
            </a:r>
            <a:endParaRPr sz="3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-410456" y="4121736"/>
            <a:ext cx="996490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</a:t>
            </a:r>
            <a:r>
              <a:rPr lang="vi-V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ư</a:t>
            </a:r>
            <a:r>
              <a:rPr lang="en-US" sz="2000" dirty="0">
                <a:solidFill>
                  <a:schemeClr val="dk1"/>
                </a:solidFill>
              </a:rPr>
              <a:t>ớng dẫn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000" dirty="0">
                <a:solidFill>
                  <a:schemeClr val="dk1"/>
                </a:solidFill>
              </a:rPr>
              <a:t>Trương Tấn Khoa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>
            <a:off x="2754214" y="4572908"/>
            <a:ext cx="3635567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>
            <a:spLocks noGrp="1"/>
          </p:cNvSpPr>
          <p:nvPr>
            <p:ph type="title"/>
          </p:nvPr>
        </p:nvSpPr>
        <p:spPr>
          <a:xfrm>
            <a:off x="348875" y="508150"/>
            <a:ext cx="826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4. SHA-1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dirty="0">
              <a:latin typeface="+mn-lt"/>
            </a:endParaRPr>
          </a:p>
        </p:txBody>
      </p:sp>
      <p:sp>
        <p:nvSpPr>
          <p:cNvPr id="330" name="Google Shape;330;p49"/>
          <p:cNvSpPr txBox="1">
            <a:spLocks noGrp="1"/>
          </p:cNvSpPr>
          <p:nvPr>
            <p:ph type="body" idx="1"/>
          </p:nvPr>
        </p:nvSpPr>
        <p:spPr>
          <a:xfrm>
            <a:off x="348875" y="1462500"/>
            <a:ext cx="7604278" cy="3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SHA-1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bảo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mật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rộng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rãi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thức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như:TLS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SSL,PGP,SSH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IPSEC..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SHA-1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thư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điện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tử,chuyển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tử,và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đảm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vẹn</a:t>
            </a:r>
            <a:r>
              <a:rPr lang="en-US" sz="2400" dirty="0"/>
              <a:t> DL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r>
              <a:rPr lang="en-US" sz="2400" dirty="0"/>
              <a:t> DL.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2081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>
            <a:spLocks noGrp="1"/>
          </p:cNvSpPr>
          <p:nvPr>
            <p:ph type="title"/>
          </p:nvPr>
        </p:nvSpPr>
        <p:spPr>
          <a:xfrm>
            <a:off x="348875" y="508150"/>
            <a:ext cx="826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-US" dirty="0">
                <a:latin typeface="+mn-lt"/>
              </a:rPr>
              <a:t>5. </a:t>
            </a:r>
            <a:r>
              <a:rPr lang="en-US" dirty="0" err="1">
                <a:latin typeface="+mn-lt"/>
              </a:rPr>
              <a:t>Ưu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điểm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nhược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điểm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SHA-1</a:t>
            </a:r>
            <a:endParaRPr dirty="0">
              <a:latin typeface="+mn-lt"/>
            </a:endParaRPr>
          </a:p>
        </p:txBody>
      </p:sp>
      <p:sp>
        <p:nvSpPr>
          <p:cNvPr id="306" name="Google Shape;306;p45"/>
          <p:cNvSpPr txBox="1">
            <a:spLocks noGrp="1"/>
          </p:cNvSpPr>
          <p:nvPr>
            <p:ph type="body" idx="1"/>
          </p:nvPr>
        </p:nvSpPr>
        <p:spPr>
          <a:xfrm>
            <a:off x="348875" y="1301750"/>
            <a:ext cx="8018948" cy="3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>
                <a:latin typeface="+mn-lt"/>
              </a:rPr>
              <a:t>a . </a:t>
            </a:r>
            <a:r>
              <a:rPr lang="en-US" sz="2400" b="1" dirty="0" err="1">
                <a:latin typeface="+mn-lt"/>
              </a:rPr>
              <a:t>Ưu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điểm</a:t>
            </a:r>
            <a:r>
              <a:rPr lang="en-US" sz="2400" dirty="0">
                <a:latin typeface="+mn-lt"/>
              </a:rPr>
              <a:t> </a:t>
            </a:r>
            <a:endParaRPr sz="2400" dirty="0">
              <a:latin typeface="+mn-lt"/>
            </a:endParaRPr>
          </a:p>
          <a:p>
            <a:pPr marL="508000" lvl="0" indent="-457200" algn="l" rtl="0">
              <a:spcBef>
                <a:spcPts val="1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Nếu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dung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lượng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bộ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nhớ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có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giới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hạn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: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tổ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chức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một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số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khóa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có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cùng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địa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chỉ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=&gt;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giảm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tốc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độ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truy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xuất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. </a:t>
            </a:r>
          </a:p>
          <a:p>
            <a:pPr marL="50800" lvl="0" indent="0" algn="l" rtl="0"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400" dirty="0">
              <a:latin typeface="+mn-lt"/>
              <a:ea typeface="Arial"/>
              <a:cs typeface="Arial"/>
              <a:sym typeface="Arial"/>
            </a:endParaRPr>
          </a:p>
          <a:p>
            <a:pPr marL="5080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Nếu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không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có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sự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giới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hạn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về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bộ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nhớ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: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có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thể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xây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dựng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bảng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băm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với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mỗi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khóa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ứng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với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một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địa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chỉ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với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mong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muốn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thời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gian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truy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xuất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tức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thời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. </a:t>
            </a:r>
            <a:endParaRPr sz="2400" dirty="0">
              <a:latin typeface="+mn-lt"/>
              <a:ea typeface="Arial"/>
              <a:cs typeface="Arial"/>
              <a:sym typeface="Arial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695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>
            <a:spLocks noGrp="1"/>
          </p:cNvSpPr>
          <p:nvPr>
            <p:ph type="title"/>
          </p:nvPr>
        </p:nvSpPr>
        <p:spPr>
          <a:xfrm>
            <a:off x="348875" y="508150"/>
            <a:ext cx="826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-US" dirty="0">
                <a:latin typeface="+mn-lt"/>
              </a:rPr>
              <a:t>5. </a:t>
            </a:r>
            <a:r>
              <a:rPr lang="en-US" dirty="0" err="1">
                <a:latin typeface="+mn-lt"/>
              </a:rPr>
              <a:t>Ưu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điểm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nhược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điểm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SHA-1</a:t>
            </a:r>
            <a:endParaRPr dirty="0">
              <a:latin typeface="+mn-lt"/>
            </a:endParaRPr>
          </a:p>
        </p:txBody>
      </p:sp>
      <p:sp>
        <p:nvSpPr>
          <p:cNvPr id="312" name="Google Shape;312;p46"/>
          <p:cNvSpPr txBox="1">
            <a:spLocks noGrp="1"/>
          </p:cNvSpPr>
          <p:nvPr>
            <p:ph type="body" idx="1"/>
          </p:nvPr>
        </p:nvSpPr>
        <p:spPr>
          <a:xfrm>
            <a:off x="348875" y="1301750"/>
            <a:ext cx="7625544" cy="3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>
                <a:latin typeface="+mn-lt"/>
              </a:rPr>
              <a:t>a . </a:t>
            </a:r>
            <a:r>
              <a:rPr lang="en-US" sz="2400" b="1" dirty="0" err="1">
                <a:latin typeface="+mn-lt"/>
              </a:rPr>
              <a:t>Ưu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điểm</a:t>
            </a:r>
            <a:r>
              <a:rPr lang="en-US" sz="2400" dirty="0">
                <a:latin typeface="+mn-lt"/>
              </a:rPr>
              <a:t> </a:t>
            </a:r>
            <a:endParaRPr sz="2400" dirty="0">
              <a:latin typeface="+mn-lt"/>
            </a:endParaRPr>
          </a:p>
          <a:p>
            <a:pPr marL="565150" lvl="0" indent="-514350" algn="l" rtl="0">
              <a:spcBef>
                <a:spcPts val="1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Các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phép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toán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trên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bảng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băm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có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sự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hạn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chế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về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số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lần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so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sánh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=&gt;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giảm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được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thời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gian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truy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xuất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. </a:t>
            </a:r>
            <a:endParaRPr sz="2400" dirty="0">
              <a:latin typeface="+mn-lt"/>
              <a:ea typeface="Arial"/>
              <a:cs typeface="Arial"/>
              <a:sym typeface="Arial"/>
            </a:endParaRPr>
          </a:p>
          <a:p>
            <a:pPr marL="50800" lvl="0" indent="0" algn="l" rtl="0"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400" dirty="0">
              <a:latin typeface="+mn-lt"/>
              <a:ea typeface="Arial"/>
              <a:cs typeface="Arial"/>
              <a:sym typeface="Arial"/>
            </a:endParaRPr>
          </a:p>
          <a:p>
            <a:pPr marL="565150" lvl="0" indent="-51435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SHA1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dựa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trên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phép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toán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32 bit =&gt;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thực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hiện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tốt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trên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các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kiến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trúc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32 bit </a:t>
            </a:r>
            <a:endParaRPr sz="2400" dirty="0">
              <a:latin typeface="+mn-lt"/>
              <a:ea typeface="Arial"/>
              <a:cs typeface="Arial"/>
              <a:sym typeface="Arial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850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>
            <a:spLocks noGrp="1"/>
          </p:cNvSpPr>
          <p:nvPr>
            <p:ph type="title"/>
          </p:nvPr>
        </p:nvSpPr>
        <p:spPr>
          <a:xfrm>
            <a:off x="348875" y="508150"/>
            <a:ext cx="826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5.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SHA-1</a:t>
            </a:r>
            <a:endParaRPr dirty="0">
              <a:latin typeface="+mn-lt"/>
            </a:endParaRPr>
          </a:p>
        </p:txBody>
      </p:sp>
      <p:sp>
        <p:nvSpPr>
          <p:cNvPr id="318" name="Google Shape;318;p47"/>
          <p:cNvSpPr txBox="1">
            <a:spLocks noGrp="1"/>
          </p:cNvSpPr>
          <p:nvPr>
            <p:ph type="body" idx="1"/>
          </p:nvPr>
        </p:nvSpPr>
        <p:spPr>
          <a:xfrm>
            <a:off x="348875" y="1291725"/>
            <a:ext cx="8093376" cy="3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>
                <a:latin typeface="+mn-lt"/>
              </a:rPr>
              <a:t>b . </a:t>
            </a:r>
            <a:r>
              <a:rPr lang="en-US" sz="2400" b="1" dirty="0" err="1">
                <a:latin typeface="+mn-lt"/>
              </a:rPr>
              <a:t>Nhược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điểm</a:t>
            </a:r>
            <a:endParaRPr sz="2400" b="1" dirty="0">
              <a:latin typeface="+mn-lt"/>
            </a:endParaRPr>
          </a:p>
          <a:p>
            <a:pPr marL="508000" lvl="0" indent="-457200" algn="l" rtl="0">
              <a:spcBef>
                <a:spcPts val="1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SHA1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thực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hiện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nhiều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hơn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16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bước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và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thao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tác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trên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thanh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ghi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160 bit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nên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tốc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độ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thực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hiện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chậm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hơn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MD5</a:t>
            </a:r>
          </a:p>
          <a:p>
            <a:pPr marL="50800" lvl="0" indent="0" algn="l" rtl="0"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400" dirty="0">
              <a:latin typeface="+mn-lt"/>
              <a:ea typeface="Arial"/>
              <a:cs typeface="Arial"/>
              <a:sym typeface="Arial"/>
            </a:endParaRPr>
          </a:p>
          <a:p>
            <a:pPr marL="5080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Bước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tiền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xử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lý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tệp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không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đủ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phức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tạp</a:t>
            </a:r>
            <a:endParaRPr lang="en-US" sz="2400" dirty="0">
              <a:latin typeface="+mn-lt"/>
              <a:ea typeface="Arial"/>
              <a:cs typeface="Arial"/>
              <a:sym typeface="Arial"/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 dirty="0">
              <a:latin typeface="+mn-lt"/>
              <a:ea typeface="Arial"/>
              <a:cs typeface="Arial"/>
              <a:sym typeface="Arial"/>
            </a:endParaRPr>
          </a:p>
          <a:p>
            <a:pPr marL="5080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Các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phép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toán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trong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20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vòng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đầu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tiên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có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các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vấn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đề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+mn-lt"/>
              </a:rPr>
              <a:t>về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bảo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mật</a:t>
            </a:r>
            <a:r>
              <a:rPr lang="en-US" sz="2400" dirty="0">
                <a:latin typeface="+mn-lt"/>
              </a:rPr>
              <a:t>.</a:t>
            </a:r>
            <a:endParaRPr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531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38770"/>
            <a:ext cx="8520600" cy="572700"/>
          </a:xfrm>
        </p:spPr>
        <p:txBody>
          <a:bodyPr/>
          <a:lstStyle/>
          <a:p>
            <a:r>
              <a:rPr lang="en-US" dirty="0"/>
              <a:t>So sánh MD5 và SHA-1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18718"/>
            <a:ext cx="8520600" cy="4141419"/>
          </a:xfrm>
        </p:spPr>
        <p:txBody>
          <a:bodyPr/>
          <a:lstStyle/>
          <a:p>
            <a:r>
              <a:rPr lang="vi-VN" sz="2000" dirty="0"/>
              <a:t>Khả năng chống lại tấn công brute-force: 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         </a:t>
            </a:r>
            <a:r>
              <a:rPr lang="vi-VN" sz="2000" dirty="0"/>
              <a:t>Để tạo ra thông điệp có giá trị băm cho trước, cần 2</a:t>
            </a:r>
            <a:r>
              <a:rPr lang="vi-VN" sz="2000" baseline="30000" dirty="0"/>
              <a:t>128</a:t>
            </a:r>
            <a:r>
              <a:rPr lang="vi-VN" sz="2000" dirty="0"/>
              <a:t> thao tác với MD5 và 2</a:t>
            </a:r>
            <a:r>
              <a:rPr lang="vi-VN" sz="2000" baseline="30000" dirty="0"/>
              <a:t>160</a:t>
            </a:r>
            <a:r>
              <a:rPr lang="vi-VN" sz="2000" dirty="0"/>
              <a:t> với SHA-1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         </a:t>
            </a:r>
            <a:r>
              <a:rPr lang="vi-VN" sz="2000" dirty="0"/>
              <a:t>Để tìm 2 thông điệp có cùng giá trị băm, cần 2</a:t>
            </a:r>
            <a:r>
              <a:rPr lang="vi-VN" sz="2000" baseline="30000" dirty="0"/>
              <a:t>64</a:t>
            </a:r>
            <a:r>
              <a:rPr lang="vi-VN" sz="2000" dirty="0"/>
              <a:t> thao tác với MD5 và 2</a:t>
            </a:r>
            <a:r>
              <a:rPr lang="vi-VN" sz="2000" baseline="30000" dirty="0"/>
              <a:t>80</a:t>
            </a:r>
            <a:r>
              <a:rPr lang="vi-VN" sz="2000" dirty="0"/>
              <a:t> với SHA-1</a:t>
            </a:r>
            <a:endParaRPr lang="en-US" sz="2000" dirty="0"/>
          </a:p>
          <a:p>
            <a:r>
              <a:rPr lang="en-US" sz="2000" dirty="0"/>
              <a:t>Khả năng chống lại thám mã (cryptanalysis): cả 2 đều có cấu trúc tốt</a:t>
            </a:r>
          </a:p>
          <a:p>
            <a:r>
              <a:rPr lang="vi-VN" sz="2000" dirty="0"/>
              <a:t>Tốc độ: 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          </a:t>
            </a:r>
            <a:r>
              <a:rPr lang="vi-VN" sz="2000" dirty="0"/>
              <a:t>Cả hai dựa trên phép toán 32 bit, thực hiện tốt trên các kiến trúc 32 bit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          </a:t>
            </a:r>
            <a:r>
              <a:rPr lang="vi-VN" sz="2000" dirty="0"/>
              <a:t>SHA-1 thực hiện nhiều hơn 16 bước và thao tác trên thanh ghi 160 bit nên tốt độ thực hiện chậm hơn</a:t>
            </a:r>
            <a:endParaRPr lang="en-US" sz="2000" dirty="0"/>
          </a:p>
          <a:p>
            <a:r>
              <a:rPr lang="vi-VN" sz="2000" dirty="0"/>
              <a:t>Tính đơn giản: cả hai đều được mô tả đơn giản và dễ dàng cài đặt trên phần cứng và phần mềm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210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348875" y="508150"/>
            <a:ext cx="826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-US" dirty="0">
                <a:latin typeface="+mn-lt"/>
              </a:rPr>
              <a:t>6. </a:t>
            </a:r>
            <a:r>
              <a:rPr lang="en-US" dirty="0" err="1">
                <a:latin typeface="+mn-lt"/>
              </a:rPr>
              <a:t>Nguyên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lý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hoạt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động</a:t>
            </a:r>
            <a:endParaRPr dirty="0">
              <a:latin typeface="+mn-lt"/>
            </a:endParaRPr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1"/>
          </p:nvPr>
        </p:nvSpPr>
        <p:spPr>
          <a:xfrm>
            <a:off x="348875" y="1207319"/>
            <a:ext cx="7147078" cy="3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>
              <a:buFont typeface="Noto Sans Symbols"/>
              <a:buChar char="▪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Đầu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điệp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độ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dài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tối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</a:rPr>
              <a:t>2^64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bits 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Đầu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ra: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băm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(message digest)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độ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dài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160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bits 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spcBef>
                <a:spcPts val="1600"/>
              </a:spcBef>
              <a:spcAft>
                <a:spcPts val="1600"/>
              </a:spcAft>
              <a:buSzPts val="1800"/>
              <a:buFont typeface="Noto Sans Symbols"/>
              <a:buChar char="▪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Giải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thuật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gồm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5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bước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thao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tác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khối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512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bits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311700" y="6905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Wingdings" panose="05000000000000000000" pitchFamily="2" charset="2"/>
              <a:buChar char="v"/>
            </a:pPr>
            <a:r>
              <a:rPr lang="en-US" dirty="0" err="1">
                <a:latin typeface="+mn-lt"/>
              </a:rPr>
              <a:t>Bước</a:t>
            </a:r>
            <a:r>
              <a:rPr lang="en-US" dirty="0">
                <a:latin typeface="+mn-lt"/>
              </a:rPr>
              <a:t> 1: </a:t>
            </a:r>
            <a:r>
              <a:rPr lang="en-US" dirty="0" err="1">
                <a:latin typeface="+mn-lt"/>
              </a:rPr>
              <a:t>Nhồi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dữ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liệu</a:t>
            </a:r>
            <a:endParaRPr dirty="0">
              <a:latin typeface="+mn-lt"/>
            </a:endParaRPr>
          </a:p>
        </p:txBody>
      </p:sp>
      <p:sp>
        <p:nvSpPr>
          <p:cNvPr id="216" name="Google Shape;216;p30"/>
          <p:cNvSpPr txBox="1">
            <a:spLocks noGrp="1"/>
          </p:cNvSpPr>
          <p:nvPr>
            <p:ph type="body" idx="1"/>
          </p:nvPr>
        </p:nvSpPr>
        <p:spPr>
          <a:xfrm>
            <a:off x="249824" y="999115"/>
            <a:ext cx="8582476" cy="309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Thông điệp được nhồi thêm các bit sao cho độ dài L là bội số của 512</a:t>
            </a:r>
          </a:p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vi-VN" sz="2400" dirty="0">
                <a:latin typeface="Arial"/>
                <a:ea typeface="Arial"/>
                <a:cs typeface="Arial"/>
                <a:sym typeface="Arial"/>
              </a:rPr>
              <a:t>Thông điệp luôn luôn được nhồi thêm các bit. Số bit nhồi thêm phải nằm trong khoảng [1-512].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lang="vi-VN" sz="2400" dirty="0">
              <a:latin typeface="Arial"/>
              <a:ea typeface="Arial"/>
              <a:cs typeface="Arial"/>
              <a:sym typeface="Arial"/>
            </a:endParaRPr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thêm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cuối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gồm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1 bit 1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theo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bit 0.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Wingdings" panose="05000000000000000000" pitchFamily="2" charset="2"/>
              <a:buChar char="v"/>
            </a:pPr>
            <a:r>
              <a:rPr lang="en-US" dirty="0" err="1">
                <a:latin typeface="+mn-lt"/>
              </a:rPr>
              <a:t>Bước</a:t>
            </a:r>
            <a:r>
              <a:rPr lang="en-US" dirty="0">
                <a:latin typeface="+mn-lt"/>
              </a:rPr>
              <a:t> 1: </a:t>
            </a:r>
            <a:r>
              <a:rPr lang="en-US" dirty="0" err="1">
                <a:latin typeface="+mn-lt"/>
              </a:rPr>
              <a:t>Nhồi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dữ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liệu</a:t>
            </a:r>
            <a:endParaRPr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93E484-31A4-40D6-BF88-226FE5BA5DE6}"/>
              </a:ext>
            </a:extLst>
          </p:cNvPr>
          <p:cNvSpPr/>
          <p:nvPr/>
        </p:nvSpPr>
        <p:spPr>
          <a:xfrm>
            <a:off x="6889897" y="3030278"/>
            <a:ext cx="223284" cy="3721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66217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000" dirty="0" err="1">
                <a:latin typeface="+mn-lt"/>
                <a:sym typeface="Arial"/>
              </a:rPr>
              <a:t>Ví</a:t>
            </a:r>
            <a:r>
              <a:rPr lang="en-US" sz="2000" dirty="0">
                <a:latin typeface="+mn-lt"/>
                <a:sym typeface="Arial"/>
              </a:rPr>
              <a:t> </a:t>
            </a:r>
            <a:r>
              <a:rPr lang="en-US" sz="2000" dirty="0" err="1">
                <a:latin typeface="+mn-lt"/>
                <a:sym typeface="Arial"/>
              </a:rPr>
              <a:t>dụ</a:t>
            </a:r>
            <a:r>
              <a:rPr lang="en-US" sz="2000" dirty="0">
                <a:latin typeface="+mn-lt"/>
                <a:sym typeface="Arial"/>
              </a:rPr>
              <a:t>:  </a:t>
            </a:r>
            <a:r>
              <a:rPr lang="en-US" sz="2000" dirty="0" err="1">
                <a:latin typeface="+mn-lt"/>
                <a:sym typeface="Arial"/>
              </a:rPr>
              <a:t>Giả</a:t>
            </a:r>
            <a:r>
              <a:rPr lang="en-US" sz="2000" dirty="0">
                <a:latin typeface="+mn-lt"/>
                <a:sym typeface="Arial"/>
              </a:rPr>
              <a:t> </a:t>
            </a:r>
            <a:r>
              <a:rPr lang="en-US" sz="2000" dirty="0" err="1">
                <a:latin typeface="+mn-lt"/>
                <a:sym typeface="Arial"/>
              </a:rPr>
              <a:t>sử</a:t>
            </a:r>
            <a:r>
              <a:rPr lang="en-US" sz="2000" dirty="0">
                <a:latin typeface="+mn-lt"/>
                <a:sym typeface="Arial"/>
              </a:rPr>
              <a:t> </a:t>
            </a:r>
            <a:r>
              <a:rPr lang="en-US" sz="2000" dirty="0" err="1">
                <a:latin typeface="+mn-lt"/>
                <a:sym typeface="Arial"/>
              </a:rPr>
              <a:t>thông</a:t>
            </a:r>
            <a:r>
              <a:rPr lang="en-US" sz="2000" dirty="0">
                <a:latin typeface="+mn-lt"/>
                <a:sym typeface="Arial"/>
              </a:rPr>
              <a:t> </a:t>
            </a:r>
            <a:r>
              <a:rPr lang="en-US" sz="2000" dirty="0" err="1">
                <a:latin typeface="+mn-lt"/>
                <a:sym typeface="Arial"/>
              </a:rPr>
              <a:t>điệp</a:t>
            </a:r>
            <a:r>
              <a:rPr lang="en-US" sz="2000" dirty="0">
                <a:latin typeface="+mn-lt"/>
                <a:sym typeface="Arial"/>
              </a:rPr>
              <a:t> ban </a:t>
            </a:r>
            <a:r>
              <a:rPr lang="en-US" sz="2000" dirty="0" err="1">
                <a:latin typeface="+mn-lt"/>
                <a:sym typeface="Arial"/>
              </a:rPr>
              <a:t>đầu</a:t>
            </a:r>
            <a:r>
              <a:rPr lang="en-US" sz="2000" dirty="0">
                <a:latin typeface="+mn-lt"/>
                <a:sym typeface="Arial"/>
              </a:rPr>
              <a:t> (“</a:t>
            </a:r>
            <a:r>
              <a:rPr lang="en-US" sz="2000" b="1" dirty="0">
                <a:latin typeface="+mn-lt"/>
                <a:sym typeface="Arial"/>
              </a:rPr>
              <a:t>ABCDE</a:t>
            </a:r>
            <a:r>
              <a:rPr lang="en-US" sz="2000" dirty="0">
                <a:latin typeface="+mn-lt"/>
                <a:sym typeface="Arial"/>
              </a:rPr>
              <a:t>”) </a:t>
            </a:r>
            <a:r>
              <a:rPr lang="en-US" sz="2000" dirty="0" err="1">
                <a:latin typeface="+mn-lt"/>
                <a:sym typeface="Arial"/>
              </a:rPr>
              <a:t>là</a:t>
            </a:r>
            <a:r>
              <a:rPr lang="en-US" sz="2000" dirty="0">
                <a:latin typeface="+mn-lt"/>
                <a:sym typeface="Arial"/>
              </a:rPr>
              <a:t> </a:t>
            </a:r>
            <a:r>
              <a:rPr lang="en-US" sz="2000" dirty="0" err="1">
                <a:latin typeface="+mn-lt"/>
                <a:sym typeface="Arial"/>
              </a:rPr>
              <a:t>chuỗi</a:t>
            </a:r>
            <a:r>
              <a:rPr lang="en-US" sz="2000" dirty="0">
                <a:latin typeface="+mn-lt"/>
                <a:sym typeface="Arial"/>
              </a:rPr>
              <a:t> bit</a:t>
            </a:r>
            <a:endParaRPr sz="2000" dirty="0">
              <a:latin typeface="+mn-lt"/>
            </a:endParaRPr>
          </a:p>
          <a:p>
            <a:pPr marL="520700" lvl="1" indent="0" algn="l" rtl="0"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-US" sz="2000" b="1" dirty="0">
                <a:latin typeface="+mn-lt"/>
                <a:sym typeface="Arial"/>
              </a:rPr>
              <a:t>01100001 01100010 01100011 01100100 01100101.( l=40 )</a:t>
            </a:r>
            <a:endParaRPr sz="2000" b="1" dirty="0">
              <a:latin typeface="+mn-lt"/>
            </a:endParaRPr>
          </a:p>
          <a:p>
            <a:pPr marL="977900" lvl="1" indent="-292100" algn="l" rtl="0">
              <a:spcBef>
                <a:spcPts val="1600"/>
              </a:spcBef>
              <a:spcAft>
                <a:spcPts val="0"/>
              </a:spcAft>
              <a:buSzPts val="2600"/>
              <a:buFont typeface="Noto Sans Symbols"/>
              <a:buNone/>
            </a:pPr>
            <a:endParaRPr sz="2000" dirty="0">
              <a:latin typeface="+mn-lt"/>
              <a:sym typeface="Arial"/>
            </a:endParaRPr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000" dirty="0">
                <a:latin typeface="+mn-lt"/>
                <a:sym typeface="Arial"/>
              </a:rPr>
              <a:t>Sau </a:t>
            </a:r>
            <a:r>
              <a:rPr lang="en-US" sz="2000" dirty="0" err="1">
                <a:latin typeface="+mn-lt"/>
                <a:sym typeface="Arial"/>
              </a:rPr>
              <a:t>khi</a:t>
            </a:r>
            <a:r>
              <a:rPr lang="en-US" sz="2000" dirty="0">
                <a:latin typeface="+mn-lt"/>
                <a:sym typeface="Arial"/>
              </a:rPr>
              <a:t> </a:t>
            </a:r>
            <a:r>
              <a:rPr lang="en-US" sz="2000" dirty="0" err="1">
                <a:latin typeface="+mn-lt"/>
                <a:sym typeface="Arial"/>
              </a:rPr>
              <a:t>nhồi</a:t>
            </a:r>
            <a:r>
              <a:rPr lang="en-US" sz="2000" dirty="0">
                <a:latin typeface="+mn-lt"/>
                <a:sym typeface="Arial"/>
              </a:rPr>
              <a:t> </a:t>
            </a:r>
            <a:r>
              <a:rPr lang="en-US" sz="2000" dirty="0" err="1">
                <a:latin typeface="+mn-lt"/>
                <a:sym typeface="Arial"/>
              </a:rPr>
              <a:t>thêm</a:t>
            </a:r>
            <a:r>
              <a:rPr lang="en-US" sz="2000" dirty="0">
                <a:latin typeface="+mn-lt"/>
                <a:sym typeface="Arial"/>
              </a:rPr>
              <a:t> 1 bit 1 </a:t>
            </a:r>
            <a:r>
              <a:rPr lang="en-US" sz="2000" dirty="0" err="1">
                <a:latin typeface="+mn-lt"/>
                <a:sym typeface="Arial"/>
              </a:rPr>
              <a:t>vào</a:t>
            </a:r>
            <a:r>
              <a:rPr lang="en-US" sz="2000" dirty="0">
                <a:latin typeface="+mn-lt"/>
                <a:sym typeface="Arial"/>
              </a:rPr>
              <a:t> </a:t>
            </a:r>
            <a:r>
              <a:rPr lang="en-US" sz="2000" dirty="0" err="1">
                <a:latin typeface="+mn-lt"/>
                <a:sym typeface="Arial"/>
              </a:rPr>
              <a:t>cuối</a:t>
            </a:r>
            <a:endParaRPr sz="2000" dirty="0">
              <a:latin typeface="+mn-lt"/>
              <a:sym typeface="Arial"/>
            </a:endParaRPr>
          </a:p>
          <a:p>
            <a:pPr marL="520700" lvl="1" indent="0" algn="l" rtl="0"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-US" sz="2000" b="1" dirty="0">
                <a:latin typeface="+mn-lt"/>
                <a:sym typeface="Arial"/>
              </a:rPr>
              <a:t>01100001 01100010 01100011 01100100 01100101 </a:t>
            </a:r>
            <a:r>
              <a:rPr lang="en-US" sz="2000" b="1" dirty="0">
                <a:solidFill>
                  <a:srgbClr val="FF0000"/>
                </a:solidFill>
                <a:latin typeface="+mn-lt"/>
                <a:sym typeface="Arial"/>
              </a:rPr>
              <a:t>1</a:t>
            </a:r>
            <a:r>
              <a:rPr lang="en-US" sz="2000" b="1" dirty="0">
                <a:latin typeface="+mn-lt"/>
                <a:sym typeface="Arial"/>
              </a:rPr>
              <a:t> .( l=41 )</a:t>
            </a:r>
            <a:endParaRPr sz="2000" b="1" dirty="0">
              <a:latin typeface="+mn-lt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Wingdings" panose="05000000000000000000" pitchFamily="2" charset="2"/>
              <a:buChar char="v"/>
            </a:pPr>
            <a:r>
              <a:rPr lang="en-US" dirty="0" err="1">
                <a:latin typeface="+mn-lt"/>
              </a:rPr>
              <a:t>Bước</a:t>
            </a:r>
            <a:r>
              <a:rPr lang="en-US" dirty="0">
                <a:latin typeface="+mn-lt"/>
              </a:rPr>
              <a:t> 1: </a:t>
            </a:r>
            <a:r>
              <a:rPr lang="en-US" dirty="0" err="1">
                <a:latin typeface="+mn-lt"/>
              </a:rPr>
              <a:t>Nhồi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dữ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liệu</a:t>
            </a:r>
            <a:endParaRPr dirty="0">
              <a:latin typeface="+mn-lt"/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66217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000" dirty="0" err="1">
                <a:latin typeface="+mn-lt"/>
                <a:sym typeface="Arial"/>
              </a:rPr>
              <a:t>Nhồi</a:t>
            </a:r>
            <a:r>
              <a:rPr lang="en-US" sz="2000" dirty="0">
                <a:latin typeface="+mn-lt"/>
                <a:sym typeface="Arial"/>
              </a:rPr>
              <a:t> </a:t>
            </a:r>
            <a:r>
              <a:rPr lang="en-US" sz="2000" dirty="0" err="1">
                <a:latin typeface="+mn-lt"/>
                <a:sym typeface="Arial"/>
              </a:rPr>
              <a:t>tiếp</a:t>
            </a:r>
            <a:r>
              <a:rPr lang="en-US" sz="2000" dirty="0">
                <a:latin typeface="+mn-lt"/>
                <a:sym typeface="Arial"/>
              </a:rPr>
              <a:t> </a:t>
            </a:r>
            <a:r>
              <a:rPr lang="en-US" sz="2000" dirty="0" err="1">
                <a:latin typeface="+mn-lt"/>
                <a:sym typeface="Arial"/>
              </a:rPr>
              <a:t>các</a:t>
            </a:r>
            <a:r>
              <a:rPr lang="en-US" sz="2000" dirty="0">
                <a:latin typeface="+mn-lt"/>
                <a:sym typeface="Arial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n-lt"/>
                <a:sym typeface="Arial"/>
              </a:rPr>
              <a:t>bit 0 </a:t>
            </a:r>
            <a:r>
              <a:rPr lang="en-US" sz="2000" dirty="0" err="1">
                <a:solidFill>
                  <a:srgbClr val="FF0000"/>
                </a:solidFill>
                <a:latin typeface="+mn-lt"/>
                <a:sym typeface="Arial"/>
              </a:rPr>
              <a:t>vào</a:t>
            </a:r>
            <a:r>
              <a:rPr lang="en-US" sz="2000" dirty="0">
                <a:solidFill>
                  <a:srgbClr val="FF0000"/>
                </a:solidFill>
                <a:latin typeface="+mn-lt"/>
                <a:sym typeface="Arial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+mn-lt"/>
                <a:sym typeface="Arial"/>
              </a:rPr>
              <a:t>sau</a:t>
            </a:r>
            <a:r>
              <a:rPr lang="en-US" sz="2000" dirty="0">
                <a:solidFill>
                  <a:srgbClr val="FF0000"/>
                </a:solidFill>
                <a:latin typeface="+mn-lt"/>
                <a:sym typeface="Arial"/>
              </a:rPr>
              <a:t> bit 1 </a:t>
            </a:r>
            <a:r>
              <a:rPr lang="en-US" sz="2000" dirty="0" err="1">
                <a:latin typeface="+mn-lt"/>
                <a:sym typeface="Arial"/>
              </a:rPr>
              <a:t>sao</a:t>
            </a:r>
            <a:r>
              <a:rPr lang="en-US" sz="2000" dirty="0">
                <a:latin typeface="+mn-lt"/>
                <a:sym typeface="Arial"/>
              </a:rPr>
              <a:t> </a:t>
            </a:r>
            <a:r>
              <a:rPr lang="en-US" sz="2000" dirty="0" err="1">
                <a:latin typeface="+mn-lt"/>
                <a:sym typeface="Arial"/>
              </a:rPr>
              <a:t>cho</a:t>
            </a:r>
            <a:r>
              <a:rPr lang="en-US" sz="2000" dirty="0">
                <a:latin typeface="+mn-lt"/>
                <a:sym typeface="Arial"/>
              </a:rPr>
              <a:t> </a:t>
            </a:r>
            <a:r>
              <a:rPr lang="en-US" sz="2000" dirty="0" err="1">
                <a:latin typeface="+mn-lt"/>
                <a:sym typeface="Arial"/>
              </a:rPr>
              <a:t>độ</a:t>
            </a:r>
            <a:r>
              <a:rPr lang="en-US" sz="2000" dirty="0">
                <a:latin typeface="+mn-lt"/>
                <a:sym typeface="Arial"/>
              </a:rPr>
              <a:t> </a:t>
            </a:r>
            <a:r>
              <a:rPr lang="en-US" sz="2000" dirty="0" err="1">
                <a:latin typeface="+mn-lt"/>
                <a:sym typeface="Arial"/>
              </a:rPr>
              <a:t>dài</a:t>
            </a:r>
            <a:r>
              <a:rPr lang="en-US" sz="2000" dirty="0">
                <a:latin typeface="+mn-lt"/>
                <a:sym typeface="Arial"/>
              </a:rPr>
              <a:t> </a:t>
            </a:r>
            <a:r>
              <a:rPr lang="en-US" sz="2000" dirty="0" err="1">
                <a:latin typeface="+mn-lt"/>
                <a:sym typeface="Arial"/>
              </a:rPr>
              <a:t>của</a:t>
            </a:r>
            <a:r>
              <a:rPr lang="en-US" sz="2000" dirty="0">
                <a:latin typeface="+mn-lt"/>
                <a:sym typeface="Arial"/>
              </a:rPr>
              <a:t> </a:t>
            </a:r>
            <a:r>
              <a:rPr lang="en-US" sz="2000" u="sng" dirty="0" err="1">
                <a:latin typeface="+mn-lt"/>
                <a:sym typeface="Arial"/>
              </a:rPr>
              <a:t>chuỗi</a:t>
            </a:r>
            <a:r>
              <a:rPr lang="en-US" sz="2000" u="sng" dirty="0">
                <a:latin typeface="+mn-lt"/>
                <a:sym typeface="Arial"/>
              </a:rPr>
              <a:t> = 448 </a:t>
            </a:r>
            <a:endParaRPr sz="2000" u="sng" dirty="0">
              <a:latin typeface="+mn-lt"/>
            </a:endParaRPr>
          </a:p>
          <a:p>
            <a:pPr marL="977900" lvl="1" indent="-457200" algn="l" rtl="0">
              <a:spcBef>
                <a:spcPts val="16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000" b="1" dirty="0">
                <a:latin typeface="+mn-lt"/>
                <a:sym typeface="Arial"/>
              </a:rPr>
              <a:t>01100001 01100010 01100011 01100100 01100101 </a:t>
            </a:r>
            <a:r>
              <a:rPr lang="en-US" sz="2000" b="1" dirty="0">
                <a:solidFill>
                  <a:srgbClr val="FF0000"/>
                </a:solidFill>
                <a:latin typeface="+mn-lt"/>
                <a:sym typeface="Arial"/>
              </a:rPr>
              <a:t>1</a:t>
            </a:r>
            <a:r>
              <a:rPr lang="en-US" sz="2000" dirty="0">
                <a:latin typeface="+mn-lt"/>
                <a:sym typeface="Arial"/>
              </a:rPr>
              <a:t>.</a:t>
            </a:r>
            <a:endParaRPr sz="2000" dirty="0">
              <a:latin typeface="+mn-lt"/>
            </a:endParaRPr>
          </a:p>
          <a:p>
            <a:pPr marL="520700" lvl="0" indent="-292100" algn="l" rtl="0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None/>
            </a:pPr>
            <a:endParaRPr sz="2000" dirty="0">
              <a:latin typeface="+mn-lt"/>
              <a:sym typeface="Arial"/>
            </a:endParaRPr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000" dirty="0">
                <a:latin typeface="+mn-lt"/>
                <a:sym typeface="Arial"/>
              </a:rPr>
              <a:t>  </a:t>
            </a:r>
            <a:r>
              <a:rPr lang="en-US" sz="2000" dirty="0" err="1">
                <a:latin typeface="+mn-lt"/>
                <a:sym typeface="Arial"/>
              </a:rPr>
              <a:t>Kết</a:t>
            </a:r>
            <a:r>
              <a:rPr lang="en-US" sz="2000" dirty="0">
                <a:latin typeface="+mn-lt"/>
                <a:sym typeface="Arial"/>
              </a:rPr>
              <a:t> </a:t>
            </a:r>
            <a:r>
              <a:rPr lang="en-US" sz="2000" dirty="0" err="1">
                <a:latin typeface="+mn-lt"/>
                <a:sym typeface="Arial"/>
              </a:rPr>
              <a:t>quả</a:t>
            </a:r>
            <a:r>
              <a:rPr lang="en-US" sz="2000" dirty="0">
                <a:latin typeface="+mn-lt"/>
                <a:sym typeface="Arial"/>
              </a:rPr>
              <a:t> </a:t>
            </a:r>
            <a:r>
              <a:rPr lang="en-US" sz="2000" dirty="0" err="1">
                <a:latin typeface="+mn-lt"/>
                <a:sym typeface="Arial"/>
              </a:rPr>
              <a:t>sau</a:t>
            </a:r>
            <a:r>
              <a:rPr lang="en-US" sz="2000" dirty="0">
                <a:latin typeface="+mn-lt"/>
                <a:sym typeface="Arial"/>
              </a:rPr>
              <a:t> </a:t>
            </a:r>
            <a:r>
              <a:rPr lang="en-US" sz="2000" dirty="0" err="1">
                <a:latin typeface="+mn-lt"/>
                <a:sym typeface="Arial"/>
              </a:rPr>
              <a:t>khi</a:t>
            </a:r>
            <a:r>
              <a:rPr lang="en-US" sz="2000" dirty="0">
                <a:latin typeface="+mn-lt"/>
                <a:sym typeface="Arial"/>
              </a:rPr>
              <a:t> </a:t>
            </a:r>
            <a:r>
              <a:rPr lang="en-US" sz="2000" dirty="0" err="1">
                <a:latin typeface="+mn-lt"/>
                <a:sym typeface="Arial"/>
              </a:rPr>
              <a:t>nhồi</a:t>
            </a:r>
            <a:r>
              <a:rPr lang="en-US" sz="2000" dirty="0">
                <a:latin typeface="+mn-lt"/>
                <a:sym typeface="Arial"/>
              </a:rPr>
              <a:t> </a:t>
            </a:r>
            <a:r>
              <a:rPr lang="en-US" sz="2000" dirty="0" err="1">
                <a:latin typeface="+mn-lt"/>
                <a:sym typeface="Arial"/>
              </a:rPr>
              <a:t>thêm</a:t>
            </a:r>
            <a:r>
              <a:rPr lang="en-US" sz="2000" dirty="0">
                <a:latin typeface="+mn-lt"/>
                <a:sym typeface="Arial"/>
              </a:rPr>
              <a:t> 407 bit 0 ở </a:t>
            </a:r>
            <a:r>
              <a:rPr lang="en-US" sz="2000" dirty="0" err="1">
                <a:latin typeface="+mn-lt"/>
                <a:sym typeface="Arial"/>
              </a:rPr>
              <a:t>dạng</a:t>
            </a:r>
            <a:r>
              <a:rPr lang="en-US" sz="2000" dirty="0">
                <a:latin typeface="+mn-lt"/>
                <a:sym typeface="Arial"/>
              </a:rPr>
              <a:t> </a:t>
            </a:r>
            <a:r>
              <a:rPr lang="en-US" sz="2000" b="1" dirty="0">
                <a:latin typeface="+mn-lt"/>
                <a:sym typeface="Arial"/>
              </a:rPr>
              <a:t>Hex</a:t>
            </a:r>
            <a:r>
              <a:rPr lang="en-US" sz="2000" dirty="0">
                <a:latin typeface="+mn-lt"/>
                <a:sym typeface="Arial"/>
              </a:rPr>
              <a:t> </a:t>
            </a:r>
            <a:endParaRPr sz="2000" dirty="0">
              <a:latin typeface="+mn-lt"/>
            </a:endParaRPr>
          </a:p>
          <a:p>
            <a:pPr marL="520700" lvl="0" indent="-292100" algn="l" rtl="0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None/>
            </a:pPr>
            <a:endParaRPr sz="2000" dirty="0">
              <a:latin typeface="+mn-lt"/>
              <a:sym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3103020-5939-4BF1-8DDE-8C079F0E0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12217"/>
              </p:ext>
            </p:extLst>
          </p:nvPr>
        </p:nvGraphicFramePr>
        <p:xfrm>
          <a:off x="747823" y="3210983"/>
          <a:ext cx="609600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0951995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0503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114346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4421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61626364</a:t>
                      </a:r>
                      <a:endParaRPr lang="vi-V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65800000</a:t>
                      </a:r>
                      <a:endParaRPr lang="vi-V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00000000</a:t>
                      </a:r>
                      <a:endParaRPr lang="vi-V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00000000</a:t>
                      </a:r>
                      <a:endParaRPr lang="vi-V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2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00000000</a:t>
                      </a:r>
                      <a:endParaRPr lang="vi-V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00000000</a:t>
                      </a:r>
                      <a:endParaRPr lang="vi-V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00000000</a:t>
                      </a:r>
                      <a:endParaRPr lang="vi-V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00000000</a:t>
                      </a:r>
                      <a:endParaRPr lang="vi-V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80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00000000</a:t>
                      </a:r>
                      <a:endParaRPr lang="vi-V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00000000</a:t>
                      </a:r>
                      <a:endParaRPr lang="vi-V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00000000</a:t>
                      </a:r>
                      <a:endParaRPr lang="vi-V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00000000</a:t>
                      </a:r>
                      <a:endParaRPr lang="vi-V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0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00000000</a:t>
                      </a:r>
                      <a:endParaRPr lang="vi-V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00000000</a:t>
                      </a:r>
                      <a:endParaRPr lang="vi-V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3983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311700" y="1707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Wingdings" panose="05000000000000000000" pitchFamily="2" charset="2"/>
              <a:buChar char="v"/>
            </a:pPr>
            <a:r>
              <a:rPr lang="en-US" dirty="0" err="1">
                <a:latin typeface="+mn-lt"/>
              </a:rPr>
              <a:t>Bước</a:t>
            </a:r>
            <a:r>
              <a:rPr lang="en-US" dirty="0">
                <a:latin typeface="+mn-lt"/>
              </a:rPr>
              <a:t> 2: </a:t>
            </a:r>
            <a:r>
              <a:rPr lang="en-US" dirty="0" err="1">
                <a:latin typeface="+mn-lt"/>
              </a:rPr>
              <a:t>Thêm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độ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dài</a:t>
            </a:r>
            <a:r>
              <a:rPr lang="en-US" dirty="0">
                <a:latin typeface="+mn-lt"/>
              </a:rPr>
              <a:t> </a:t>
            </a:r>
            <a:endParaRPr dirty="0">
              <a:latin typeface="+mn-lt"/>
            </a:endParaRPr>
          </a:p>
        </p:txBody>
      </p:sp>
      <p:sp>
        <p:nvSpPr>
          <p:cNvPr id="234" name="Google Shape;234;p33"/>
          <p:cNvSpPr txBox="1">
            <a:spLocks noGrp="1"/>
          </p:cNvSpPr>
          <p:nvPr>
            <p:ph type="body" idx="1"/>
          </p:nvPr>
        </p:nvSpPr>
        <p:spPr>
          <a:xfrm>
            <a:off x="311700" y="743405"/>
            <a:ext cx="7673351" cy="23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Độ dài của khối dữ liệu ban đầu sẽ được biểu diễn dưới dạng hex và được thêm vào cuối chuỗi hex mà ta thu được của bước 1. 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quả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thu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bước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khối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độ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dài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bội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512.(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cứ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512 bit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khối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852" y="3011836"/>
            <a:ext cx="6366296" cy="1998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1731927" y="1943664"/>
            <a:ext cx="5122873" cy="143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Phùng Hà Thảo         – 3117410239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Nguyễn Minh Quang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3117410201</a:t>
            </a:r>
            <a:endParaRPr lang="en-US"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Trần Viết Thanh Hải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– 3117410063</a:t>
            </a:r>
            <a:endParaRPr sz="2400" dirty="0"/>
          </a:p>
        </p:txBody>
      </p:sp>
      <p:sp>
        <p:nvSpPr>
          <p:cNvPr id="156" name="Google Shape;156;p20"/>
          <p:cNvSpPr/>
          <p:nvPr/>
        </p:nvSpPr>
        <p:spPr>
          <a:xfrm>
            <a:off x="3036534" y="676053"/>
            <a:ext cx="251366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Nhóm 9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Wingdings" panose="05000000000000000000" pitchFamily="2" charset="2"/>
              <a:buChar char="v"/>
            </a:pPr>
            <a:r>
              <a:rPr lang="en-US" dirty="0" err="1">
                <a:latin typeface="+mn-lt"/>
              </a:rPr>
              <a:t>Bước</a:t>
            </a:r>
            <a:r>
              <a:rPr lang="en-US" dirty="0">
                <a:latin typeface="+mn-lt"/>
              </a:rPr>
              <a:t> 2: </a:t>
            </a:r>
            <a:r>
              <a:rPr lang="en-US" dirty="0" err="1">
                <a:latin typeface="+mn-lt"/>
              </a:rPr>
              <a:t>Thêm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độ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dài</a:t>
            </a:r>
            <a:endParaRPr dirty="0">
              <a:latin typeface="+mn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58AFD3-FA7D-451B-A799-51BE74BEE143}"/>
              </a:ext>
            </a:extLst>
          </p:cNvPr>
          <p:cNvSpPr/>
          <p:nvPr/>
        </p:nvSpPr>
        <p:spPr>
          <a:xfrm>
            <a:off x="4572000" y="4093535"/>
            <a:ext cx="2604977" cy="73746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0" name="Google Shape;240;p34"/>
          <p:cNvSpPr txBox="1">
            <a:spLocks noGrp="1"/>
          </p:cNvSpPr>
          <p:nvPr>
            <p:ph type="body" idx="1"/>
          </p:nvPr>
        </p:nvSpPr>
        <p:spPr>
          <a:xfrm>
            <a:off x="311700" y="118582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000" dirty="0" err="1">
                <a:latin typeface="+mn-lt"/>
              </a:rPr>
              <a:t>Chuyển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độ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dài</a:t>
            </a:r>
            <a:r>
              <a:rPr lang="en-US" sz="2000" dirty="0">
                <a:latin typeface="+mn-lt"/>
              </a:rPr>
              <a:t> ban </a:t>
            </a:r>
            <a:r>
              <a:rPr lang="en-US" sz="2000" dirty="0" err="1">
                <a:latin typeface="+mn-lt"/>
              </a:rPr>
              <a:t>đầu</a:t>
            </a:r>
            <a:r>
              <a:rPr lang="en-US" sz="2000" dirty="0">
                <a:latin typeface="+mn-lt"/>
              </a:rPr>
              <a:t> l=40 sang </a:t>
            </a:r>
            <a:r>
              <a:rPr lang="en-US" sz="2000" dirty="0" err="1">
                <a:latin typeface="+mn-lt"/>
              </a:rPr>
              <a:t>dạng</a:t>
            </a:r>
            <a:r>
              <a:rPr lang="en-US" sz="2000" dirty="0">
                <a:latin typeface="+mn-lt"/>
              </a:rPr>
              <a:t> Hex</a:t>
            </a:r>
            <a:endParaRPr sz="2000" dirty="0">
              <a:latin typeface="+mn-l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+mn-lt"/>
              </a:rPr>
              <a:t>		</a:t>
            </a:r>
            <a:r>
              <a:rPr lang="en-US" sz="2000" b="1" dirty="0">
                <a:latin typeface="+mn-lt"/>
              </a:rPr>
              <a:t>40 ( Decimal ) =  00000000 00000028 (Hex)</a:t>
            </a:r>
            <a:endParaRPr sz="2000" b="1" dirty="0">
              <a:latin typeface="+mn-lt"/>
            </a:endParaRPr>
          </a:p>
          <a:p>
            <a:pPr marL="520700" lvl="0" indent="-457200" algn="l" rtl="0">
              <a:spcBef>
                <a:spcPts val="16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000" dirty="0" err="1">
                <a:latin typeface="+mn-lt"/>
              </a:rPr>
              <a:t>Kết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quả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sau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khi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nhồi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thêm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độ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dài</a:t>
            </a:r>
            <a:endParaRPr sz="2000"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+mn-lt"/>
              </a:rPr>
              <a:t>	 	61626364 65800000 00000000 00000000</a:t>
            </a:r>
            <a:endParaRPr sz="2000"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+mn-lt"/>
              </a:rPr>
              <a:t>      		00000000 00000000 00000000 00000000</a:t>
            </a:r>
            <a:endParaRPr sz="2000"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+mn-lt"/>
              </a:rPr>
              <a:t>      		00000000 00000000 00000000 00000000</a:t>
            </a:r>
            <a:endParaRPr sz="2000"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+mn-lt"/>
              </a:rPr>
              <a:t>      		00000000 00000000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00000000 00000028</a:t>
            </a:r>
            <a:endParaRPr sz="2000" dirty="0">
              <a:solidFill>
                <a:srgbClr val="FF0000"/>
              </a:solidFill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+mn-lt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+mn-l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0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Wingdings" panose="05000000000000000000" pitchFamily="2" charset="2"/>
              <a:buChar char="v"/>
            </a:pPr>
            <a:r>
              <a:rPr lang="en-US" dirty="0" err="1">
                <a:latin typeface="+mn-lt"/>
              </a:rPr>
              <a:t>Bước</a:t>
            </a:r>
            <a:r>
              <a:rPr lang="en-US" dirty="0">
                <a:latin typeface="+mn-lt"/>
              </a:rPr>
              <a:t> 3: </a:t>
            </a:r>
            <a:r>
              <a:rPr lang="en-US" dirty="0" err="1">
                <a:latin typeface="+mn-lt"/>
              </a:rPr>
              <a:t>Khởi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tạo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bộ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đệm</a:t>
            </a:r>
            <a:r>
              <a:rPr lang="en-US" dirty="0">
                <a:latin typeface="+mn-lt"/>
              </a:rPr>
              <a:t> MD (MD Buffer)</a:t>
            </a:r>
            <a:endParaRPr dirty="0">
              <a:latin typeface="+mn-lt"/>
            </a:endParaRPr>
          </a:p>
        </p:txBody>
      </p:sp>
      <p:sp>
        <p:nvSpPr>
          <p:cNvPr id="246" name="Google Shape;24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bộ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đệm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160-bit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dùng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lưu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trữ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băm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trung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gian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quả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.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Bộ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đệm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biểu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diễn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bằng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5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thanh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32-bit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khởi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tạo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ở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dạng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big-endian (byte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trọng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lớn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nằm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ở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địa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chỉ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thấp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bộ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đệm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52720"/>
            <a:ext cx="8520600" cy="4207417"/>
          </a:xfrm>
        </p:spPr>
        <p:txBody>
          <a:bodyPr/>
          <a:lstStyle/>
          <a:p>
            <a:pPr marL="520700" lvl="0" indent="-457200">
              <a:buSzPts val="2600"/>
              <a:buFont typeface="Noto Sans Symbols"/>
              <a:buChar char="▪"/>
            </a:pPr>
            <a:r>
              <a:rPr lang="vi-VN" sz="2400" dirty="0"/>
              <a:t>A = 01 23 45 67 </a:t>
            </a:r>
            <a:endParaRPr lang="en-US" sz="2400" dirty="0"/>
          </a:p>
          <a:p>
            <a:pPr marL="520700" lvl="0" indent="-457200">
              <a:buSzPts val="2600"/>
              <a:buFont typeface="Noto Sans Symbols"/>
              <a:buChar char="▪"/>
            </a:pPr>
            <a:r>
              <a:rPr lang="vi-VN" sz="2400" dirty="0"/>
              <a:t>B = 89 AB CD EF </a:t>
            </a:r>
            <a:endParaRPr lang="en-US" sz="2400" dirty="0"/>
          </a:p>
          <a:p>
            <a:pPr marL="520700" lvl="0" indent="-457200">
              <a:buSzPts val="2600"/>
              <a:buFont typeface="Noto Sans Symbols"/>
              <a:buChar char="▪"/>
            </a:pPr>
            <a:r>
              <a:rPr lang="vi-VN" sz="2400" dirty="0"/>
              <a:t>C = FE DC BA 98</a:t>
            </a:r>
            <a:endParaRPr lang="en-US" sz="2400" dirty="0"/>
          </a:p>
          <a:p>
            <a:pPr marL="520700" lvl="0" indent="-457200">
              <a:buSzPts val="2600"/>
              <a:buFont typeface="Noto Sans Symbols"/>
              <a:buChar char="▪"/>
            </a:pPr>
            <a:r>
              <a:rPr lang="vi-VN" sz="2400" dirty="0"/>
              <a:t>D = 76 54 32 10</a:t>
            </a:r>
            <a:endParaRPr lang="en-US" sz="2400" dirty="0"/>
          </a:p>
          <a:p>
            <a:pPr marL="520700" lvl="0" indent="-457200">
              <a:buSzPts val="2600"/>
              <a:buFont typeface="Noto Sans Symbols"/>
              <a:buChar char="▪"/>
            </a:pPr>
            <a:r>
              <a:rPr lang="vi-VN" sz="2400" dirty="0"/>
              <a:t>E = C3 D2 E1 F0  </a:t>
            </a:r>
            <a:endParaRPr lang="en-US" sz="2400" dirty="0"/>
          </a:p>
          <a:p>
            <a:pPr marL="63500" lvl="0" indent="0">
              <a:buSzPts val="2600"/>
              <a:buNone/>
            </a:pPr>
            <a:r>
              <a:rPr lang="en-US" sz="2400" dirty="0"/>
              <a:t>    </a:t>
            </a:r>
            <a:r>
              <a:rPr lang="vi-VN" sz="2400" dirty="0"/>
              <a:t>Các giá trị này tương đương với các từ 32-bit sau:  </a:t>
            </a:r>
            <a:endParaRPr lang="en-US" sz="2400" dirty="0"/>
          </a:p>
          <a:p>
            <a:pPr marL="520700" lvl="0" indent="-457200">
              <a:buSzPts val="2600"/>
              <a:buFont typeface="Noto Sans Symbols"/>
              <a:buChar char="▪"/>
            </a:pPr>
            <a:r>
              <a:rPr lang="vi-VN" sz="2400" dirty="0"/>
              <a:t>A = 01 23 45 67  </a:t>
            </a:r>
            <a:endParaRPr lang="en-US" sz="2400" dirty="0"/>
          </a:p>
          <a:p>
            <a:pPr marL="520700" lvl="0" indent="-457200">
              <a:buSzPts val="2600"/>
              <a:buFont typeface="Noto Sans Symbols"/>
              <a:buChar char="▪"/>
            </a:pPr>
            <a:r>
              <a:rPr lang="vi-VN" sz="2400" dirty="0"/>
              <a:t>B = 89 AB CD EF  </a:t>
            </a:r>
            <a:endParaRPr lang="en-US" sz="2400" dirty="0"/>
          </a:p>
          <a:p>
            <a:pPr marL="520700" lvl="0" indent="-457200">
              <a:buSzPts val="2600"/>
              <a:buFont typeface="Noto Sans Symbols"/>
              <a:buChar char="▪"/>
            </a:pPr>
            <a:r>
              <a:rPr lang="vi-VN" sz="2400" dirty="0"/>
              <a:t>C = FE DC BA 98  </a:t>
            </a:r>
            <a:endParaRPr lang="en-US" sz="2400" dirty="0"/>
          </a:p>
          <a:p>
            <a:pPr marL="520700" lvl="0" indent="-457200">
              <a:buSzPts val="2600"/>
              <a:buFont typeface="Noto Sans Symbols"/>
              <a:buChar char="▪"/>
            </a:pPr>
            <a:r>
              <a:rPr lang="vi-VN" sz="2400" dirty="0"/>
              <a:t>D = 76 54 32 10  </a:t>
            </a:r>
            <a:endParaRPr lang="en-US" sz="2400" dirty="0"/>
          </a:p>
          <a:p>
            <a:pPr marL="520700" lvl="0" indent="-457200">
              <a:buSzPts val="2600"/>
              <a:buFont typeface="Noto Sans Symbols"/>
              <a:buChar char="▪"/>
            </a:pPr>
            <a:r>
              <a:rPr lang="vi-VN" sz="2400" dirty="0"/>
              <a:t>E = C3 D2 E1 F0</a:t>
            </a:r>
            <a:endParaRPr lang="en-US" sz="2000" dirty="0"/>
          </a:p>
        </p:txBody>
      </p:sp>
      <p:sp>
        <p:nvSpPr>
          <p:cNvPr id="4" name="Google Shape;251;p36"/>
          <p:cNvSpPr txBox="1">
            <a:spLocks noGrp="1"/>
          </p:cNvSpPr>
          <p:nvPr>
            <p:ph type="title"/>
          </p:nvPr>
        </p:nvSpPr>
        <p:spPr>
          <a:xfrm>
            <a:off x="281920" y="28002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Wingdings" panose="05000000000000000000" pitchFamily="2" charset="2"/>
              <a:buChar char="v"/>
            </a:pPr>
            <a:r>
              <a:rPr lang="en-US" dirty="0" err="1">
                <a:latin typeface="+mn-lt"/>
              </a:rPr>
              <a:t>Bước</a:t>
            </a:r>
            <a:r>
              <a:rPr lang="en-US" dirty="0">
                <a:latin typeface="+mn-lt"/>
              </a:rPr>
              <a:t> 3: </a:t>
            </a:r>
            <a:r>
              <a:rPr lang="en-US" dirty="0" err="1">
                <a:latin typeface="+mn-lt"/>
              </a:rPr>
              <a:t>Khởi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tạo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bộ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đệm</a:t>
            </a:r>
            <a:r>
              <a:rPr lang="en-US" dirty="0">
                <a:latin typeface="+mn-lt"/>
              </a:rPr>
              <a:t> MD (MD Buffer)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466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8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Wingdings" panose="05000000000000000000" pitchFamily="2" charset="2"/>
              <a:buChar char="v"/>
            </a:pPr>
            <a:r>
              <a:rPr lang="en-US" dirty="0" err="1">
                <a:latin typeface="+mn-lt"/>
              </a:rPr>
              <a:t>Bước</a:t>
            </a:r>
            <a:r>
              <a:rPr lang="en-US" dirty="0">
                <a:latin typeface="+mn-lt"/>
              </a:rPr>
              <a:t> 4: </a:t>
            </a:r>
            <a:r>
              <a:rPr lang="en-US" dirty="0" err="1">
                <a:latin typeface="+mn-lt"/>
              </a:rPr>
              <a:t>Xử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lý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khối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dữ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liệu</a:t>
            </a:r>
            <a:r>
              <a:rPr lang="en-US" dirty="0">
                <a:latin typeface="+mn-lt"/>
              </a:rPr>
              <a:t> 512 bit</a:t>
            </a:r>
            <a:endParaRPr dirty="0">
              <a:latin typeface="+mn-lt"/>
            </a:endParaRPr>
          </a:p>
        </p:txBody>
      </p:sp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311700" y="1010653"/>
            <a:ext cx="4287801" cy="405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0" indent="-457200" algn="l" rtl="0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Trọng tâm của giải thuật bao gồm 4 vòng lặp thực hiện tất cả 80 bước.  </a:t>
            </a:r>
            <a:endParaRPr sz="2000" dirty="0">
              <a:latin typeface="+mj-lt"/>
              <a:ea typeface="Arial"/>
              <a:cs typeface="Arial"/>
              <a:sym typeface="Arial"/>
            </a:endParaRPr>
          </a:p>
          <a:p>
            <a:pPr marL="520700" lvl="0" indent="-457200">
              <a:buSzPts val="2600"/>
              <a:buFont typeface="Noto Sans Symbols"/>
              <a:buChar char="▪"/>
            </a:pPr>
            <a:r>
              <a:rPr lang="vi-VN" sz="2000" dirty="0">
                <a:latin typeface="+mj-lt"/>
              </a:rPr>
              <a:t>4 vòng lặp có cấu trúc như nhau, chỉ khác nhau ở các hàm logic f 1, f2, f3, f4</a:t>
            </a:r>
            <a:endParaRPr lang="en-US" sz="2000" dirty="0">
              <a:latin typeface="+mj-lt"/>
            </a:endParaRPr>
          </a:p>
          <a:p>
            <a:pPr marL="520700" lvl="0" indent="-457200">
              <a:buSzPts val="2600"/>
              <a:buFont typeface="Noto Sans Symbols"/>
              <a:buChar char="▪"/>
            </a:pPr>
            <a:r>
              <a:rPr lang="en-US" sz="2000" dirty="0">
                <a:latin typeface="+mj-lt"/>
              </a:rPr>
              <a:t>Mỗi vòng có đầu vào gồm khối 512-bit hiện thời và một bộ đệm 160-bit ABCDE. Các thao tác sẽ cập nhật giá trị bộ đệm</a:t>
            </a:r>
          </a:p>
          <a:p>
            <a:pPr marL="520700" lvl="0" indent="-457200">
              <a:buSzPts val="2600"/>
              <a:buFont typeface="Noto Sans Symbols"/>
              <a:buChar char="▪"/>
            </a:pPr>
            <a:endParaRPr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278" y="548008"/>
            <a:ext cx="3368959" cy="4519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2400" dirty="0">
                <a:latin typeface="+mn-lt"/>
              </a:rPr>
              <a:t>Mỗi bước sử dụng một hằng số Kt (0 ≤ t ≤ 79)  </a:t>
            </a:r>
            <a:endParaRPr lang="en-US" sz="2400" dirty="0">
              <a:latin typeface="+mn-lt"/>
            </a:endParaRPr>
          </a:p>
          <a:p>
            <a:pPr lvl="1"/>
            <a:r>
              <a:rPr lang="vi-VN" sz="2400" dirty="0">
                <a:latin typeface="+mn-lt"/>
              </a:rPr>
              <a:t>K</a:t>
            </a:r>
            <a:r>
              <a:rPr lang="vi-VN" sz="2400" baseline="-25000" dirty="0">
                <a:latin typeface="+mn-lt"/>
              </a:rPr>
              <a:t>t</a:t>
            </a:r>
            <a:r>
              <a:rPr lang="vi-VN" sz="2400" dirty="0">
                <a:latin typeface="+mn-lt"/>
              </a:rPr>
              <a:t> = 5A827999 (0 ≤ t ≤ 19) </a:t>
            </a:r>
            <a:endParaRPr lang="en-US" sz="2400" dirty="0">
              <a:latin typeface="+mn-lt"/>
            </a:endParaRPr>
          </a:p>
          <a:p>
            <a:pPr lvl="1"/>
            <a:r>
              <a:rPr lang="vi-VN" sz="2400" dirty="0">
                <a:latin typeface="+mn-lt"/>
              </a:rPr>
              <a:t>K</a:t>
            </a:r>
            <a:r>
              <a:rPr lang="vi-VN" sz="2400" baseline="-25000" dirty="0">
                <a:latin typeface="+mn-lt"/>
              </a:rPr>
              <a:t>t</a:t>
            </a:r>
            <a:r>
              <a:rPr lang="vi-VN" sz="2400" dirty="0">
                <a:latin typeface="+mn-lt"/>
              </a:rPr>
              <a:t> = 6ED9EBA1 (20 ≤ t ≤ 39) </a:t>
            </a:r>
            <a:endParaRPr lang="en-US" sz="2400" dirty="0">
              <a:latin typeface="+mn-lt"/>
            </a:endParaRPr>
          </a:p>
          <a:p>
            <a:pPr lvl="1"/>
            <a:r>
              <a:rPr lang="vi-VN" sz="2400" dirty="0">
                <a:latin typeface="+mn-lt"/>
              </a:rPr>
              <a:t>K</a:t>
            </a:r>
            <a:r>
              <a:rPr lang="vi-VN" sz="2400" baseline="-25000" dirty="0">
                <a:latin typeface="+mn-lt"/>
              </a:rPr>
              <a:t>t</a:t>
            </a:r>
            <a:r>
              <a:rPr lang="vi-VN" sz="2400" dirty="0">
                <a:latin typeface="+mn-lt"/>
              </a:rPr>
              <a:t> = 8F1BBCDC (40 ≤ t ≤ 59)</a:t>
            </a:r>
            <a:endParaRPr lang="en-US" sz="2400" dirty="0">
              <a:latin typeface="+mn-lt"/>
            </a:endParaRPr>
          </a:p>
          <a:p>
            <a:pPr lvl="1"/>
            <a:r>
              <a:rPr lang="vi-VN" sz="2400" dirty="0">
                <a:latin typeface="+mn-lt"/>
              </a:rPr>
              <a:t>K</a:t>
            </a:r>
            <a:r>
              <a:rPr lang="vi-VN" sz="2400" baseline="-25000" dirty="0">
                <a:latin typeface="+mn-lt"/>
              </a:rPr>
              <a:t>t</a:t>
            </a:r>
            <a:r>
              <a:rPr lang="vi-VN" sz="2400" dirty="0">
                <a:latin typeface="+mn-lt"/>
              </a:rPr>
              <a:t> = CA62C1D6 (60 ≤ t ≤ 79) </a:t>
            </a:r>
            <a:endParaRPr lang="en-US" sz="2400" dirty="0">
              <a:latin typeface="+mn-lt"/>
            </a:endParaRPr>
          </a:p>
          <a:p>
            <a:r>
              <a:rPr lang="vi-VN" sz="2400" dirty="0">
                <a:latin typeface="+mn-lt"/>
              </a:rPr>
              <a:t>Đầu ra của 4 vòng (bước 80) được cộng với đầu ra của bước CV</a:t>
            </a:r>
            <a:r>
              <a:rPr lang="vi-VN" sz="2400" baseline="-25000" dirty="0">
                <a:latin typeface="+mn-lt"/>
              </a:rPr>
              <a:t>q</a:t>
            </a:r>
            <a:r>
              <a:rPr lang="vi-VN" sz="2400" dirty="0">
                <a:latin typeface="+mn-lt"/>
              </a:rPr>
              <a:t> để tạo ra CV</a:t>
            </a:r>
            <a:r>
              <a:rPr lang="vi-VN" sz="2400" baseline="-25000" dirty="0">
                <a:latin typeface="+mn-lt"/>
              </a:rPr>
              <a:t>q+1</a:t>
            </a:r>
            <a:endParaRPr lang="en-US" sz="2400" baseline="-25000" dirty="0">
              <a:latin typeface="+mn-lt"/>
            </a:endParaRPr>
          </a:p>
        </p:txBody>
      </p:sp>
      <p:sp>
        <p:nvSpPr>
          <p:cNvPr id="4" name="Google Shape;257;p37"/>
          <p:cNvSpPr txBox="1">
            <a:spLocks noGrp="1"/>
          </p:cNvSpPr>
          <p:nvPr>
            <p:ph type="title"/>
          </p:nvPr>
        </p:nvSpPr>
        <p:spPr>
          <a:xfrm>
            <a:off x="311700" y="165004"/>
            <a:ext cx="8520600" cy="48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Wingdings" panose="05000000000000000000" pitchFamily="2" charset="2"/>
              <a:buChar char="v"/>
            </a:pPr>
            <a:r>
              <a:rPr lang="en-US" dirty="0" err="1">
                <a:latin typeface="+mn-lt"/>
              </a:rPr>
              <a:t>Bước</a:t>
            </a:r>
            <a:r>
              <a:rPr lang="en-US" dirty="0">
                <a:latin typeface="+mn-lt"/>
              </a:rPr>
              <a:t> 4: </a:t>
            </a:r>
            <a:r>
              <a:rPr lang="en-US" dirty="0" err="1">
                <a:latin typeface="+mn-lt"/>
              </a:rPr>
              <a:t>Xử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lý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khối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dữ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liệu</a:t>
            </a:r>
            <a:r>
              <a:rPr lang="en-US" dirty="0">
                <a:latin typeface="+mn-lt"/>
              </a:rPr>
              <a:t> 512 bit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40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6252"/>
            <a:ext cx="8520600" cy="488335"/>
          </a:xfrm>
        </p:spPr>
        <p:txBody>
          <a:bodyPr/>
          <a:lstStyle/>
          <a:p>
            <a:r>
              <a:rPr lang="en-US" sz="2800" dirty="0"/>
              <a:t>Bước 5: Xuất kết quả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11700" y="584587"/>
            <a:ext cx="8520600" cy="4558913"/>
          </a:xfrm>
        </p:spPr>
        <p:txBody>
          <a:bodyPr/>
          <a:lstStyle/>
          <a:p>
            <a:r>
              <a:rPr lang="vi-VN" sz="2200" dirty="0"/>
              <a:t>Sau khi thao tác trên toàn bộ L blocks. Kết quả của khối thứ L là bảng băm 160-bit </a:t>
            </a:r>
            <a:endParaRPr lang="en-US" sz="2200" dirty="0"/>
          </a:p>
          <a:p>
            <a:r>
              <a:rPr lang="vi-VN" sz="2200" dirty="0"/>
              <a:t>Giải thuật được tóm tắt như sau:</a:t>
            </a: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       </a:t>
            </a:r>
            <a:r>
              <a:rPr lang="vi-VN" sz="2200" dirty="0"/>
              <a:t>CV</a:t>
            </a:r>
            <a:r>
              <a:rPr lang="vi-VN" sz="2200" baseline="-25000" dirty="0"/>
              <a:t>0</a:t>
            </a:r>
            <a:r>
              <a:rPr lang="vi-VN" sz="2200" dirty="0"/>
              <a:t> = IV</a:t>
            </a: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       </a:t>
            </a:r>
            <a:r>
              <a:rPr lang="vi-VN" sz="2200" dirty="0"/>
              <a:t>CV</a:t>
            </a:r>
            <a:r>
              <a:rPr lang="vi-VN" sz="2200" baseline="-25000" dirty="0"/>
              <a:t>q+1</a:t>
            </a:r>
            <a:r>
              <a:rPr lang="vi-VN" sz="2200" dirty="0"/>
              <a:t> = SUM32(CV</a:t>
            </a:r>
            <a:r>
              <a:rPr lang="vi-VN" sz="2200" baseline="-25000" dirty="0"/>
              <a:t>q</a:t>
            </a:r>
            <a:r>
              <a:rPr lang="vi-VN" sz="2200" dirty="0"/>
              <a:t>, ABCDE</a:t>
            </a:r>
            <a:r>
              <a:rPr lang="vi-VN" sz="2200" baseline="-25000" dirty="0"/>
              <a:t>q</a:t>
            </a:r>
            <a:r>
              <a:rPr lang="vi-VN" sz="2200" dirty="0"/>
              <a:t> )</a:t>
            </a: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       </a:t>
            </a:r>
            <a:r>
              <a:rPr lang="vi-VN" sz="2200" dirty="0"/>
              <a:t>MD = CV</a:t>
            </a:r>
            <a:r>
              <a:rPr lang="vi-VN" sz="2200" baseline="-25000" dirty="0"/>
              <a:t>L</a:t>
            </a:r>
            <a:r>
              <a:rPr lang="vi-VN" sz="2200" dirty="0"/>
              <a:t> </a:t>
            </a:r>
            <a:endParaRPr lang="en-US" sz="2200" dirty="0"/>
          </a:p>
          <a:p>
            <a:r>
              <a:rPr lang="vi-VN" sz="2200" dirty="0"/>
              <a:t>Với </a:t>
            </a: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       </a:t>
            </a:r>
            <a:r>
              <a:rPr lang="vi-VN" sz="2200" dirty="0"/>
              <a:t>IV = giá trị khởi tạo của bộ đệm ABCDE</a:t>
            </a: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       </a:t>
            </a:r>
            <a:r>
              <a:rPr lang="vi-VN" sz="2200" dirty="0"/>
              <a:t>ABCDE </a:t>
            </a:r>
            <a:r>
              <a:rPr lang="vi-VN" sz="2200" baseline="-25000" dirty="0"/>
              <a:t>q</a:t>
            </a:r>
            <a:r>
              <a:rPr lang="vi-VN" sz="2200" dirty="0"/>
              <a:t> = đầu ra của hàm nén trên khối thứ q</a:t>
            </a: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       </a:t>
            </a:r>
            <a:r>
              <a:rPr lang="vi-VN" sz="2200" dirty="0"/>
              <a:t>L = số khối 512-bit của thông điệp </a:t>
            </a: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       </a:t>
            </a:r>
            <a:r>
              <a:rPr lang="vi-VN" sz="2200" dirty="0"/>
              <a:t>SUM32 = phép cộng modulo 232 trên từng từ (32 bits) của đầu vào </a:t>
            </a: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       </a:t>
            </a:r>
            <a:r>
              <a:rPr lang="vi-VN" sz="2200" dirty="0"/>
              <a:t>MD = giá trị băm</a:t>
            </a:r>
            <a:endParaRPr lang="en-US" sz="22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>
            <a:spLocks noGrp="1"/>
          </p:cNvSpPr>
          <p:nvPr>
            <p:ph type="title"/>
          </p:nvPr>
        </p:nvSpPr>
        <p:spPr>
          <a:xfrm>
            <a:off x="311701" y="91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</a:rPr>
              <a:t>Hàm nén</a:t>
            </a:r>
            <a:endParaRPr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Google Shape;270;p3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941901"/>
                <a:ext cx="5085322" cy="38746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20700" lvl="0" indent="-457200">
                  <a:buSzPts val="2600"/>
                  <a:buFont typeface="Noto Sans Symbols"/>
                  <a:buChar char="▪"/>
                </a:pPr>
                <a:r>
                  <a:rPr lang="vi-VN" sz="2400" dirty="0"/>
                  <a:t>Giải thuật thực hiện tất cả 80 bước, mỗi bước được mô tả như sau:</a:t>
                </a:r>
                <a:endParaRPr lang="en-US" sz="2400" dirty="0"/>
              </a:p>
              <a:p>
                <a:pPr marL="63500" lvl="0" indent="0">
                  <a:buSzPts val="2600"/>
                  <a:buNone/>
                </a:pPr>
                <a:r>
                  <a:rPr lang="en-US" sz="2400" dirty="0"/>
                  <a:t>         </a:t>
                </a:r>
                <a:r>
                  <a:rPr lang="vi-VN" sz="2400" dirty="0"/>
                  <a:t>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vi-VN" sz="2400" dirty="0"/>
                  <a:t> E + f(t, B, C, D) + S</a:t>
                </a:r>
                <a:r>
                  <a:rPr lang="vi-VN" sz="2400" baseline="30000" dirty="0"/>
                  <a:t>5</a:t>
                </a:r>
                <a:r>
                  <a:rPr lang="vi-VN" sz="2400" dirty="0"/>
                  <a:t>(A) + W</a:t>
                </a:r>
                <a:r>
                  <a:rPr lang="vi-VN" sz="2400" baseline="-25000" dirty="0"/>
                  <a:t>t</a:t>
                </a:r>
                <a:r>
                  <a:rPr lang="vi-VN" sz="2400" dirty="0"/>
                  <a:t> + K</a:t>
                </a:r>
                <a:r>
                  <a:rPr lang="vi-VN" sz="2400" baseline="-25000" dirty="0"/>
                  <a:t>t</a:t>
                </a:r>
                <a:r>
                  <a:rPr lang="vi-VN" sz="2400" dirty="0"/>
                  <a:t> </a:t>
                </a:r>
                <a:endParaRPr lang="en-US" sz="2400" dirty="0"/>
              </a:p>
              <a:p>
                <a:pPr marL="63500" lvl="0" indent="0">
                  <a:buSzPts val="2600"/>
                  <a:buNone/>
                </a:pPr>
                <a:r>
                  <a:rPr lang="en-US" sz="2400" dirty="0"/>
                  <a:t>         </a:t>
                </a:r>
                <a:r>
                  <a:rPr lang="vi-VN" sz="2400" dirty="0"/>
                  <a:t>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vi-VN" sz="2400" dirty="0"/>
                  <a:t> A </a:t>
                </a:r>
                <a:endParaRPr lang="en-US" sz="2400" dirty="0"/>
              </a:p>
              <a:p>
                <a:pPr marL="63500" lvl="0" indent="0">
                  <a:buSzPts val="2600"/>
                  <a:buNone/>
                </a:pPr>
                <a:r>
                  <a:rPr lang="en-US" sz="2400" dirty="0"/>
                  <a:t>         </a:t>
                </a:r>
                <a:r>
                  <a:rPr lang="vi-VN" sz="2400" dirty="0"/>
                  <a:t>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vi-VN" sz="2400" dirty="0"/>
                  <a:t> S</a:t>
                </a:r>
                <a:r>
                  <a:rPr lang="vi-VN" sz="2400" baseline="30000" dirty="0"/>
                  <a:t>30</a:t>
                </a:r>
                <a:r>
                  <a:rPr lang="vi-VN" sz="2400" dirty="0"/>
                  <a:t>(B)</a:t>
                </a:r>
                <a:endParaRPr lang="en-US" sz="2400" dirty="0"/>
              </a:p>
              <a:p>
                <a:pPr marL="63500" lvl="0" indent="0">
                  <a:buSzPts val="2600"/>
                  <a:buNone/>
                </a:pPr>
                <a:r>
                  <a:rPr lang="en-US" sz="2400" dirty="0"/>
                  <a:t>         </a:t>
                </a:r>
                <a:r>
                  <a:rPr lang="vi-VN" sz="2400" dirty="0"/>
                  <a:t>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vi-VN" sz="2400" dirty="0"/>
                  <a:t> C</a:t>
                </a:r>
                <a:endParaRPr lang="en-US" sz="2400" dirty="0"/>
              </a:p>
              <a:p>
                <a:pPr marL="63500" lvl="0" indent="0">
                  <a:buSzPts val="2600"/>
                  <a:buNone/>
                </a:pPr>
                <a:r>
                  <a:rPr lang="en-US" sz="2400" dirty="0"/>
                  <a:t>         </a:t>
                </a:r>
                <a:r>
                  <a:rPr lang="vi-VN" sz="2400" dirty="0"/>
                  <a:t>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dirty="0"/>
                  <a:t> </a:t>
                </a:r>
                <a:r>
                  <a:rPr lang="vi-VN" sz="2400" dirty="0"/>
                  <a:t>D</a:t>
                </a:r>
                <a:endParaRPr lang="en-US" sz="2400" dirty="0"/>
              </a:p>
            </p:txBody>
          </p:sp>
        </mc:Choice>
        <mc:Fallback xmlns="">
          <p:sp>
            <p:nvSpPr>
              <p:cNvPr id="270" name="Google Shape;270;p3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941901"/>
                <a:ext cx="5085322" cy="3874648"/>
              </a:xfrm>
              <a:prstGeom prst="rect">
                <a:avLst/>
              </a:prstGeom>
              <a:blipFill>
                <a:blip r:embed="rId3"/>
                <a:stretch>
                  <a:fillRect l="-600" t="-472" r="-34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023" y="811273"/>
            <a:ext cx="3626075" cy="4173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9;p39"/>
          <p:cNvSpPr txBox="1">
            <a:spLocks noGrp="1"/>
          </p:cNvSpPr>
          <p:nvPr>
            <p:ph type="title"/>
          </p:nvPr>
        </p:nvSpPr>
        <p:spPr>
          <a:xfrm>
            <a:off x="311700" y="367747"/>
            <a:ext cx="128634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</a:rPr>
              <a:t>Hàm nén</a:t>
            </a:r>
            <a:endParaRPr dirty="0">
              <a:latin typeface="+mn-lt"/>
            </a:endParaRPr>
          </a:p>
        </p:txBody>
      </p:sp>
      <p:sp>
        <p:nvSpPr>
          <p:cNvPr id="5" name="Google Shape;270;p39"/>
          <p:cNvSpPr txBox="1">
            <a:spLocks noGrp="1"/>
          </p:cNvSpPr>
          <p:nvPr>
            <p:ph type="body" idx="1"/>
          </p:nvPr>
        </p:nvSpPr>
        <p:spPr>
          <a:xfrm>
            <a:off x="311700" y="1148316"/>
            <a:ext cx="7677267" cy="366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6400">
              <a:buSzPts val="2600"/>
            </a:pPr>
            <a:r>
              <a:rPr lang="vi-VN" sz="2400" dirty="0"/>
              <a:t>Trong đó </a:t>
            </a:r>
            <a:endParaRPr lang="en-US" sz="2400" dirty="0"/>
          </a:p>
          <a:p>
            <a:pPr marL="63500" indent="0">
              <a:buSzPts val="2600"/>
              <a:buNone/>
            </a:pPr>
            <a:r>
              <a:rPr lang="en-US" sz="2400" dirty="0"/>
              <a:t>       </a:t>
            </a:r>
            <a:r>
              <a:rPr lang="vi-VN" sz="2400" dirty="0"/>
              <a:t>A,B,C,D,E = các từ trong bộ đệm </a:t>
            </a:r>
            <a:endParaRPr lang="en-US" sz="2400" dirty="0"/>
          </a:p>
          <a:p>
            <a:pPr marL="63500" indent="0">
              <a:buSzPts val="2600"/>
              <a:buNone/>
            </a:pPr>
            <a:r>
              <a:rPr lang="en-US" sz="2400" dirty="0"/>
              <a:t>       </a:t>
            </a:r>
            <a:r>
              <a:rPr lang="vi-VN" sz="2400" dirty="0"/>
              <a:t>t = số thứ tự của bước </a:t>
            </a:r>
            <a:endParaRPr lang="en-US" sz="2400" dirty="0"/>
          </a:p>
          <a:p>
            <a:pPr marL="63500" indent="0">
              <a:buSzPts val="2600"/>
              <a:buNone/>
            </a:pPr>
            <a:r>
              <a:rPr lang="en-US" sz="2400" dirty="0"/>
              <a:t>       </a:t>
            </a:r>
            <a:r>
              <a:rPr lang="vi-VN" sz="2400" dirty="0"/>
              <a:t>F(t,B,C,D) = làm logic tại bước t</a:t>
            </a:r>
            <a:endParaRPr lang="en-US" sz="2400" dirty="0"/>
          </a:p>
          <a:p>
            <a:pPr marL="63500" indent="0">
              <a:buSzPts val="2600"/>
              <a:buNone/>
            </a:pPr>
            <a:r>
              <a:rPr lang="en-US" sz="2400" dirty="0"/>
              <a:t>       </a:t>
            </a:r>
            <a:r>
              <a:rPr lang="vi-VN" sz="2400" dirty="0"/>
              <a:t>S</a:t>
            </a:r>
            <a:r>
              <a:rPr lang="vi-VN" sz="2400" baseline="-25000" dirty="0"/>
              <a:t>k</a:t>
            </a:r>
            <a:r>
              <a:rPr lang="vi-VN" sz="2400" dirty="0"/>
              <a:t> = dịch vòng trái k bits</a:t>
            </a:r>
            <a:endParaRPr lang="en-US" sz="2400" dirty="0"/>
          </a:p>
          <a:p>
            <a:pPr marL="63500" indent="0">
              <a:buSzPts val="2600"/>
              <a:buNone/>
            </a:pPr>
            <a:r>
              <a:rPr lang="en-US" sz="2400" dirty="0"/>
              <a:t>       </a:t>
            </a:r>
            <a:r>
              <a:rPr lang="vi-VN" sz="2400" dirty="0"/>
              <a:t>W</a:t>
            </a:r>
            <a:r>
              <a:rPr lang="vi-VN" sz="2400" baseline="-25000" dirty="0"/>
              <a:t>t</a:t>
            </a:r>
            <a:r>
              <a:rPr lang="vi-VN" sz="2400" dirty="0"/>
              <a:t> = từ thứ t của khối dữ liệu</a:t>
            </a:r>
            <a:endParaRPr lang="en-US" sz="2400" dirty="0"/>
          </a:p>
          <a:p>
            <a:pPr marL="63500" indent="0">
              <a:buSzPts val="2600"/>
              <a:buNone/>
            </a:pPr>
            <a:r>
              <a:rPr lang="en-US" sz="2400" dirty="0"/>
              <a:t>       </a:t>
            </a:r>
            <a:r>
              <a:rPr lang="vi-VN" sz="2400" dirty="0"/>
              <a:t>K</a:t>
            </a:r>
            <a:r>
              <a:rPr lang="vi-VN" sz="2400" baseline="-25000" dirty="0"/>
              <a:t>t</a:t>
            </a:r>
            <a:r>
              <a:rPr lang="vi-VN" sz="2400" dirty="0"/>
              <a:t> = hằng số </a:t>
            </a:r>
            <a:endParaRPr lang="en-US" sz="2400" dirty="0"/>
          </a:p>
          <a:p>
            <a:pPr marL="63500" indent="0">
              <a:buSzPts val="2600"/>
              <a:buNone/>
            </a:pPr>
            <a:r>
              <a:rPr lang="en-US" sz="2400" dirty="0"/>
              <a:t>       </a:t>
            </a:r>
            <a:r>
              <a:rPr lang="vi-VN" sz="2400" dirty="0"/>
              <a:t>+ = phép cộng modulo 232</a:t>
            </a:r>
            <a:endParaRPr sz="2400" dirty="0"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904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9;p39"/>
          <p:cNvSpPr txBox="1">
            <a:spLocks noGrp="1"/>
          </p:cNvSpPr>
          <p:nvPr>
            <p:ph type="title"/>
          </p:nvPr>
        </p:nvSpPr>
        <p:spPr>
          <a:xfrm>
            <a:off x="311700" y="91300"/>
            <a:ext cx="1286347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</a:rPr>
              <a:t>Hàm nén</a:t>
            </a:r>
            <a:endParaRPr dirty="0">
              <a:latin typeface="+mn-lt"/>
            </a:endParaRPr>
          </a:p>
        </p:txBody>
      </p:sp>
      <p:sp>
        <p:nvSpPr>
          <p:cNvPr id="5" name="Google Shape;270;p39"/>
          <p:cNvSpPr txBox="1">
            <a:spLocks noGrp="1"/>
          </p:cNvSpPr>
          <p:nvPr>
            <p:ph type="body" idx="1"/>
          </p:nvPr>
        </p:nvSpPr>
        <p:spPr>
          <a:xfrm>
            <a:off x="311700" y="715926"/>
            <a:ext cx="7677267" cy="499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6400">
              <a:buSzPts val="2600"/>
            </a:pPr>
            <a:r>
              <a:rPr lang="en-US" sz="2400" dirty="0"/>
              <a:t>Các hàm f</a:t>
            </a:r>
          </a:p>
          <a:p>
            <a:pPr marL="63500" indent="0">
              <a:buSzPts val="2600"/>
              <a:buNone/>
            </a:pPr>
            <a:endParaRPr lang="en-US" sz="2400" dirty="0"/>
          </a:p>
          <a:p>
            <a:pPr marL="63500" indent="0">
              <a:buSzPts val="2600"/>
              <a:buNone/>
            </a:pPr>
            <a:endParaRPr lang="en-US" sz="2400" dirty="0"/>
          </a:p>
          <a:p>
            <a:pPr marL="63500" indent="0">
              <a:buSzPts val="2600"/>
              <a:buNone/>
            </a:pPr>
            <a:endParaRPr lang="en-US" sz="2400" dirty="0"/>
          </a:p>
          <a:p>
            <a:pPr marL="63500" indent="0">
              <a:buSzPts val="2600"/>
              <a:buNone/>
            </a:pPr>
            <a:endParaRPr lang="en-US" sz="2400" dirty="0"/>
          </a:p>
          <a:p>
            <a:pPr marL="63500" indent="0">
              <a:buSzPts val="2600"/>
              <a:buNone/>
            </a:pPr>
            <a:endParaRPr lang="en-US" sz="2400" dirty="0"/>
          </a:p>
          <a:p>
            <a:pPr marL="63500" indent="0">
              <a:buSzPts val="2600"/>
              <a:buNone/>
            </a:pPr>
            <a:endParaRPr lang="en-US" sz="2400" dirty="0"/>
          </a:p>
          <a:p>
            <a:pPr marL="63500" indent="0">
              <a:buSzPts val="2600"/>
              <a:buNone/>
            </a:pPr>
            <a:endParaRPr lang="en-US" sz="2400" dirty="0"/>
          </a:p>
          <a:p>
            <a:pPr marL="63500" indent="0">
              <a:buSzPts val="2600"/>
              <a:buNone/>
            </a:pPr>
            <a:r>
              <a:rPr lang="vi-VN" sz="2400" dirty="0"/>
              <a:t>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3" y="1215233"/>
            <a:ext cx="7472896" cy="2205687"/>
          </a:xfrm>
          <a:prstGeom prst="rect">
            <a:avLst/>
          </a:prstGeom>
        </p:spPr>
      </p:pic>
      <p:sp>
        <p:nvSpPr>
          <p:cNvPr id="6" name="Google Shape;270;p39"/>
          <p:cNvSpPr txBox="1">
            <a:spLocks/>
          </p:cNvSpPr>
          <p:nvPr/>
        </p:nvSpPr>
        <p:spPr>
          <a:xfrm>
            <a:off x="311700" y="3420920"/>
            <a:ext cx="8633826" cy="164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3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sz="10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Noto Sans Symbols"/>
              <a:buChar char="■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406400">
              <a:buSzPts val="2600"/>
            </a:pPr>
            <a:r>
              <a:rPr lang="en-US" sz="2300" dirty="0"/>
              <a:t>Từ 16 từ 32-bit từ khối dữ liệu đầu vào, mở rộng thành 80 từ W</a:t>
            </a:r>
            <a:r>
              <a:rPr lang="en-US" sz="2300" baseline="-25000" dirty="0"/>
              <a:t>t</a:t>
            </a:r>
            <a:r>
              <a:rPr lang="en-US" sz="2300" dirty="0"/>
              <a:t> </a:t>
            </a:r>
          </a:p>
          <a:p>
            <a:pPr marL="63500" indent="0">
              <a:buSzPts val="2600"/>
              <a:buNone/>
            </a:pPr>
            <a:r>
              <a:rPr lang="en-US" sz="2300" dirty="0"/>
              <a:t>    – Với 0 ≤ t ≤ 15, giá trị W</a:t>
            </a:r>
            <a:r>
              <a:rPr lang="en-US" sz="2300" baseline="-25000" dirty="0"/>
              <a:t>t</a:t>
            </a:r>
            <a:r>
              <a:rPr lang="en-US" sz="2300" dirty="0"/>
              <a:t> lấy trực tiếp từ khối dữ liệu </a:t>
            </a:r>
          </a:p>
          <a:p>
            <a:pPr marL="63500" indent="0">
              <a:buSzPts val="2600"/>
              <a:buNone/>
            </a:pPr>
            <a:r>
              <a:rPr lang="en-US" sz="2300" dirty="0"/>
              <a:t>    – Với t &gt; 15 : W</a:t>
            </a:r>
            <a:r>
              <a:rPr lang="en-US" sz="2300" baseline="-25000" dirty="0"/>
              <a:t>t</a:t>
            </a:r>
            <a:r>
              <a:rPr lang="en-US" sz="2300" dirty="0"/>
              <a:t> = S</a:t>
            </a:r>
            <a:r>
              <a:rPr lang="en-US" sz="2300" baseline="30000" dirty="0"/>
              <a:t>1</a:t>
            </a:r>
            <a:r>
              <a:rPr lang="en-US" sz="2300" dirty="0"/>
              <a:t>(W</a:t>
            </a:r>
            <a:r>
              <a:rPr lang="en-US" sz="2300" baseline="-25000" dirty="0"/>
              <a:t>t-16</a:t>
            </a:r>
            <a:r>
              <a:rPr lang="en-US" sz="2300" dirty="0"/>
              <a:t> xor W</a:t>
            </a:r>
            <a:r>
              <a:rPr lang="en-US" sz="2300" baseline="-25000" dirty="0"/>
              <a:t>t-14</a:t>
            </a:r>
            <a:r>
              <a:rPr lang="en-US" sz="2300" dirty="0"/>
              <a:t> xor W</a:t>
            </a:r>
            <a:r>
              <a:rPr lang="en-US" sz="2300" baseline="-25000" dirty="0"/>
              <a:t>t-8</a:t>
            </a:r>
            <a:r>
              <a:rPr lang="en-US" sz="2300" dirty="0"/>
              <a:t> xor W</a:t>
            </a:r>
            <a:r>
              <a:rPr lang="en-US" sz="2300" baseline="-25000" dirty="0"/>
              <a:t>t-3</a:t>
            </a:r>
            <a:r>
              <a:rPr lang="en-US" sz="2300" dirty="0"/>
              <a:t> )</a:t>
            </a:r>
          </a:p>
          <a:p>
            <a:pPr marL="63500" indent="0">
              <a:buSzPts val="2600"/>
              <a:buFont typeface="Noto Sans Symbols"/>
              <a:buNone/>
            </a:pPr>
            <a:endParaRPr lang="en-US" sz="2400" dirty="0"/>
          </a:p>
          <a:p>
            <a:pPr marL="63500" indent="0">
              <a:buSzPts val="2600"/>
              <a:buFont typeface="Noto Sans Symbols"/>
              <a:buNone/>
            </a:pPr>
            <a:endParaRPr lang="en-US" sz="2400" dirty="0"/>
          </a:p>
          <a:p>
            <a:pPr marL="63500" indent="0">
              <a:buSzPts val="2600"/>
              <a:buFont typeface="Noto Sans Symbols"/>
              <a:buNone/>
            </a:pPr>
            <a:endParaRPr lang="en-US" sz="2400" dirty="0"/>
          </a:p>
          <a:p>
            <a:pPr marL="63500" indent="0">
              <a:buSzPts val="2600"/>
              <a:buFont typeface="Noto Sans Symbols"/>
              <a:buNone/>
            </a:pPr>
            <a:endParaRPr lang="en-US" sz="2400" dirty="0"/>
          </a:p>
          <a:p>
            <a:pPr marL="63500" indent="0">
              <a:buSzPts val="2600"/>
              <a:buFont typeface="Noto Sans Symbols"/>
              <a:buNone/>
            </a:pPr>
            <a:endParaRPr lang="en-US" sz="2400" dirty="0"/>
          </a:p>
          <a:p>
            <a:pPr marL="63500" indent="0">
              <a:buSzPts val="2600"/>
              <a:buFont typeface="Noto Sans Symbols"/>
              <a:buNone/>
            </a:pPr>
            <a:endParaRPr lang="en-US" sz="2400" dirty="0"/>
          </a:p>
          <a:p>
            <a:pPr marL="63500" indent="0">
              <a:buSzPts val="2600"/>
              <a:buFont typeface="Noto Sans Symbols"/>
              <a:buNone/>
            </a:pPr>
            <a:r>
              <a:rPr lang="vi-VN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69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FF035-220C-4525-AAB2-B8AD37B30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1062376"/>
            <a:ext cx="6447501" cy="3420246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1. Giới thiệu về Sha-1</a:t>
            </a: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err="1">
                <a:latin typeface="+mj-lt"/>
              </a:rPr>
              <a:t>Lịch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sử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hình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thành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3. </a:t>
            </a:r>
            <a:r>
              <a:rPr lang="en-US" sz="2800" dirty="0" err="1">
                <a:latin typeface="+mj-lt"/>
              </a:rPr>
              <a:t>Ứng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dụng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Sha-1</a:t>
            </a:r>
          </a:p>
          <a:p>
            <a:r>
              <a:rPr lang="en-US" sz="2800" dirty="0">
                <a:latin typeface="+mj-lt"/>
              </a:rPr>
              <a:t>4. </a:t>
            </a:r>
            <a:r>
              <a:rPr lang="en-US" sz="2800" dirty="0" err="1">
                <a:latin typeface="+mj-lt"/>
              </a:rPr>
              <a:t>Ưu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điểm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</a:t>
            </a:r>
            <a:r>
              <a:rPr lang="vi-VN" sz="2800" dirty="0">
                <a:latin typeface="+mj-lt"/>
              </a:rPr>
              <a:t>ư</a:t>
            </a:r>
            <a:r>
              <a:rPr lang="en-US" sz="2800" dirty="0" err="1">
                <a:latin typeface="+mj-lt"/>
              </a:rPr>
              <a:t>ợc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điểm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5. Nguyên lý hoạt động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8226EC-D3B4-4AC3-BEE5-A281379C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65004"/>
            <a:ext cx="6447501" cy="612478"/>
          </a:xfrm>
        </p:spPr>
        <p:txBody>
          <a:bodyPr/>
          <a:lstStyle/>
          <a:p>
            <a:r>
              <a:rPr lang="en-US" sz="3000" b="1" dirty="0" err="1">
                <a:latin typeface="+mj-lt"/>
              </a:rPr>
              <a:t>Nội</a:t>
            </a:r>
            <a:r>
              <a:rPr lang="en-US" sz="3000" b="1" dirty="0">
                <a:latin typeface="+mj-lt"/>
              </a:rPr>
              <a:t> dung </a:t>
            </a:r>
            <a:r>
              <a:rPr lang="en-US" sz="3000" b="1" dirty="0" err="1">
                <a:latin typeface="+mj-lt"/>
              </a:rPr>
              <a:t>thực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b="1" dirty="0" err="1">
                <a:latin typeface="+mj-lt"/>
              </a:rPr>
              <a:t>hiện</a:t>
            </a:r>
            <a:endParaRPr lang="en-US" sz="3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935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-US" dirty="0">
                <a:latin typeface="+mn-lt"/>
              </a:rPr>
              <a:t>1 . </a:t>
            </a:r>
            <a:r>
              <a:rPr lang="en-US" dirty="0" err="1">
                <a:latin typeface="+mn-lt"/>
              </a:rPr>
              <a:t>Giới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thiệu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về</a:t>
            </a:r>
            <a:r>
              <a:rPr lang="en-US" dirty="0">
                <a:latin typeface="+mn-lt"/>
              </a:rPr>
              <a:t> SHA-1</a:t>
            </a:r>
            <a:endParaRPr dirty="0">
              <a:latin typeface="+mn-lt"/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8759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6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SHA-1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những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thuật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băm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mã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hóa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dùng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toàn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vẹn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ở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phía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SHA-1 checksum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so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sánh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giữa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cấp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toàn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vẹn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hai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chuỗi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checksum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giống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nhau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60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85750" lvl="0" indent="-171450" algn="just" rtl="0">
              <a:spcBef>
                <a:spcPts val="1600"/>
              </a:spcBef>
              <a:spcAft>
                <a:spcPts val="1600"/>
              </a:spcAft>
              <a:buSzPts val="1800"/>
              <a:buFont typeface="Noto Sans Symbols"/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-US" dirty="0">
                <a:latin typeface="+mn-lt"/>
              </a:rPr>
              <a:t>1 . </a:t>
            </a:r>
            <a:r>
              <a:rPr lang="en-US" dirty="0" err="1">
                <a:latin typeface="+mn-lt"/>
              </a:rPr>
              <a:t>Giới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thiệu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về</a:t>
            </a:r>
            <a:r>
              <a:rPr lang="en-US" dirty="0">
                <a:latin typeface="+mn-lt"/>
              </a:rPr>
              <a:t> SHA-1</a:t>
            </a:r>
            <a:endParaRPr dirty="0">
              <a:latin typeface="+mn-lt"/>
            </a:endParaRPr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7362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 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Secure Hash Algorithm (SHA)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phát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triển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bởi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National Institute of Standard and Technology (NIST)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400" i="1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Đầu</a:t>
            </a:r>
            <a:r>
              <a:rPr lang="en-US" sz="2400" i="1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i="1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vào</a:t>
            </a:r>
            <a:r>
              <a:rPr lang="en-US" sz="2400" i="1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: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thông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điệp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với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độ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dài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tối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đa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+mn-lt"/>
              </a:rPr>
              <a:t>2^64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bits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400" i="1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Đầu</a:t>
            </a:r>
            <a:r>
              <a:rPr lang="en-US" sz="2400" i="1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ra: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giá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trị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băm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(message digest)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có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độ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dài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+mn-lt"/>
              </a:rPr>
              <a:t>160 bits</a:t>
            </a:r>
            <a:endParaRPr sz="2400" dirty="0">
              <a:solidFill>
                <a:srgbClr val="FF0000"/>
              </a:solidFill>
              <a:highlight>
                <a:srgbClr val="FFFFFF"/>
              </a:highlight>
              <a:latin typeface="+mn-lt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Giải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thuật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gồm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5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bước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thao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tác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trên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các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khối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+mn-lt"/>
              </a:rPr>
              <a:t>512 bits  </a:t>
            </a:r>
            <a:endParaRPr sz="2400" dirty="0">
              <a:solidFill>
                <a:srgbClr val="FF0000"/>
              </a:solidFill>
              <a:latin typeface="+mn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285750" lvl="0" indent="-171450" algn="l" rtl="0">
              <a:spcBef>
                <a:spcPts val="1600"/>
              </a:spcBef>
              <a:spcAft>
                <a:spcPts val="1600"/>
              </a:spcAft>
              <a:buSzPts val="1800"/>
              <a:buFont typeface="Noto Sans Symbols"/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-US" dirty="0">
                <a:latin typeface="+mn-lt"/>
              </a:rPr>
              <a:t>3. </a:t>
            </a:r>
            <a:r>
              <a:rPr lang="en-US" dirty="0" err="1">
                <a:latin typeface="+mn-lt"/>
              </a:rPr>
              <a:t>Lịch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thành</a:t>
            </a:r>
            <a:r>
              <a:rPr lang="en-US" dirty="0">
                <a:latin typeface="+mn-lt"/>
              </a:rPr>
              <a:t> SHA-1</a:t>
            </a:r>
            <a:endParaRPr dirty="0">
              <a:latin typeface="+mn-lt"/>
            </a:endParaRPr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47133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11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SHA-1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phiên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bản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bốn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phiên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bản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thuật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băm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Secure Hash Algorithm (SHA). 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1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Hầu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hết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triển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bởi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Cục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Ninh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Quốc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Gia (NSA)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Viện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Tiêu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Chuẩn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Kỹ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Thuật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Quốc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Gia (NIST)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bố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1100"/>
              </a:spcBef>
              <a:spcAft>
                <a:spcPts val="1600"/>
              </a:spcAft>
              <a:buSzPts val="1800"/>
              <a:buFont typeface="Noto Sans Symbols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3B9B4F-86EB-48DA-B5AB-B764DC1A5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01" y="3235448"/>
            <a:ext cx="1660009" cy="166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-US" dirty="0">
                <a:latin typeface="+mn-lt"/>
              </a:rPr>
              <a:t>3. </a:t>
            </a:r>
            <a:r>
              <a:rPr lang="en-US" dirty="0" err="1">
                <a:latin typeface="+mn-lt"/>
              </a:rPr>
              <a:t>Lịch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thành</a:t>
            </a:r>
            <a:r>
              <a:rPr lang="en-US" dirty="0">
                <a:latin typeface="+mn-lt"/>
              </a:rPr>
              <a:t> SHA-1</a:t>
            </a:r>
            <a:endParaRPr dirty="0">
              <a:latin typeface="+mn-lt"/>
            </a:endParaRPr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4288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11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SHA-0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có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kích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thước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160 bit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và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là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phiên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bản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đầu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tiên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của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thuật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toán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này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.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Giá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trị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băm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SHA-0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dài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40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ký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tự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hexa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tương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ứng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với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20 byte. </a:t>
            </a: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342900" lvl="0" indent="-342900" algn="l" rtl="0">
              <a:spcBef>
                <a:spcPts val="11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Nó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được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xuất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bản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lần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đầu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tiên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với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tên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SHA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vào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năm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1993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nhưng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không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được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sử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dụng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trong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nhiều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ứng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dụng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vì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nó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nhanh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chóng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được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thay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thế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bằng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SHA-1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vào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năm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1995 do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lỗi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bảo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mật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.</a:t>
            </a:r>
            <a:endParaRPr sz="24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-US" dirty="0">
                <a:latin typeface="+mn-lt"/>
              </a:rPr>
              <a:t>3. </a:t>
            </a:r>
            <a:r>
              <a:rPr lang="en-US" dirty="0" err="1">
                <a:latin typeface="+mn-lt"/>
              </a:rPr>
              <a:t>Lịch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thành</a:t>
            </a:r>
            <a:r>
              <a:rPr lang="en-US" dirty="0">
                <a:latin typeface="+mn-lt"/>
              </a:rPr>
              <a:t> SHA-1</a:t>
            </a:r>
            <a:endParaRPr dirty="0">
              <a:latin typeface="+mn-lt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94886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11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SHA-1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lần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lặp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thứ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hai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hàm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băm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mật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mã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này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SHA-1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cũng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chiều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dài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160 bit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cách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tăng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cường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bảo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mật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bằng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cách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khắc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phục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điểm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yếu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thấy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tiền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phiên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bản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SHA-0.</a:t>
            </a: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lang="en-US" sz="240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1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Tuy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nhiên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năm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2005,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nó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cũng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bị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toàn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42900" lvl="0" indent="-228600" algn="l" rtl="0">
              <a:spcBef>
                <a:spcPts val="11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-US" dirty="0">
                <a:latin typeface="+mn-lt"/>
              </a:rPr>
              <a:t>4. SHA-1 </a:t>
            </a:r>
            <a:r>
              <a:rPr lang="en-US" dirty="0" err="1">
                <a:latin typeface="+mn-lt"/>
              </a:rPr>
              <a:t>được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áp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như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thế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nào</a:t>
            </a:r>
            <a:endParaRPr dirty="0">
              <a:latin typeface="+mn-lt"/>
            </a:endParaRPr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797106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11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300" dirty="0">
                <a:latin typeface="+mn-lt"/>
                <a:sym typeface="Arial"/>
              </a:rPr>
              <a:t>SHA-1 </a:t>
            </a:r>
            <a:r>
              <a:rPr lang="en-US" sz="2300" dirty="0" err="1">
                <a:latin typeface="+mn-lt"/>
                <a:sym typeface="Arial"/>
              </a:rPr>
              <a:t>dược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sử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dụng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trong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kiểm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tra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tính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toàn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vẹn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dữ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liệu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giống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như</a:t>
            </a:r>
            <a:r>
              <a:rPr lang="en-US" sz="2300" dirty="0">
                <a:latin typeface="+mn-lt"/>
                <a:sym typeface="Arial"/>
              </a:rPr>
              <a:t> MD5. </a:t>
            </a: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2300" dirty="0">
              <a:latin typeface="+mn-lt"/>
              <a:sym typeface="Arial"/>
            </a:endParaRPr>
          </a:p>
          <a:p>
            <a:pPr marL="342900" lvl="0" indent="-342900" algn="l" rtl="0">
              <a:spcBef>
                <a:spcPts val="11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300" dirty="0" err="1">
                <a:latin typeface="+mn-lt"/>
                <a:sym typeface="Arial"/>
              </a:rPr>
              <a:t>Nếu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trang</a:t>
            </a:r>
            <a:r>
              <a:rPr lang="en-US" sz="2300" dirty="0">
                <a:latin typeface="+mn-lt"/>
                <a:sym typeface="Arial"/>
              </a:rPr>
              <a:t> web </a:t>
            </a:r>
            <a:r>
              <a:rPr lang="en-US" sz="2300" dirty="0" err="1">
                <a:latin typeface="+mn-lt"/>
                <a:sym typeface="Arial"/>
              </a:rPr>
              <a:t>sử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dụng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hàm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băm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mật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mã</a:t>
            </a:r>
            <a:r>
              <a:rPr lang="en-US" sz="2300" dirty="0">
                <a:latin typeface="+mn-lt"/>
                <a:sym typeface="Arial"/>
              </a:rPr>
              <a:t> SHA-1, </a:t>
            </a:r>
            <a:r>
              <a:rPr lang="en-US" sz="2300" dirty="0" err="1">
                <a:latin typeface="+mn-lt"/>
                <a:sym typeface="Arial"/>
              </a:rPr>
              <a:t>điều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đó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có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nghĩa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là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mật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khẩu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của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bạn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không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lưu</a:t>
            </a:r>
            <a:r>
              <a:rPr lang="en-US" sz="2300" dirty="0">
                <a:latin typeface="+mn-lt"/>
                <a:sym typeface="Arial"/>
              </a:rPr>
              <a:t> ở </a:t>
            </a:r>
            <a:r>
              <a:rPr lang="en-US" sz="2300" dirty="0" err="1">
                <a:latin typeface="+mn-lt"/>
                <a:sym typeface="Arial"/>
              </a:rPr>
              <a:t>dạng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gốc</a:t>
            </a:r>
            <a:r>
              <a:rPr lang="en-US" sz="2300" dirty="0">
                <a:latin typeface="+mn-lt"/>
                <a:sym typeface="Arial"/>
              </a:rPr>
              <a:t> hay </a:t>
            </a:r>
            <a:r>
              <a:rPr lang="en-US" sz="2300" dirty="0" err="1">
                <a:latin typeface="+mn-lt"/>
                <a:sym typeface="Arial"/>
              </a:rPr>
              <a:t>còn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gọi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là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bản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rõ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mà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nó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được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chuyển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thành</a:t>
            </a:r>
            <a:r>
              <a:rPr lang="en-US" sz="2300" dirty="0">
                <a:latin typeface="+mn-lt"/>
                <a:sym typeface="Arial"/>
              </a:rPr>
              <a:t> </a:t>
            </a:r>
            <a:r>
              <a:rPr lang="en-US" sz="2300" dirty="0" err="1">
                <a:latin typeface="+mn-lt"/>
                <a:sym typeface="Arial"/>
              </a:rPr>
              <a:t>chuỗi</a:t>
            </a:r>
            <a:r>
              <a:rPr lang="en-US" sz="2300" dirty="0">
                <a:latin typeface="+mn-lt"/>
                <a:sym typeface="Arial"/>
              </a:rPr>
              <a:t> checksum. 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1847</Words>
  <Application>Microsoft Office PowerPoint</Application>
  <PresentationFormat>On-screen Show (16:9)</PresentationFormat>
  <Paragraphs>195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Times New Roman</vt:lpstr>
      <vt:lpstr>Arial</vt:lpstr>
      <vt:lpstr>Noto Sans Symbols</vt:lpstr>
      <vt:lpstr>Wingdings</vt:lpstr>
      <vt:lpstr>Trebuchet MS</vt:lpstr>
      <vt:lpstr>Cambria Math</vt:lpstr>
      <vt:lpstr>Roboto</vt:lpstr>
      <vt:lpstr>Facet</vt:lpstr>
      <vt:lpstr>PowerPoint Presentation</vt:lpstr>
      <vt:lpstr>PowerPoint Presentation</vt:lpstr>
      <vt:lpstr>Nội dung thực hiện</vt:lpstr>
      <vt:lpstr>1 . Giới thiệu về SHA-1</vt:lpstr>
      <vt:lpstr>1 . Giới thiệu về SHA-1</vt:lpstr>
      <vt:lpstr>3. Lịch sử hình thành SHA-1</vt:lpstr>
      <vt:lpstr>3. Lịch sử hình thành SHA-1</vt:lpstr>
      <vt:lpstr>3. Lịch sử hình thành SHA-1</vt:lpstr>
      <vt:lpstr>4. SHA-1 được áp dụng như thế nào</vt:lpstr>
      <vt:lpstr>4. SHA-1 được áp dụng như thế nào</vt:lpstr>
      <vt:lpstr>5. Ưu điểm và nhược điểm của SHA-1</vt:lpstr>
      <vt:lpstr>5. Ưu điểm và nhược điểm của SHA-1</vt:lpstr>
      <vt:lpstr>5. Ưu điểm và nhược điểm của SHA-1</vt:lpstr>
      <vt:lpstr>So sánh MD5 và SHA-1</vt:lpstr>
      <vt:lpstr>6. Nguyên lý hoạt động</vt:lpstr>
      <vt:lpstr>Bước 1: Nhồi dữ liệu</vt:lpstr>
      <vt:lpstr>Bước 1: Nhồi dữ liệu</vt:lpstr>
      <vt:lpstr>Bước 1: Nhồi dữ liệu</vt:lpstr>
      <vt:lpstr>Bước 2: Thêm độ dài </vt:lpstr>
      <vt:lpstr>Bước 2: Thêm độ dài</vt:lpstr>
      <vt:lpstr>Bước 3: Khởi tạo bộ đệm MD (MD Buffer)</vt:lpstr>
      <vt:lpstr>Bước 3: Khởi tạo bộ đệm MD (MD Buffer)</vt:lpstr>
      <vt:lpstr>Bước 4: Xử lý các khối dữ liệu 512 bit</vt:lpstr>
      <vt:lpstr>Bước 4: Xử lý các khối dữ liệu 512 bit</vt:lpstr>
      <vt:lpstr>Bước 5: Xuất kết quả</vt:lpstr>
      <vt:lpstr>Hàm nén</vt:lpstr>
      <vt:lpstr>Hàm nén</vt:lpstr>
      <vt:lpstr>Hàm nén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An</dc:creator>
  <cp:lastModifiedBy>claud smillsc</cp:lastModifiedBy>
  <cp:revision>66</cp:revision>
  <dcterms:modified xsi:type="dcterms:W3CDTF">2021-05-07T03:30:37Z</dcterms:modified>
</cp:coreProperties>
</file>