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448" r:id="rId5"/>
    <p:sldId id="2489" r:id="rId6"/>
    <p:sldId id="2492" r:id="rId7"/>
    <p:sldId id="2531" r:id="rId8"/>
    <p:sldId id="2532" r:id="rId9"/>
    <p:sldId id="2530" r:id="rId10"/>
    <p:sldId id="2507" r:id="rId11"/>
    <p:sldId id="2508" r:id="rId12"/>
    <p:sldId id="2509" r:id="rId13"/>
    <p:sldId id="2515" r:id="rId14"/>
    <p:sldId id="2511" r:id="rId15"/>
    <p:sldId id="2519" r:id="rId16"/>
    <p:sldId id="2521" r:id="rId17"/>
    <p:sldId id="2522" r:id="rId18"/>
    <p:sldId id="2523" r:id="rId19"/>
    <p:sldId id="2524" r:id="rId20"/>
    <p:sldId id="2525" r:id="rId21"/>
    <p:sldId id="2526" r:id="rId22"/>
    <p:sldId id="2533" r:id="rId23"/>
    <p:sldId id="2534" r:id="rId24"/>
    <p:sldId id="2535" r:id="rId25"/>
    <p:sldId id="2536" r:id="rId26"/>
    <p:sldId id="2537" r:id="rId27"/>
    <p:sldId id="2538" r:id="rId28"/>
    <p:sldId id="2527" r:id="rId29"/>
    <p:sldId id="2528" r:id="rId30"/>
    <p:sldId id="2529" r:id="rId31"/>
    <p:sldId id="243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01023B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82" autoAdjust="0"/>
    <p:restoredTop sz="94353" autoAdjust="0"/>
  </p:normalViewPr>
  <p:slideViewPr>
    <p:cSldViewPr snapToGrid="0">
      <p:cViewPr varScale="1">
        <p:scale>
          <a:sx n="81" d="100"/>
          <a:sy n="81" d="100"/>
        </p:scale>
        <p:origin x="504" y="9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3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26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753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77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31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19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37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61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66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135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888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4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700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02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44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696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589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821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871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01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6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351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04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812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98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5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AF99DA-6E6D-4D2D-92B1-43564E377B84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74-268A-44B5-BE2A-13553DB9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3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  <p:sldLayoutId id="2147483681" r:id="rId12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4" y="2559573"/>
            <a:ext cx="11490325" cy="823913"/>
          </a:xfrm>
        </p:spPr>
        <p:txBody>
          <a:bodyPr/>
          <a:lstStyle/>
          <a:p>
            <a:r>
              <a:rPr lang="en-US" err="1"/>
              <a:t>Tìm</a:t>
            </a:r>
            <a:r>
              <a:rPr lang="en-US"/>
              <a:t> hiểu Thuật toán SHA-1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92140" y="5683661"/>
            <a:ext cx="6760744" cy="518795"/>
          </a:xfrm>
        </p:spPr>
        <p:txBody>
          <a:bodyPr/>
          <a:lstStyle/>
          <a:p>
            <a:r>
              <a:rPr lang="en-US" sz="2000" b="1" dirty="0" err="1"/>
              <a:t>Trần</a:t>
            </a:r>
            <a:r>
              <a:rPr lang="en-US" sz="2000" b="1" dirty="0"/>
              <a:t> </a:t>
            </a:r>
            <a:r>
              <a:rPr lang="en-US" sz="2000" b="1" dirty="0" err="1"/>
              <a:t>Viết</a:t>
            </a:r>
            <a:r>
              <a:rPr lang="en-US" sz="2000" b="1" dirty="0"/>
              <a:t> </a:t>
            </a:r>
            <a:r>
              <a:rPr lang="en-US" sz="2000" b="1" dirty="0" err="1"/>
              <a:t>Thanh</a:t>
            </a:r>
            <a:r>
              <a:rPr lang="en-US" sz="2000" b="1" dirty="0"/>
              <a:t> </a:t>
            </a:r>
            <a:r>
              <a:rPr lang="en-US" sz="2000" b="1" err="1"/>
              <a:t>Hải</a:t>
            </a:r>
            <a:r>
              <a:rPr lang="en-US" sz="2000" b="1"/>
              <a:t> – Phùng Hà Thảo</a:t>
            </a:r>
            <a:br>
              <a:rPr lang="en-US" sz="2000" b="1"/>
            </a:br>
            <a:r>
              <a:rPr lang="en-US" sz="2000" b="1"/>
              <a:t>Nguyễn Minh Quang</a:t>
            </a:r>
            <a:endParaRPr lang="en-US" sz="2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597" y="1020389"/>
            <a:ext cx="4114800" cy="518795"/>
          </a:xfrm>
        </p:spPr>
        <p:txBody>
          <a:bodyPr/>
          <a:lstStyle/>
          <a:p>
            <a:r>
              <a:rPr lang="en-US" err="1"/>
              <a:t>Nhóm</a:t>
            </a:r>
            <a:r>
              <a:rPr lang="en-US"/>
              <a:t> 9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A8C5D9F-DD38-4DDC-AB58-C89A2D40F64C}"/>
              </a:ext>
            </a:extLst>
          </p:cNvPr>
          <p:cNvSpPr txBox="1">
            <a:spLocks/>
          </p:cNvSpPr>
          <p:nvPr/>
        </p:nvSpPr>
        <p:spPr>
          <a:xfrm>
            <a:off x="2715624" y="4768719"/>
            <a:ext cx="6760744" cy="518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GV h</a:t>
            </a:r>
            <a:r>
              <a:rPr lang="vi-VN" sz="2000" b="1"/>
              <a:t>ư</a:t>
            </a:r>
            <a:r>
              <a:rPr lang="en-US" sz="2000" b="1"/>
              <a:t>ớng dẫn: Trương Tấn Khoa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11068"/>
            <a:ext cx="5897218" cy="884238"/>
          </a:xfrm>
        </p:spPr>
        <p:txBody>
          <a:bodyPr/>
          <a:lstStyle/>
          <a:p>
            <a:r>
              <a:rPr lang="en-US"/>
              <a:t>Phần 2. Thuật toán Sha-1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657105" y="865144"/>
            <a:ext cx="5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2.2. Cài đặt thuật toán SHA-1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797565" y="1305513"/>
            <a:ext cx="5135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Bước 5: </a:t>
            </a:r>
            <a:r>
              <a:rPr lang="en-US" sz="1600">
                <a:latin typeface="Arial (Body)"/>
              </a:rPr>
              <a:t>Thêm ‘0’ đến khi nó là modulo 512 == 448 </a:t>
            </a:r>
            <a:r>
              <a:rPr lang="en-US" sz="1600">
                <a:latin typeface="Arial (Body)"/>
                <a:sym typeface="Wingdings" panose="05000000000000000000" pitchFamily="2" charset="2"/>
              </a:rPr>
              <a:t> length % 512 == 448</a:t>
            </a:r>
            <a:endParaRPr lang="en-US" sz="1600"/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6CBFCDB4-9E72-4F5C-BF7C-89482A3ADF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57" b="1457"/>
          <a:stretch>
            <a:fillRect/>
          </a:stretch>
        </p:blipFill>
        <p:spPr/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FD740F-13CF-4E26-B9A0-9F0796B77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038116"/>
              </p:ext>
            </p:extLst>
          </p:nvPr>
        </p:nvGraphicFramePr>
        <p:xfrm>
          <a:off x="5916918" y="2749450"/>
          <a:ext cx="501583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35">
                  <a:extLst>
                    <a:ext uri="{9D8B030D-6E8A-4147-A177-3AD203B41FA5}">
                      <a16:colId xmlns:a16="http://schemas.microsoft.com/office/drawing/2014/main" val="1191826567"/>
                    </a:ext>
                  </a:extLst>
                </a:gridCol>
              </a:tblGrid>
              <a:tr h="44934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0110100001100001011010011</a:t>
                      </a:r>
                      <a:r>
                        <a:rPr lang="en-US" b="0">
                          <a:solidFill>
                            <a:srgbClr val="FF0000"/>
                          </a:solidFill>
                        </a:rPr>
                        <a:t>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77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69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11068"/>
            <a:ext cx="5897218" cy="884238"/>
          </a:xfrm>
        </p:spPr>
        <p:txBody>
          <a:bodyPr/>
          <a:lstStyle/>
          <a:p>
            <a:r>
              <a:rPr lang="en-US"/>
              <a:t>Phần 2. Thuật toán Sha-1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657105" y="865144"/>
            <a:ext cx="5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2.2. Cài đặt thuật toán SHA-1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797565" y="1305513"/>
            <a:ext cx="5135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Bước 6: Nối độ dài của biểu diễn nhị phân 8 bit ban đầu vào chuỗi, độ dài được đệm bằng các số ‘0’ để nó có độ dài bằng 64</a:t>
            </a:r>
          </a:p>
          <a:p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Bước 6.1: Gộp các phần tử mảng ở Bước 3 thành chuỗi </a:t>
            </a:r>
            <a:r>
              <a:rPr lang="en-US" sz="1600">
                <a:sym typeface="Wingdings" panose="05000000000000000000" pitchFamily="2" charset="2"/>
              </a:rPr>
              <a:t> Độ dài (24).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ym typeface="Wingdings" panose="05000000000000000000" pitchFamily="2" charset="2"/>
              </a:rPr>
              <a:t>Bước 6.2: Chuyển độ dài decimal thành binary (11000)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ym typeface="Wingdings" panose="05000000000000000000" pitchFamily="2" charset="2"/>
              </a:rPr>
              <a:t>Bước 6.3: Thêm ‘0’ vào chuỗi độ dài để có độ dài 64 ( 11000…59{0} )</a:t>
            </a:r>
            <a:endParaRPr lang="en-US" sz="1600"/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6CBFCDB4-9E72-4F5C-BF7C-89482A3ADF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57" b="14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819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11068"/>
            <a:ext cx="5897218" cy="884238"/>
          </a:xfrm>
        </p:spPr>
        <p:txBody>
          <a:bodyPr/>
          <a:lstStyle/>
          <a:p>
            <a:r>
              <a:rPr lang="en-US"/>
              <a:t>Phần 2. Thuật toán Sha-1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657105" y="865144"/>
            <a:ext cx="5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2.2. Cài đặt thuật toán SHA-1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797565" y="1305513"/>
            <a:ext cx="5135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Bước 6: Nối độ dài của biểu diễn nhị phân 8 bit ban đầu vào chuỗi, độ dài được đệm bằng các số ‘0’ để nó có độ dài bằng 64</a:t>
            </a:r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6CBFCDB4-9E72-4F5C-BF7C-89482A3ADF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57" b="1457"/>
          <a:stretch>
            <a:fillRect/>
          </a:stretch>
        </p:blipFill>
        <p:spPr/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FD740F-13CF-4E26-B9A0-9F0796B77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154160"/>
              </p:ext>
            </p:extLst>
          </p:nvPr>
        </p:nvGraphicFramePr>
        <p:xfrm>
          <a:off x="5916918" y="2749450"/>
          <a:ext cx="501583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35">
                  <a:extLst>
                    <a:ext uri="{9D8B030D-6E8A-4147-A177-3AD203B41FA5}">
                      <a16:colId xmlns:a16="http://schemas.microsoft.com/office/drawing/2014/main" val="1191826567"/>
                    </a:ext>
                  </a:extLst>
                </a:gridCol>
              </a:tblGrid>
              <a:tr h="449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0110100001100001011010011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</a:t>
                      </a:r>
                      <a:r>
                        <a:rPr lang="en-US" b="0">
                          <a:solidFill>
                            <a:srgbClr val="FF0000"/>
                          </a:solidFill>
                        </a:rPr>
                        <a:t>1100000000000000000000000000000000000000000000000000000000000000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77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44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11068"/>
            <a:ext cx="5897218" cy="884238"/>
          </a:xfrm>
        </p:spPr>
        <p:txBody>
          <a:bodyPr/>
          <a:lstStyle/>
          <a:p>
            <a:r>
              <a:rPr lang="en-US"/>
              <a:t>Phần 2. Thuật toán Sha-1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657105" y="865144"/>
            <a:ext cx="5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2.2. Cài đặt thuật toán SHA-1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797565" y="1305513"/>
            <a:ext cx="513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Bước 7: Chia chuỗi nhị phân thành các phần có 512 bit</a:t>
            </a:r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6CBFCDB4-9E72-4F5C-BF7C-89482A3ADF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57" b="1457"/>
          <a:stretch>
            <a:fillRect/>
          </a:stretch>
        </p:blipFill>
        <p:spPr/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FD740F-13CF-4E26-B9A0-9F0796B77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88110"/>
              </p:ext>
            </p:extLst>
          </p:nvPr>
        </p:nvGraphicFramePr>
        <p:xfrm>
          <a:off x="5916918" y="2749450"/>
          <a:ext cx="501583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35">
                  <a:extLst>
                    <a:ext uri="{9D8B030D-6E8A-4147-A177-3AD203B41FA5}">
                      <a16:colId xmlns:a16="http://schemas.microsoft.com/office/drawing/2014/main" val="1191826567"/>
                    </a:ext>
                  </a:extLst>
                </a:gridCol>
              </a:tblGrid>
              <a:tr h="449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[0110100001100001011010011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1100000000000000000000000000000000000000000000000000000000000000, 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77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26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11068"/>
            <a:ext cx="5897218" cy="884238"/>
          </a:xfrm>
        </p:spPr>
        <p:txBody>
          <a:bodyPr/>
          <a:lstStyle/>
          <a:p>
            <a:r>
              <a:rPr lang="en-US"/>
              <a:t>Phần 2. Thuật toán Sha-1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657105" y="865144"/>
            <a:ext cx="5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2.2. Cài đặt thuật toán SHA-1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797565" y="1305513"/>
            <a:ext cx="5135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Bước 8: Chia mỗi phần trong số các phần đó thành 16-’words’ mỗi ‘words’ có 32 bit.</a:t>
            </a:r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6CBFCDB4-9E72-4F5C-BF7C-89482A3ADF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57" b="1457"/>
          <a:stretch>
            <a:fillRect/>
          </a:stretch>
        </p:blipFill>
        <p:spPr/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FD740F-13CF-4E26-B9A0-9F0796B77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881088"/>
              </p:ext>
            </p:extLst>
          </p:nvPr>
        </p:nvGraphicFramePr>
        <p:xfrm>
          <a:off x="5916918" y="1961325"/>
          <a:ext cx="5015835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35">
                  <a:extLst>
                    <a:ext uri="{9D8B030D-6E8A-4147-A177-3AD203B41FA5}">
                      <a16:colId xmlns:a16="http://schemas.microsoft.com/office/drawing/2014/main" val="1191826567"/>
                    </a:ext>
                  </a:extLst>
                </a:gridCol>
              </a:tblGrid>
              <a:tr h="4356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[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[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‘01101000011000010110100110000000’,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’00000000000000000000000000000000’,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’11000000000000000000000000000000’,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’00000000000000000000000000000000’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77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57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11068"/>
            <a:ext cx="5897218" cy="884238"/>
          </a:xfrm>
        </p:spPr>
        <p:txBody>
          <a:bodyPr/>
          <a:lstStyle/>
          <a:p>
            <a:r>
              <a:rPr lang="en-US"/>
              <a:t>Phần 2. Thuật toán Sha-1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657105" y="865144"/>
            <a:ext cx="5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2.2. Cài đặt thuật toán SHA-1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797565" y="1305513"/>
            <a:ext cx="5135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Bước 9: Lặp từng mảng trong chunks gồm 16 words và dùng phép toán bitwise xOR để mở rộng các mảng đó gồm 80bit từ 32 bit</a:t>
            </a:r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6CBFCDB4-9E72-4F5C-BF7C-89482A3ADF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57" b="1457"/>
          <a:stretch>
            <a:fillRect/>
          </a:stretch>
        </p:blipFill>
        <p:spPr/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FD740F-13CF-4E26-B9A0-9F0796B77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208514"/>
              </p:ext>
            </p:extLst>
          </p:nvPr>
        </p:nvGraphicFramePr>
        <p:xfrm>
          <a:off x="5916917" y="2546717"/>
          <a:ext cx="5526937" cy="882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6937">
                  <a:extLst>
                    <a:ext uri="{9D8B030D-6E8A-4147-A177-3AD203B41FA5}">
                      <a16:colId xmlns:a16="http://schemas.microsoft.com/office/drawing/2014/main" val="1191826567"/>
                    </a:ext>
                  </a:extLst>
                </a:gridCol>
              </a:tblGrid>
              <a:tr h="88228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Với 0 ≤ t ≤ 15, giá trị W</a:t>
                      </a:r>
                      <a:r>
                        <a:rPr lang="en-US" sz="1800" b="0" baseline="-2500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 lấy trực tiếp từ khối dữ liệu.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Với t &gt; 15, W</a:t>
                      </a:r>
                      <a:r>
                        <a:rPr lang="en-US" sz="1800" b="0" baseline="-2500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 = S</a:t>
                      </a:r>
                      <a:r>
                        <a:rPr lang="en-US" sz="1800" b="0" baseline="300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(W</a:t>
                      </a:r>
                      <a:r>
                        <a:rPr lang="en-US" sz="1800" b="0" baseline="-25000">
                          <a:solidFill>
                            <a:schemeClr val="tx1"/>
                          </a:solidFill>
                        </a:rPr>
                        <a:t>t-16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 xor W</a:t>
                      </a:r>
                      <a:r>
                        <a:rPr lang="en-US" sz="1800" b="0" baseline="-25000">
                          <a:solidFill>
                            <a:schemeClr val="tx1"/>
                          </a:solidFill>
                        </a:rPr>
                        <a:t>t-14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 xor W</a:t>
                      </a:r>
                      <a:r>
                        <a:rPr lang="en-US" sz="1800" b="0" baseline="-25000">
                          <a:solidFill>
                            <a:schemeClr val="tx1"/>
                          </a:solidFill>
                        </a:rPr>
                        <a:t>t-8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 xor W</a:t>
                      </a:r>
                      <a:r>
                        <a:rPr lang="en-US" sz="1800" b="0" baseline="-25000">
                          <a:solidFill>
                            <a:schemeClr val="tx1"/>
                          </a:solidFill>
                        </a:rPr>
                        <a:t>t-3</a:t>
                      </a:r>
                      <a:r>
                        <a:rPr lang="en-US" sz="18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77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43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11068"/>
            <a:ext cx="5897218" cy="884238"/>
          </a:xfrm>
        </p:spPr>
        <p:txBody>
          <a:bodyPr/>
          <a:lstStyle/>
          <a:p>
            <a:r>
              <a:rPr lang="en-US"/>
              <a:t>Phần 2. Thuật toán Sha-1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657105" y="865144"/>
            <a:ext cx="5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2.2. Cài đặt thuật toán SHA-1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797565" y="1305513"/>
            <a:ext cx="5135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Bước 9: Lặp từng mảng trong chunks gồm 16 words và dung phép toán bitwise xOR để mở rộng các mảng đó gồm 80bit từ 32 bit</a:t>
            </a:r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6CBFCDB4-9E72-4F5C-BF7C-89482A3ADF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57" b="1457"/>
          <a:stretch>
            <a:fillRect/>
          </a:stretch>
        </p:blipFill>
        <p:spPr/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FD740F-13CF-4E26-B9A0-9F0796B77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580494"/>
              </p:ext>
            </p:extLst>
          </p:nvPr>
        </p:nvGraphicFramePr>
        <p:xfrm>
          <a:off x="5916918" y="2136510"/>
          <a:ext cx="501583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35">
                  <a:extLst>
                    <a:ext uri="{9D8B030D-6E8A-4147-A177-3AD203B41FA5}">
                      <a16:colId xmlns:a16="http://schemas.microsoft.com/office/drawing/2014/main" val="1191826567"/>
                    </a:ext>
                  </a:extLst>
                </a:gridCol>
              </a:tblGrid>
              <a:tr h="4112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[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[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‘01101000011000010110100110000000’,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’00000000000000000000000000000000’,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’11000000000000000000000000000000’,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’00000000000000000000000000000000’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77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08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11068"/>
            <a:ext cx="5897218" cy="884238"/>
          </a:xfrm>
        </p:spPr>
        <p:txBody>
          <a:bodyPr/>
          <a:lstStyle/>
          <a:p>
            <a:r>
              <a:rPr lang="en-US"/>
              <a:t>Phần 2. Thuật toán Sha-1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657105" y="865144"/>
            <a:ext cx="5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2.2. Cài đặt thuật toán SHA-1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797565" y="1305513"/>
            <a:ext cx="5135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Bước 9: Lặp từng mảng trong chunks gồm 16 words và dung phép toán bitwise xOR để mở rộng các mảng đó gồm 80bit từ 32 bit</a:t>
            </a:r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6CBFCDB4-9E72-4F5C-BF7C-89482A3ADF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57" b="1457"/>
          <a:stretch>
            <a:fillRect/>
          </a:stretch>
        </p:blipFill>
        <p:spPr/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FD740F-13CF-4E26-B9A0-9F0796B77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391987"/>
              </p:ext>
            </p:extLst>
          </p:nvPr>
        </p:nvGraphicFramePr>
        <p:xfrm>
          <a:off x="5916918" y="2136510"/>
          <a:ext cx="501583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35">
                  <a:extLst>
                    <a:ext uri="{9D8B030D-6E8A-4147-A177-3AD203B41FA5}">
                      <a16:colId xmlns:a16="http://schemas.microsoft.com/office/drawing/2014/main" val="1191826567"/>
                    </a:ext>
                  </a:extLst>
                </a:gridCol>
              </a:tblGrid>
              <a:tr h="4112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[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[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….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‘11010000110000101101001100000000’,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    ‘00000000000000000000000000110000’,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    ‘10100001100001011010011000000001’,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    ‘00000000000000000000000001100000’,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    ‘01000011000010110100110000000011’,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    ‘00000000000000000000000000110000’,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    ‘10100001100001011010011011000001’,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    ‘10000110000101101001100000000110’,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    ‘00000000000000000000000110000000’,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    ‘00001100001011010011000000001101’,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    ‘00000000000000000000000011110000’,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    ‘00100111100100110011110100000111’,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   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77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83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11068"/>
            <a:ext cx="5897218" cy="884238"/>
          </a:xfrm>
        </p:spPr>
        <p:txBody>
          <a:bodyPr/>
          <a:lstStyle/>
          <a:p>
            <a:r>
              <a:rPr lang="en-US"/>
              <a:t>Phần 2. Thuật toán Sha-1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657105" y="865144"/>
            <a:ext cx="5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2.2. Cài đặt thuật toán SHA-1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797565" y="1305513"/>
            <a:ext cx="513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Bước 10: Lặp words80</a:t>
            </a:r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6CBFCDB4-9E72-4F5C-BF7C-89482A3ADF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57" b="1457"/>
          <a:stretch>
            <a:fillRect/>
          </a:stretch>
        </p:blipFill>
        <p:spPr/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FD740F-13CF-4E26-B9A0-9F0796B77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524748"/>
              </p:ext>
            </p:extLst>
          </p:nvPr>
        </p:nvGraphicFramePr>
        <p:xfrm>
          <a:off x="5916918" y="2136510"/>
          <a:ext cx="5015835" cy="2261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531">
                  <a:extLst>
                    <a:ext uri="{9D8B030D-6E8A-4147-A177-3AD203B41FA5}">
                      <a16:colId xmlns:a16="http://schemas.microsoft.com/office/drawing/2014/main" val="1191826567"/>
                    </a:ext>
                  </a:extLst>
                </a:gridCol>
                <a:gridCol w="1603169">
                  <a:extLst>
                    <a:ext uri="{9D8B030D-6E8A-4147-A177-3AD203B41FA5}">
                      <a16:colId xmlns:a16="http://schemas.microsoft.com/office/drawing/2014/main" val="56732319"/>
                    </a:ext>
                  </a:extLst>
                </a:gridCol>
                <a:gridCol w="2038135">
                  <a:extLst>
                    <a:ext uri="{9D8B030D-6E8A-4147-A177-3AD203B41FA5}">
                      <a16:colId xmlns:a16="http://schemas.microsoft.com/office/drawing/2014/main" val="345676445"/>
                    </a:ext>
                  </a:extLst>
                </a:gridCol>
              </a:tblGrid>
              <a:tr h="4523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Bước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Hàm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Giá trị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77617"/>
                  </a:ext>
                </a:extLst>
              </a:tr>
              <a:tr h="4523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 ≤ t ≤ 19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f1 = f(t, B, C, D)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(B ˄ C) ˅ (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NSimSun" panose="02010609030101010101" pitchFamily="49" charset="-122"/>
                          <a:ea typeface="NSimSun" panose="02010609030101010101" pitchFamily="49" charset="-122"/>
                        </a:rPr>
                        <a:t>¬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B ˄ D)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92382"/>
                  </a:ext>
                </a:extLst>
              </a:tr>
              <a:tr h="4523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20 ≤ t ≤ 39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f2 = f(t, B, C, D)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B xor C xor 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265364"/>
                  </a:ext>
                </a:extLst>
              </a:tr>
              <a:tr h="4523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40 ≤ t ≤ 59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f3 = f(t, B, C, D)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(B ˄ C) ˅ (B ˄ D) ˅ (C ˄ D)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424620"/>
                  </a:ext>
                </a:extLst>
              </a:tr>
              <a:tr h="4523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60 ≤ t ≤ 79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f4 = f(t, B, C, D)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B xor C xor 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401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11068"/>
            <a:ext cx="5897218" cy="884238"/>
          </a:xfrm>
        </p:spPr>
        <p:txBody>
          <a:bodyPr/>
          <a:lstStyle/>
          <a:p>
            <a:r>
              <a:rPr lang="en-US"/>
              <a:t>Phần 2. Thuật toán Sha-1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657105" y="865144"/>
            <a:ext cx="5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2.2. Cài đặt thuật toán SHA-1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797565" y="1305513"/>
            <a:ext cx="513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Bước 10: </a:t>
            </a:r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6CBFCDB4-9E72-4F5C-BF7C-89482A3ADF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57" b="1457"/>
          <a:stretch>
            <a:fillRect/>
          </a:stretch>
        </p:blipFill>
        <p:spPr/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FD740F-13CF-4E26-B9A0-9F0796B776A2}"/>
              </a:ext>
            </a:extLst>
          </p:cNvPr>
          <p:cNvGraphicFramePr>
            <a:graphicFrameLocks noGrp="1"/>
          </p:cNvGraphicFramePr>
          <p:nvPr/>
        </p:nvGraphicFramePr>
        <p:xfrm>
          <a:off x="5916918" y="2136510"/>
          <a:ext cx="501583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35">
                  <a:extLst>
                    <a:ext uri="{9D8B030D-6E8A-4147-A177-3AD203B41FA5}">
                      <a16:colId xmlns:a16="http://schemas.microsoft.com/office/drawing/2014/main" val="1191826567"/>
                    </a:ext>
                  </a:extLst>
                </a:gridCol>
              </a:tblGrid>
              <a:tr h="4112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[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[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‘01101000011000010110100110000000’,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’00000000000000000000000000000000’,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’11000000000000000000000000000000’,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’00000000000000000000000000000000’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77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45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FB8EA4-27A5-44FC-B404-5DA2172A9033}"/>
              </a:ext>
            </a:extLst>
          </p:cNvPr>
          <p:cNvSpPr/>
          <p:nvPr/>
        </p:nvSpPr>
        <p:spPr>
          <a:xfrm>
            <a:off x="3797923" y="4086153"/>
            <a:ext cx="7563930" cy="8781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7CDC9B-AE59-4A39-8F4C-5243788D9AB4}"/>
              </a:ext>
            </a:extLst>
          </p:cNvPr>
          <p:cNvSpPr/>
          <p:nvPr/>
        </p:nvSpPr>
        <p:spPr>
          <a:xfrm>
            <a:off x="3797923" y="2631459"/>
            <a:ext cx="7563930" cy="8778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BAC97D-063F-45A0-92EA-EBAAACB67F94}"/>
              </a:ext>
            </a:extLst>
          </p:cNvPr>
          <p:cNvSpPr/>
          <p:nvPr/>
        </p:nvSpPr>
        <p:spPr>
          <a:xfrm>
            <a:off x="3173018" y="5393778"/>
            <a:ext cx="8188835" cy="8781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49E7-F436-48EE-8AB4-05BFF667BA25}"/>
              </a:ext>
            </a:extLst>
          </p:cNvPr>
          <p:cNvSpPr/>
          <p:nvPr/>
        </p:nvSpPr>
        <p:spPr>
          <a:xfrm>
            <a:off x="3173018" y="1425433"/>
            <a:ext cx="8188835" cy="8781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 txBox="1">
            <a:spLocks/>
          </p:cNvSpPr>
          <p:nvPr/>
        </p:nvSpPr>
        <p:spPr>
          <a:xfrm>
            <a:off x="814387" y="478394"/>
            <a:ext cx="10515600" cy="739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CAF2FFF-B88D-490F-A89E-6FF221F2C1C2}"/>
              </a:ext>
            </a:extLst>
          </p:cNvPr>
          <p:cNvGrpSpPr/>
          <p:nvPr/>
        </p:nvGrpSpPr>
        <p:grpSpPr>
          <a:xfrm>
            <a:off x="4227233" y="1441613"/>
            <a:ext cx="5976400" cy="647255"/>
            <a:chOff x="4228927" y="1146990"/>
            <a:chExt cx="5976400" cy="64725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AC7869-336D-4A6F-B7B1-B9DE19683E73}"/>
                </a:ext>
              </a:extLst>
            </p:cNvPr>
            <p:cNvSpPr txBox="1"/>
            <p:nvPr/>
          </p:nvSpPr>
          <p:spPr>
            <a:xfrm>
              <a:off x="4228927" y="1146990"/>
              <a:ext cx="597640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 err="1"/>
                <a:t>Giới</a:t>
              </a:r>
              <a:r>
                <a:rPr lang="en-US" sz="2400" b="1" cap="all" dirty="0"/>
                <a:t> </a:t>
              </a:r>
              <a:r>
                <a:rPr lang="en-US" sz="2400" b="1" cap="all" dirty="0" err="1"/>
                <a:t>thiệu</a:t>
              </a:r>
              <a:endParaRPr lang="en-US" sz="2400" b="1" cap="all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4DC685-CF9E-48FA-AD13-B78D52FCA63C}"/>
                </a:ext>
              </a:extLst>
            </p:cNvPr>
            <p:cNvSpPr txBox="1"/>
            <p:nvPr/>
          </p:nvSpPr>
          <p:spPr>
            <a:xfrm>
              <a:off x="4228927" y="1517246"/>
              <a:ext cx="5960539" cy="27699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Nói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về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lịch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sử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phát</a:t>
              </a:r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triển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96E2A3-85AB-434E-B745-C40DCF8B0EE1}"/>
              </a:ext>
            </a:extLst>
          </p:cNvPr>
          <p:cNvGrpSpPr/>
          <p:nvPr/>
        </p:nvGrpSpPr>
        <p:grpSpPr>
          <a:xfrm>
            <a:off x="4706204" y="2653144"/>
            <a:ext cx="5976400" cy="647255"/>
            <a:chOff x="4707898" y="2357940"/>
            <a:chExt cx="5976400" cy="64725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86D8E0-E3F8-446C-AA03-7ABFFC4DAF87}"/>
                </a:ext>
              </a:extLst>
            </p:cNvPr>
            <p:cNvSpPr txBox="1"/>
            <p:nvPr/>
          </p:nvSpPr>
          <p:spPr>
            <a:xfrm>
              <a:off x="4707898" y="2357940"/>
              <a:ext cx="597640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/>
                <a:t>Thuật toán</a:t>
              </a:r>
              <a:endParaRPr lang="en-US" sz="2400" b="1" cap="all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B46204-7A7F-4E6D-A318-5D27B3184227}"/>
                </a:ext>
              </a:extLst>
            </p:cNvPr>
            <p:cNvSpPr txBox="1"/>
            <p:nvPr/>
          </p:nvSpPr>
          <p:spPr>
            <a:xfrm>
              <a:off x="4707898" y="2728196"/>
              <a:ext cx="5960539" cy="27699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Tổng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quan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chức</a:t>
              </a:r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năng,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 </a:t>
              </a:r>
              <a:r>
                <a:rPr lang="en-US" sz="12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sánh</a:t>
              </a:r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với thuật toán mã hóa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khác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CFBBA1-29C4-43B0-9316-2BE614FD4B3C}"/>
              </a:ext>
            </a:extLst>
          </p:cNvPr>
          <p:cNvGrpSpPr/>
          <p:nvPr/>
        </p:nvGrpSpPr>
        <p:grpSpPr>
          <a:xfrm>
            <a:off x="4735232" y="4102703"/>
            <a:ext cx="5976400" cy="647255"/>
            <a:chOff x="4736926" y="3807710"/>
            <a:chExt cx="5976400" cy="64725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DC35BF-7F35-4CBE-93EE-4C7B0E26FE5F}"/>
                </a:ext>
              </a:extLst>
            </p:cNvPr>
            <p:cNvSpPr txBox="1"/>
            <p:nvPr/>
          </p:nvSpPr>
          <p:spPr>
            <a:xfrm>
              <a:off x="4736926" y="3807710"/>
              <a:ext cx="597640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 err="1"/>
                <a:t>Kết</a:t>
              </a:r>
              <a:r>
                <a:rPr lang="en-US" sz="2400" b="1" cap="all" dirty="0"/>
                <a:t> </a:t>
              </a:r>
              <a:r>
                <a:rPr lang="en-US" sz="2400" b="1" cap="all" dirty="0" err="1"/>
                <a:t>luận</a:t>
              </a:r>
              <a:endParaRPr lang="en-US" sz="2400" b="1" cap="all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3F1958-6913-4834-AA1B-5FFE61EFA1CE}"/>
                </a:ext>
              </a:extLst>
            </p:cNvPr>
            <p:cNvSpPr txBox="1"/>
            <p:nvPr/>
          </p:nvSpPr>
          <p:spPr>
            <a:xfrm>
              <a:off x="4736926" y="4177966"/>
              <a:ext cx="5960539" cy="27699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Kết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quả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đạt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được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đề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xuất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hướng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phát</a:t>
              </a:r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triển.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743DEF-38F2-424D-9304-08107B040327}"/>
              </a:ext>
            </a:extLst>
          </p:cNvPr>
          <p:cNvGrpSpPr/>
          <p:nvPr/>
        </p:nvGrpSpPr>
        <p:grpSpPr>
          <a:xfrm>
            <a:off x="4211372" y="5616167"/>
            <a:ext cx="5976400" cy="647255"/>
            <a:chOff x="4228927" y="5115335"/>
            <a:chExt cx="5976400" cy="64725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E5A938-6A3C-4B5D-AB28-CF45A2E2DF2B}"/>
                </a:ext>
              </a:extLst>
            </p:cNvPr>
            <p:cNvSpPr txBox="1"/>
            <p:nvPr/>
          </p:nvSpPr>
          <p:spPr>
            <a:xfrm>
              <a:off x="4228927" y="5115335"/>
              <a:ext cx="597640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 err="1"/>
                <a:t>Tài</a:t>
              </a:r>
              <a:r>
                <a:rPr lang="en-US" sz="2400" b="1" cap="all" dirty="0"/>
                <a:t> </a:t>
              </a:r>
              <a:r>
                <a:rPr lang="en-US" sz="2400" b="1" cap="all" dirty="0" err="1"/>
                <a:t>liệu</a:t>
              </a:r>
              <a:r>
                <a:rPr lang="en-US" sz="2400" b="1" cap="all" dirty="0"/>
                <a:t> </a:t>
              </a:r>
              <a:r>
                <a:rPr lang="en-US" sz="2400" b="1" cap="all" dirty="0" err="1"/>
                <a:t>tham</a:t>
              </a:r>
              <a:r>
                <a:rPr lang="en-US" sz="2400" b="1" cap="all" dirty="0"/>
                <a:t> </a:t>
              </a:r>
              <a:r>
                <a:rPr lang="en-US" sz="2400" b="1" cap="all" dirty="0" err="1"/>
                <a:t>khảo</a:t>
              </a:r>
              <a:endParaRPr lang="en-US" sz="2400" b="1" cap="all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38C9CA2-C043-46B5-BFFF-5BAC645939CC}"/>
                </a:ext>
              </a:extLst>
            </p:cNvPr>
            <p:cNvSpPr txBox="1"/>
            <p:nvPr/>
          </p:nvSpPr>
          <p:spPr>
            <a:xfrm>
              <a:off x="4228927" y="5485591"/>
              <a:ext cx="5960539" cy="27699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127B4D-DA7A-4281-92EF-16D4F766B639}"/>
              </a:ext>
            </a:extLst>
          </p:cNvPr>
          <p:cNvCxnSpPr>
            <a:cxnSpLocks/>
          </p:cNvCxnSpPr>
          <p:nvPr/>
        </p:nvCxnSpPr>
        <p:spPr>
          <a:xfrm>
            <a:off x="1628775" y="4985620"/>
            <a:ext cx="1517491" cy="847215"/>
          </a:xfrm>
          <a:prstGeom prst="line">
            <a:avLst/>
          </a:prstGeom>
          <a:ln w="1524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F14556C4-B089-44C0-8B20-40C32BA0282D}"/>
              </a:ext>
            </a:extLst>
          </p:cNvPr>
          <p:cNvSpPr/>
          <p:nvPr/>
        </p:nvSpPr>
        <p:spPr>
          <a:xfrm>
            <a:off x="2765266" y="5393778"/>
            <a:ext cx="878115" cy="8781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8B5215FC-7AB9-422E-852B-1190F134871D}"/>
              </a:ext>
            </a:extLst>
          </p:cNvPr>
          <p:cNvSpPr>
            <a:spLocks/>
          </p:cNvSpPr>
          <p:nvPr/>
        </p:nvSpPr>
        <p:spPr bwMode="auto">
          <a:xfrm>
            <a:off x="0" y="1503277"/>
            <a:ext cx="2309813" cy="4619625"/>
          </a:xfrm>
          <a:custGeom>
            <a:avLst/>
            <a:gdLst>
              <a:gd name="T0" fmla="*/ 0 w 3559"/>
              <a:gd name="T1" fmla="*/ 0 h 7118"/>
              <a:gd name="T2" fmla="*/ 3559 w 3559"/>
              <a:gd name="T3" fmla="*/ 3559 h 7118"/>
              <a:gd name="T4" fmla="*/ 0 w 3559"/>
              <a:gd name="T5" fmla="*/ 7118 h 7118"/>
              <a:gd name="T6" fmla="*/ 0 w 3559"/>
              <a:gd name="T7" fmla="*/ 6593 h 7118"/>
              <a:gd name="T8" fmla="*/ 3034 w 3559"/>
              <a:gd name="T9" fmla="*/ 3559 h 7118"/>
              <a:gd name="T10" fmla="*/ 0 w 3559"/>
              <a:gd name="T11" fmla="*/ 525 h 7118"/>
              <a:gd name="T12" fmla="*/ 0 w 3559"/>
              <a:gd name="T13" fmla="*/ 0 h 7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59" h="7118">
                <a:moveTo>
                  <a:pt x="0" y="0"/>
                </a:moveTo>
                <a:cubicBezTo>
                  <a:pt x="1966" y="0"/>
                  <a:pt x="3559" y="1594"/>
                  <a:pt x="3559" y="3559"/>
                </a:cubicBezTo>
                <a:cubicBezTo>
                  <a:pt x="3559" y="5525"/>
                  <a:pt x="1966" y="7118"/>
                  <a:pt x="0" y="7118"/>
                </a:cubicBezTo>
                <a:lnTo>
                  <a:pt x="0" y="6593"/>
                </a:lnTo>
                <a:cubicBezTo>
                  <a:pt x="1676" y="6593"/>
                  <a:pt x="3034" y="5235"/>
                  <a:pt x="3034" y="3559"/>
                </a:cubicBezTo>
                <a:cubicBezTo>
                  <a:pt x="3034" y="1884"/>
                  <a:pt x="1676" y="525"/>
                  <a:pt x="0" y="525"/>
                </a:cubicBezTo>
                <a:lnTo>
                  <a:pt x="0" y="0"/>
                </a:lnTo>
                <a:close/>
              </a:path>
            </a:pathLst>
          </a:custGeom>
          <a:solidFill>
            <a:srgbClr val="FE7600"/>
          </a:solidFill>
          <a:ln w="0">
            <a:solidFill>
              <a:schemeClr val="accent3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C8AA849-C63A-47ED-9CB9-3F90FCD0FDB9}"/>
              </a:ext>
            </a:extLst>
          </p:cNvPr>
          <p:cNvCxnSpPr>
            <a:cxnSpLocks/>
          </p:cNvCxnSpPr>
          <p:nvPr/>
        </p:nvCxnSpPr>
        <p:spPr>
          <a:xfrm>
            <a:off x="1628775" y="4151323"/>
            <a:ext cx="2118348" cy="332835"/>
          </a:xfrm>
          <a:prstGeom prst="line">
            <a:avLst/>
          </a:prstGeom>
          <a:ln w="152400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C53E748-79D0-4BA0-8A9E-BA30A81EA991}"/>
              </a:ext>
            </a:extLst>
          </p:cNvPr>
          <p:cNvSpPr/>
          <p:nvPr/>
        </p:nvSpPr>
        <p:spPr>
          <a:xfrm>
            <a:off x="3349118" y="4086153"/>
            <a:ext cx="878115" cy="87811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EA7C26BB-BD7E-45A4-8195-7E30554EB1F3}"/>
              </a:ext>
            </a:extLst>
          </p:cNvPr>
          <p:cNvSpPr>
            <a:spLocks/>
          </p:cNvSpPr>
          <p:nvPr/>
        </p:nvSpPr>
        <p:spPr bwMode="auto">
          <a:xfrm>
            <a:off x="0" y="1843002"/>
            <a:ext cx="1968500" cy="3940175"/>
          </a:xfrm>
          <a:custGeom>
            <a:avLst/>
            <a:gdLst>
              <a:gd name="T0" fmla="*/ 0 w 3034"/>
              <a:gd name="T1" fmla="*/ 0 h 6068"/>
              <a:gd name="T2" fmla="*/ 3034 w 3034"/>
              <a:gd name="T3" fmla="*/ 3034 h 6068"/>
              <a:gd name="T4" fmla="*/ 0 w 3034"/>
              <a:gd name="T5" fmla="*/ 6068 h 6068"/>
              <a:gd name="T6" fmla="*/ 0 w 3034"/>
              <a:gd name="T7" fmla="*/ 5543 h 6068"/>
              <a:gd name="T8" fmla="*/ 2510 w 3034"/>
              <a:gd name="T9" fmla="*/ 3034 h 6068"/>
              <a:gd name="T10" fmla="*/ 0 w 3034"/>
              <a:gd name="T11" fmla="*/ 525 h 6068"/>
              <a:gd name="T12" fmla="*/ 0 w 3034"/>
              <a:gd name="T13" fmla="*/ 0 h 6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34" h="6068">
                <a:moveTo>
                  <a:pt x="0" y="0"/>
                </a:moveTo>
                <a:cubicBezTo>
                  <a:pt x="1676" y="0"/>
                  <a:pt x="3034" y="1359"/>
                  <a:pt x="3034" y="3034"/>
                </a:cubicBezTo>
                <a:cubicBezTo>
                  <a:pt x="3034" y="4710"/>
                  <a:pt x="1676" y="6068"/>
                  <a:pt x="0" y="6068"/>
                </a:cubicBezTo>
                <a:lnTo>
                  <a:pt x="0" y="5543"/>
                </a:lnTo>
                <a:cubicBezTo>
                  <a:pt x="1386" y="5543"/>
                  <a:pt x="2510" y="4420"/>
                  <a:pt x="2510" y="3034"/>
                </a:cubicBezTo>
                <a:cubicBezTo>
                  <a:pt x="2510" y="1649"/>
                  <a:pt x="1386" y="525"/>
                  <a:pt x="0" y="525"/>
                </a:cubicBezTo>
                <a:lnTo>
                  <a:pt x="0" y="0"/>
                </a:lnTo>
                <a:close/>
              </a:path>
            </a:pathLst>
          </a:custGeom>
          <a:solidFill>
            <a:srgbClr val="B1DB15"/>
          </a:solidFill>
          <a:ln w="0">
            <a:solidFill>
              <a:schemeClr val="accent4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29E781-94A7-4ABA-8CA0-2E43C24E9E82}"/>
              </a:ext>
            </a:extLst>
          </p:cNvPr>
          <p:cNvCxnSpPr>
            <a:cxnSpLocks/>
          </p:cNvCxnSpPr>
          <p:nvPr/>
        </p:nvCxnSpPr>
        <p:spPr>
          <a:xfrm flipV="1">
            <a:off x="1390289" y="3075440"/>
            <a:ext cx="2339829" cy="470563"/>
          </a:xfrm>
          <a:prstGeom prst="line">
            <a:avLst/>
          </a:prstGeom>
          <a:ln w="1524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DB66E00-CC0B-4B3D-9543-EABA06FB5C7D}"/>
              </a:ext>
            </a:extLst>
          </p:cNvPr>
          <p:cNvSpPr/>
          <p:nvPr/>
        </p:nvSpPr>
        <p:spPr>
          <a:xfrm>
            <a:off x="3349118" y="2636383"/>
            <a:ext cx="878115" cy="878115"/>
          </a:xfrm>
          <a:prstGeom prst="ellips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</a:p>
        </p:txBody>
      </p:sp>
      <p:sp>
        <p:nvSpPr>
          <p:cNvPr id="29" name="Freeform 8">
            <a:extLst>
              <a:ext uri="{FF2B5EF4-FFF2-40B4-BE49-F238E27FC236}">
                <a16:creationId xmlns:a16="http://schemas.microsoft.com/office/drawing/2014/main" id="{DF55AE38-FEB3-455F-AE93-9D14B69F9B61}"/>
              </a:ext>
            </a:extLst>
          </p:cNvPr>
          <p:cNvSpPr>
            <a:spLocks/>
          </p:cNvSpPr>
          <p:nvPr/>
        </p:nvSpPr>
        <p:spPr bwMode="auto">
          <a:xfrm>
            <a:off x="0" y="2184315"/>
            <a:ext cx="1628775" cy="3257550"/>
          </a:xfrm>
          <a:custGeom>
            <a:avLst/>
            <a:gdLst>
              <a:gd name="T0" fmla="*/ 0 w 2510"/>
              <a:gd name="T1" fmla="*/ 0 h 5018"/>
              <a:gd name="T2" fmla="*/ 2510 w 2510"/>
              <a:gd name="T3" fmla="*/ 2509 h 5018"/>
              <a:gd name="T4" fmla="*/ 0 w 2510"/>
              <a:gd name="T5" fmla="*/ 5018 h 5018"/>
              <a:gd name="T6" fmla="*/ 0 w 2510"/>
              <a:gd name="T7" fmla="*/ 4493 h 5018"/>
              <a:gd name="T8" fmla="*/ 1985 w 2510"/>
              <a:gd name="T9" fmla="*/ 2509 h 5018"/>
              <a:gd name="T10" fmla="*/ 0 w 2510"/>
              <a:gd name="T11" fmla="*/ 525 h 5018"/>
              <a:gd name="T12" fmla="*/ 0 w 2510"/>
              <a:gd name="T13" fmla="*/ 0 h 5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10" h="5018">
                <a:moveTo>
                  <a:pt x="0" y="0"/>
                </a:moveTo>
                <a:cubicBezTo>
                  <a:pt x="1386" y="0"/>
                  <a:pt x="2510" y="1124"/>
                  <a:pt x="2510" y="2509"/>
                </a:cubicBezTo>
                <a:cubicBezTo>
                  <a:pt x="2510" y="3895"/>
                  <a:pt x="1386" y="5018"/>
                  <a:pt x="0" y="5018"/>
                </a:cubicBezTo>
                <a:lnTo>
                  <a:pt x="0" y="4493"/>
                </a:lnTo>
                <a:cubicBezTo>
                  <a:pt x="1096" y="4493"/>
                  <a:pt x="1985" y="3605"/>
                  <a:pt x="1985" y="2509"/>
                </a:cubicBezTo>
                <a:cubicBezTo>
                  <a:pt x="1985" y="1413"/>
                  <a:pt x="1096" y="525"/>
                  <a:pt x="0" y="525"/>
                </a:cubicBezTo>
                <a:lnTo>
                  <a:pt x="0" y="0"/>
                </a:lnTo>
                <a:close/>
              </a:path>
            </a:pathLst>
          </a:custGeom>
          <a:solidFill>
            <a:srgbClr val="00A89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9AB366-6FCA-4986-9A98-D97C21D4BE47}"/>
              </a:ext>
            </a:extLst>
          </p:cNvPr>
          <p:cNvCxnSpPr>
            <a:cxnSpLocks/>
          </p:cNvCxnSpPr>
          <p:nvPr/>
        </p:nvCxnSpPr>
        <p:spPr>
          <a:xfrm flipV="1">
            <a:off x="836506" y="1905542"/>
            <a:ext cx="2326765" cy="1307626"/>
          </a:xfrm>
          <a:prstGeom prst="line">
            <a:avLst/>
          </a:prstGeom>
          <a:ln w="15240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C1699F5-1DC8-4113-B588-236A240CA6C4}"/>
              </a:ext>
            </a:extLst>
          </p:cNvPr>
          <p:cNvSpPr/>
          <p:nvPr/>
        </p:nvSpPr>
        <p:spPr>
          <a:xfrm>
            <a:off x="2765266" y="1425433"/>
            <a:ext cx="878115" cy="87811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F97732AB-0082-4ABC-918C-961553734BF0}"/>
              </a:ext>
            </a:extLst>
          </p:cNvPr>
          <p:cNvSpPr>
            <a:spLocks/>
          </p:cNvSpPr>
          <p:nvPr/>
        </p:nvSpPr>
        <p:spPr bwMode="auto">
          <a:xfrm>
            <a:off x="0" y="2525627"/>
            <a:ext cx="1287463" cy="2574925"/>
          </a:xfrm>
          <a:custGeom>
            <a:avLst/>
            <a:gdLst>
              <a:gd name="T0" fmla="*/ 0 w 1985"/>
              <a:gd name="T1" fmla="*/ 0 h 3968"/>
              <a:gd name="T2" fmla="*/ 1985 w 1985"/>
              <a:gd name="T3" fmla="*/ 1984 h 3968"/>
              <a:gd name="T4" fmla="*/ 0 w 1985"/>
              <a:gd name="T5" fmla="*/ 3968 h 3968"/>
              <a:gd name="T6" fmla="*/ 0 w 1985"/>
              <a:gd name="T7" fmla="*/ 3443 h 3968"/>
              <a:gd name="T8" fmla="*/ 1460 w 1985"/>
              <a:gd name="T9" fmla="*/ 1984 h 3968"/>
              <a:gd name="T10" fmla="*/ 0 w 1985"/>
              <a:gd name="T11" fmla="*/ 525 h 3968"/>
              <a:gd name="T12" fmla="*/ 0 w 1985"/>
              <a:gd name="T13" fmla="*/ 0 h 3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5" h="3968">
                <a:moveTo>
                  <a:pt x="0" y="0"/>
                </a:moveTo>
                <a:cubicBezTo>
                  <a:pt x="1096" y="0"/>
                  <a:pt x="1985" y="888"/>
                  <a:pt x="1985" y="1984"/>
                </a:cubicBezTo>
                <a:cubicBezTo>
                  <a:pt x="1985" y="3080"/>
                  <a:pt x="1096" y="3968"/>
                  <a:pt x="0" y="3968"/>
                </a:cubicBezTo>
                <a:lnTo>
                  <a:pt x="0" y="3443"/>
                </a:lnTo>
                <a:cubicBezTo>
                  <a:pt x="806" y="3443"/>
                  <a:pt x="1460" y="2790"/>
                  <a:pt x="1460" y="1984"/>
                </a:cubicBezTo>
                <a:cubicBezTo>
                  <a:pt x="1460" y="1178"/>
                  <a:pt x="806" y="525"/>
                  <a:pt x="0" y="525"/>
                </a:cubicBezTo>
                <a:lnTo>
                  <a:pt x="0" y="0"/>
                </a:lnTo>
                <a:close/>
              </a:path>
            </a:pathLst>
          </a:custGeom>
          <a:solidFill>
            <a:srgbClr val="013D4D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173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11068"/>
            <a:ext cx="5897218" cy="884238"/>
          </a:xfrm>
        </p:spPr>
        <p:txBody>
          <a:bodyPr/>
          <a:lstStyle/>
          <a:p>
            <a:r>
              <a:rPr lang="en-US"/>
              <a:t>Phần 2. Thuật toán Sha-1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657105" y="865144"/>
            <a:ext cx="5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2.2. Cài đặt thuật toán SHA-1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797565" y="1305513"/>
            <a:ext cx="5135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Bước 11: Lặp từng phần tử trong từng mảng thuộc words80</a:t>
            </a:r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6CBFCDB4-9E72-4F5C-BF7C-89482A3ADF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57" b="1457"/>
          <a:stretch>
            <a:fillRect/>
          </a:stretch>
        </p:blipFill>
        <p:spPr/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FD740F-13CF-4E26-B9A0-9F0796B77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630252"/>
              </p:ext>
            </p:extLst>
          </p:nvPr>
        </p:nvGraphicFramePr>
        <p:xfrm>
          <a:off x="5916918" y="2136510"/>
          <a:ext cx="501583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35">
                  <a:extLst>
                    <a:ext uri="{9D8B030D-6E8A-4147-A177-3AD203B41FA5}">
                      <a16:colId xmlns:a16="http://schemas.microsoft.com/office/drawing/2014/main" val="1191826567"/>
                    </a:ext>
                  </a:extLst>
                </a:gridCol>
              </a:tblGrid>
              <a:tr h="4112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[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[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‘01101000011000010110100110000000’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‘00000000000000000000000000000000’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‘00000000000000000000000000000000’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’00000000000000000000000000000000’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‘00000000000000000000000000000000’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‘00000000000000000000000000000000’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‘00000000000000000000000000000000’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’11000000000000000000000000000000’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’00000000000000000000000000000000’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77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71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11068"/>
            <a:ext cx="5897218" cy="884238"/>
          </a:xfrm>
        </p:spPr>
        <p:txBody>
          <a:bodyPr/>
          <a:lstStyle/>
          <a:p>
            <a:r>
              <a:rPr lang="en-US"/>
              <a:t>Phần 2. Thuật toán Sha-1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657105" y="865144"/>
            <a:ext cx="5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2.2. Cài đặt thuật toán SHA-1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797565" y="1305513"/>
            <a:ext cx="513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Bước 12: Dùng hàm nén</a:t>
            </a:r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6CBFCDB4-9E72-4F5C-BF7C-89482A3ADF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57" b="1457"/>
          <a:stretch>
            <a:fillRect/>
          </a:stretch>
        </p:blipFill>
        <p:spPr/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AF9EF2-47C6-49A0-8EA7-9F416731A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667" y="1907415"/>
            <a:ext cx="6556782" cy="465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8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11068"/>
            <a:ext cx="5897218" cy="884238"/>
          </a:xfrm>
        </p:spPr>
        <p:txBody>
          <a:bodyPr/>
          <a:lstStyle/>
          <a:p>
            <a:r>
              <a:rPr lang="en-US"/>
              <a:t>Phần 2. Thuật toán Sha-1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657105" y="865144"/>
            <a:ext cx="5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2.2. Cài đặt thuật toán SHA-1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797565" y="1305513"/>
            <a:ext cx="513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Bước 12: </a:t>
            </a:r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6CBFCDB4-9E72-4F5C-BF7C-89482A3ADF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57" b="1457"/>
          <a:stretch>
            <a:fillRect/>
          </a:stretch>
        </p:blipFill>
        <p:spPr/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FD740F-13CF-4E26-B9A0-9F0796B776A2}"/>
              </a:ext>
            </a:extLst>
          </p:cNvPr>
          <p:cNvGraphicFramePr>
            <a:graphicFrameLocks noGrp="1"/>
          </p:cNvGraphicFramePr>
          <p:nvPr/>
        </p:nvGraphicFramePr>
        <p:xfrm>
          <a:off x="5916918" y="2136510"/>
          <a:ext cx="501583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35">
                  <a:extLst>
                    <a:ext uri="{9D8B030D-6E8A-4147-A177-3AD203B41FA5}">
                      <a16:colId xmlns:a16="http://schemas.microsoft.com/office/drawing/2014/main" val="1191826567"/>
                    </a:ext>
                  </a:extLst>
                </a:gridCol>
              </a:tblGrid>
              <a:tr h="4112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[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[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‘01101000011000010110100110000000’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‘00000000000000000000000000000000’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‘00000000000000000000000000000000’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’00000000000000000000000000000000’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‘00000000000000000000000000000000’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‘00000000000000000000000000000000’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‘00000000000000000000000000000000’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’11000000000000000000000000000000’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’00000000000000000000000000000000’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77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618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11068"/>
            <a:ext cx="5897218" cy="884238"/>
          </a:xfrm>
        </p:spPr>
        <p:txBody>
          <a:bodyPr/>
          <a:lstStyle/>
          <a:p>
            <a:r>
              <a:rPr lang="en-US"/>
              <a:t>Phần 2. Thuật toán Sha-1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657105" y="865144"/>
            <a:ext cx="5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2.2. Cài đặt thuật toán SHA-1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797565" y="1305513"/>
            <a:ext cx="5135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Bước 13: Sau mỗi lần lặp 80 lần, cộng các hằng số và cắt chúng có độ dài 32bit</a:t>
            </a:r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6CBFCDB4-9E72-4F5C-BF7C-89482A3ADF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57" b="1457"/>
          <a:stretch>
            <a:fillRect/>
          </a:stretch>
        </p:blipFill>
        <p:spPr/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FD740F-13CF-4E26-B9A0-9F0796B77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967008"/>
              </p:ext>
            </p:extLst>
          </p:nvPr>
        </p:nvGraphicFramePr>
        <p:xfrm>
          <a:off x="5916918" y="2136510"/>
          <a:ext cx="5015835" cy="1081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35">
                  <a:extLst>
                    <a:ext uri="{9D8B030D-6E8A-4147-A177-3AD203B41FA5}">
                      <a16:colId xmlns:a16="http://schemas.microsoft.com/office/drawing/2014/main" val="1191826567"/>
                    </a:ext>
                  </a:extLst>
                </a:gridCol>
              </a:tblGrid>
              <a:tr h="1081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Ví dụ: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sng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10001101100000010011001101111000 (length = 33bit)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Kết quả: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10001101100000010011001101111000 (length = 33bit)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77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731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11068"/>
            <a:ext cx="5897218" cy="884238"/>
          </a:xfrm>
        </p:spPr>
        <p:txBody>
          <a:bodyPr/>
          <a:lstStyle/>
          <a:p>
            <a:r>
              <a:rPr lang="en-US"/>
              <a:t>Phần 2. Thuật toán Sha-1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657105" y="865144"/>
            <a:ext cx="5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2.2. Cài đặt thuật toán SHA-1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797565" y="1305513"/>
            <a:ext cx="5135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Bước 14: Chuyển binary </a:t>
            </a:r>
            <a:r>
              <a:rPr lang="en-US" sz="1600">
                <a:sym typeface="Wingdings" panose="05000000000000000000" pitchFamily="2" charset="2"/>
              </a:rPr>
              <a:t> hexadecimal và nối thành một chuỗi</a:t>
            </a:r>
            <a:endParaRPr lang="en-US" sz="1600"/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6CBFCDB4-9E72-4F5C-BF7C-89482A3ADF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57" b="1457"/>
          <a:stretch>
            <a:fillRect/>
          </a:stretch>
        </p:blipFill>
        <p:spPr/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FD740F-13CF-4E26-B9A0-9F0796B77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532618"/>
              </p:ext>
            </p:extLst>
          </p:nvPr>
        </p:nvGraphicFramePr>
        <p:xfrm>
          <a:off x="5916918" y="2136510"/>
          <a:ext cx="501583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35">
                  <a:extLst>
                    <a:ext uri="{9D8B030D-6E8A-4147-A177-3AD203B41FA5}">
                      <a16:colId xmlns:a16="http://schemas.microsoft.com/office/drawing/2014/main" val="1191826567"/>
                    </a:ext>
                  </a:extLst>
                </a:gridCol>
              </a:tblGrid>
              <a:tr h="1081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>
                          <a:solidFill>
                            <a:schemeClr val="tx1"/>
                          </a:solidFill>
                        </a:rPr>
                        <a:t>10001101100000010011001101111000 (bin) </a:t>
                      </a:r>
                      <a:r>
                        <a:rPr lang="en-US" sz="1400" b="0" u="none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8d813378 (hex)</a:t>
                      </a:r>
                      <a:endParaRPr lang="en-US" sz="1400" b="0" u="none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11000010100101001101100111000100 (bin)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c294d9c4 (hex)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00111110101001111100101111100011 (bin)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3ea7cbe3 (hex)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01001110000001011100011001011100 (bin)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4e05c65c (hex)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11111010010000111011011000110000 (bin)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fa43b630 (hex)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Kết quả: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8d813378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c294d9c43ea7cbe34e05c65cfa43b630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77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796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11068"/>
            <a:ext cx="5897218" cy="884238"/>
          </a:xfrm>
        </p:spPr>
        <p:txBody>
          <a:bodyPr/>
          <a:lstStyle/>
          <a:p>
            <a:r>
              <a:rPr lang="en-US"/>
              <a:t>Phần 3. So sánh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657105" y="865144"/>
            <a:ext cx="5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3.1. Ưu điểm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797565" y="1305513"/>
            <a:ext cx="513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Bước : </a:t>
            </a:r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6CBFCDB4-9E72-4F5C-BF7C-89482A3ADF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57" b="1457"/>
          <a:stretch>
            <a:fillRect/>
          </a:stretch>
        </p:blipFill>
        <p:spPr/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FD740F-13CF-4E26-B9A0-9F0796B776A2}"/>
              </a:ext>
            </a:extLst>
          </p:cNvPr>
          <p:cNvGraphicFramePr>
            <a:graphicFrameLocks noGrp="1"/>
          </p:cNvGraphicFramePr>
          <p:nvPr/>
        </p:nvGraphicFramePr>
        <p:xfrm>
          <a:off x="5916918" y="2136510"/>
          <a:ext cx="501583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35">
                  <a:extLst>
                    <a:ext uri="{9D8B030D-6E8A-4147-A177-3AD203B41FA5}">
                      <a16:colId xmlns:a16="http://schemas.microsoft.com/office/drawing/2014/main" val="1191826567"/>
                    </a:ext>
                  </a:extLst>
                </a:gridCol>
              </a:tblGrid>
              <a:tr h="4112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[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[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‘01101000011000010110100110000000’,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’00000000000000000000000000000000’,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’11000000000000000000000000000000’,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’00000000000000000000000000000000’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77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43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11068"/>
            <a:ext cx="5897218" cy="884238"/>
          </a:xfrm>
        </p:spPr>
        <p:txBody>
          <a:bodyPr/>
          <a:lstStyle/>
          <a:p>
            <a:r>
              <a:rPr lang="en-US"/>
              <a:t>Phần 3. So sánh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657105" y="865144"/>
            <a:ext cx="5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3.2. Nhược điểm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797565" y="1305513"/>
            <a:ext cx="513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Bước 10: </a:t>
            </a:r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6CBFCDB4-9E72-4F5C-BF7C-89482A3ADF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57" b="1457"/>
          <a:stretch>
            <a:fillRect/>
          </a:stretch>
        </p:blipFill>
        <p:spPr/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FD740F-13CF-4E26-B9A0-9F0796B776A2}"/>
              </a:ext>
            </a:extLst>
          </p:cNvPr>
          <p:cNvGraphicFramePr>
            <a:graphicFrameLocks noGrp="1"/>
          </p:cNvGraphicFramePr>
          <p:nvPr/>
        </p:nvGraphicFramePr>
        <p:xfrm>
          <a:off x="5916918" y="2136510"/>
          <a:ext cx="501583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35">
                  <a:extLst>
                    <a:ext uri="{9D8B030D-6E8A-4147-A177-3AD203B41FA5}">
                      <a16:colId xmlns:a16="http://schemas.microsoft.com/office/drawing/2014/main" val="1191826567"/>
                    </a:ext>
                  </a:extLst>
                </a:gridCol>
              </a:tblGrid>
              <a:tr h="4112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[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[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‘01101000011000010110100110000000’,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’00000000000000000000000000000000’,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’11000000000000000000000000000000’,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’00000000000000000000000000000000’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77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87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11068"/>
            <a:ext cx="5897218" cy="884238"/>
          </a:xfrm>
        </p:spPr>
        <p:txBody>
          <a:bodyPr/>
          <a:lstStyle/>
          <a:p>
            <a:r>
              <a:rPr lang="en-US"/>
              <a:t>Phần 3. So sánh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657105" y="865144"/>
            <a:ext cx="5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3.3. Hướng phát triển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797565" y="1305513"/>
            <a:ext cx="513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Bước 10: </a:t>
            </a:r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6CBFCDB4-9E72-4F5C-BF7C-89482A3ADF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57" b="1457"/>
          <a:stretch>
            <a:fillRect/>
          </a:stretch>
        </p:blipFill>
        <p:spPr/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FD740F-13CF-4E26-B9A0-9F0796B776A2}"/>
              </a:ext>
            </a:extLst>
          </p:cNvPr>
          <p:cNvGraphicFramePr>
            <a:graphicFrameLocks noGrp="1"/>
          </p:cNvGraphicFramePr>
          <p:nvPr/>
        </p:nvGraphicFramePr>
        <p:xfrm>
          <a:off x="5916918" y="2136510"/>
          <a:ext cx="501583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35">
                  <a:extLst>
                    <a:ext uri="{9D8B030D-6E8A-4147-A177-3AD203B41FA5}">
                      <a16:colId xmlns:a16="http://schemas.microsoft.com/office/drawing/2014/main" val="1191826567"/>
                    </a:ext>
                  </a:extLst>
                </a:gridCol>
              </a:tblGrid>
              <a:tr h="4112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[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[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‘01101000011000010110100110000000’,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’00000000000000000000000000000000’,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’11000000000000000000000000000000’,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’00000000000000000000000000000000’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77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22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sz="4000" spc="300"/>
              <a:t>Cảm ơn thầy và các bạn đã chú ý theo dõi</a:t>
            </a:r>
            <a:endParaRPr lang="en-US" sz="4000" spc="300" dirty="0"/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  <p:pic>
        <p:nvPicPr>
          <p:cNvPr id="12" name="Online Image Placeholder 11" descr="Smart 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37232" y="6339205"/>
            <a:ext cx="1754768" cy="51879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11068"/>
            <a:ext cx="5897218" cy="884238"/>
          </a:xfrm>
        </p:spPr>
        <p:txBody>
          <a:bodyPr/>
          <a:lstStyle/>
          <a:p>
            <a:r>
              <a:rPr lang="en-US"/>
              <a:t>Phần 1. Giới thiệu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657105" y="865144"/>
            <a:ext cx="5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1.1. Giới thiệu lịch sử mã hóa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797565" y="1305513"/>
            <a:ext cx="513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Bước 1: Tạo mảng với mã ASCII</a:t>
            </a:r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6CBFCDB4-9E72-4F5C-BF7C-89482A3ADF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57" b="1457"/>
          <a:stretch>
            <a:fillRect/>
          </a:stretch>
        </p:blipFill>
        <p:spPr/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FD740F-13CF-4E26-B9A0-9F0796B77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294840"/>
              </p:ext>
            </p:extLst>
          </p:nvPr>
        </p:nvGraphicFramePr>
        <p:xfrm>
          <a:off x="5916918" y="2749450"/>
          <a:ext cx="5015835" cy="134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868">
                  <a:extLst>
                    <a:ext uri="{9D8B030D-6E8A-4147-A177-3AD203B41FA5}">
                      <a16:colId xmlns:a16="http://schemas.microsoft.com/office/drawing/2014/main" val="1191826567"/>
                    </a:ext>
                  </a:extLst>
                </a:gridCol>
                <a:gridCol w="1251527">
                  <a:extLst>
                    <a:ext uri="{9D8B030D-6E8A-4147-A177-3AD203B41FA5}">
                      <a16:colId xmlns:a16="http://schemas.microsoft.com/office/drawing/2014/main" val="209563645"/>
                    </a:ext>
                  </a:extLst>
                </a:gridCol>
                <a:gridCol w="1251527">
                  <a:extLst>
                    <a:ext uri="{9D8B030D-6E8A-4147-A177-3AD203B41FA5}">
                      <a16:colId xmlns:a16="http://schemas.microsoft.com/office/drawing/2014/main" val="901858766"/>
                    </a:ext>
                  </a:extLst>
                </a:gridCol>
                <a:gridCol w="1251527">
                  <a:extLst>
                    <a:ext uri="{9D8B030D-6E8A-4147-A177-3AD203B41FA5}">
                      <a16:colId xmlns:a16="http://schemas.microsoft.com/office/drawing/2014/main" val="1058256746"/>
                    </a:ext>
                  </a:extLst>
                </a:gridCol>
                <a:gridCol w="772386">
                  <a:extLst>
                    <a:ext uri="{9D8B030D-6E8A-4147-A177-3AD203B41FA5}">
                      <a16:colId xmlns:a16="http://schemas.microsoft.com/office/drawing/2014/main" val="3026783741"/>
                    </a:ext>
                  </a:extLst>
                </a:gridCol>
              </a:tblGrid>
              <a:tr h="44934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hai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77617"/>
                  </a:ext>
                </a:extLst>
              </a:tr>
              <a:tr h="44934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579239"/>
                  </a:ext>
                </a:extLst>
              </a:tr>
              <a:tr h="44934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FF0000"/>
                          </a:solidFill>
                        </a:rPr>
                        <a:t>104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FF0000"/>
                          </a:solidFill>
                        </a:rPr>
                        <a:t>97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FF0000"/>
                          </a:solidFill>
                        </a:rPr>
                        <a:t>105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582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19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11068"/>
            <a:ext cx="5897218" cy="884238"/>
          </a:xfrm>
        </p:spPr>
        <p:txBody>
          <a:bodyPr/>
          <a:lstStyle/>
          <a:p>
            <a:r>
              <a:rPr lang="en-US"/>
              <a:t>Phần 1. Giới thiệu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657105" y="865144"/>
            <a:ext cx="5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1.2. Những hệ mã nổi bật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797565" y="1305513"/>
            <a:ext cx="513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Bước 1: Tạo mảng với mã ASCII</a:t>
            </a:r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6CBFCDB4-9E72-4F5C-BF7C-89482A3ADF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57" b="1457"/>
          <a:stretch>
            <a:fillRect/>
          </a:stretch>
        </p:blipFill>
        <p:spPr/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FD740F-13CF-4E26-B9A0-9F0796B776A2}"/>
              </a:ext>
            </a:extLst>
          </p:cNvPr>
          <p:cNvGraphicFramePr>
            <a:graphicFrameLocks noGrp="1"/>
          </p:cNvGraphicFramePr>
          <p:nvPr/>
        </p:nvGraphicFramePr>
        <p:xfrm>
          <a:off x="5916918" y="2749450"/>
          <a:ext cx="5015835" cy="134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868">
                  <a:extLst>
                    <a:ext uri="{9D8B030D-6E8A-4147-A177-3AD203B41FA5}">
                      <a16:colId xmlns:a16="http://schemas.microsoft.com/office/drawing/2014/main" val="1191826567"/>
                    </a:ext>
                  </a:extLst>
                </a:gridCol>
                <a:gridCol w="1251527">
                  <a:extLst>
                    <a:ext uri="{9D8B030D-6E8A-4147-A177-3AD203B41FA5}">
                      <a16:colId xmlns:a16="http://schemas.microsoft.com/office/drawing/2014/main" val="209563645"/>
                    </a:ext>
                  </a:extLst>
                </a:gridCol>
                <a:gridCol w="1251527">
                  <a:extLst>
                    <a:ext uri="{9D8B030D-6E8A-4147-A177-3AD203B41FA5}">
                      <a16:colId xmlns:a16="http://schemas.microsoft.com/office/drawing/2014/main" val="901858766"/>
                    </a:ext>
                  </a:extLst>
                </a:gridCol>
                <a:gridCol w="1251527">
                  <a:extLst>
                    <a:ext uri="{9D8B030D-6E8A-4147-A177-3AD203B41FA5}">
                      <a16:colId xmlns:a16="http://schemas.microsoft.com/office/drawing/2014/main" val="1058256746"/>
                    </a:ext>
                  </a:extLst>
                </a:gridCol>
                <a:gridCol w="772386">
                  <a:extLst>
                    <a:ext uri="{9D8B030D-6E8A-4147-A177-3AD203B41FA5}">
                      <a16:colId xmlns:a16="http://schemas.microsoft.com/office/drawing/2014/main" val="3026783741"/>
                    </a:ext>
                  </a:extLst>
                </a:gridCol>
              </a:tblGrid>
              <a:tr h="44934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hai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77617"/>
                  </a:ext>
                </a:extLst>
              </a:tr>
              <a:tr h="44934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579239"/>
                  </a:ext>
                </a:extLst>
              </a:tr>
              <a:tr h="44934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FF0000"/>
                          </a:solidFill>
                        </a:rPr>
                        <a:t>104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FF0000"/>
                          </a:solidFill>
                        </a:rPr>
                        <a:t>97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FF0000"/>
                          </a:solidFill>
                        </a:rPr>
                        <a:t>105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582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86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11068"/>
            <a:ext cx="5897218" cy="884238"/>
          </a:xfrm>
        </p:spPr>
        <p:txBody>
          <a:bodyPr/>
          <a:lstStyle/>
          <a:p>
            <a:r>
              <a:rPr lang="en-US"/>
              <a:t>Phần 2. Thuật toán SHA-1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657105" y="865144"/>
            <a:ext cx="5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2.1. Giới thiệu thuật toán SHA-1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797565" y="1305513"/>
            <a:ext cx="513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Bước 1: Tạo mảng với mã ASCII</a:t>
            </a:r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6CBFCDB4-9E72-4F5C-BF7C-89482A3ADF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57" b="1457"/>
          <a:stretch>
            <a:fillRect/>
          </a:stretch>
        </p:blipFill>
        <p:spPr/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FD740F-13CF-4E26-B9A0-9F0796B776A2}"/>
              </a:ext>
            </a:extLst>
          </p:cNvPr>
          <p:cNvGraphicFramePr>
            <a:graphicFrameLocks noGrp="1"/>
          </p:cNvGraphicFramePr>
          <p:nvPr/>
        </p:nvGraphicFramePr>
        <p:xfrm>
          <a:off x="5916918" y="2749450"/>
          <a:ext cx="5015835" cy="134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868">
                  <a:extLst>
                    <a:ext uri="{9D8B030D-6E8A-4147-A177-3AD203B41FA5}">
                      <a16:colId xmlns:a16="http://schemas.microsoft.com/office/drawing/2014/main" val="1191826567"/>
                    </a:ext>
                  </a:extLst>
                </a:gridCol>
                <a:gridCol w="1251527">
                  <a:extLst>
                    <a:ext uri="{9D8B030D-6E8A-4147-A177-3AD203B41FA5}">
                      <a16:colId xmlns:a16="http://schemas.microsoft.com/office/drawing/2014/main" val="209563645"/>
                    </a:ext>
                  </a:extLst>
                </a:gridCol>
                <a:gridCol w="1251527">
                  <a:extLst>
                    <a:ext uri="{9D8B030D-6E8A-4147-A177-3AD203B41FA5}">
                      <a16:colId xmlns:a16="http://schemas.microsoft.com/office/drawing/2014/main" val="901858766"/>
                    </a:ext>
                  </a:extLst>
                </a:gridCol>
                <a:gridCol w="1251527">
                  <a:extLst>
                    <a:ext uri="{9D8B030D-6E8A-4147-A177-3AD203B41FA5}">
                      <a16:colId xmlns:a16="http://schemas.microsoft.com/office/drawing/2014/main" val="1058256746"/>
                    </a:ext>
                  </a:extLst>
                </a:gridCol>
                <a:gridCol w="772386">
                  <a:extLst>
                    <a:ext uri="{9D8B030D-6E8A-4147-A177-3AD203B41FA5}">
                      <a16:colId xmlns:a16="http://schemas.microsoft.com/office/drawing/2014/main" val="3026783741"/>
                    </a:ext>
                  </a:extLst>
                </a:gridCol>
              </a:tblGrid>
              <a:tr h="44934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hai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77617"/>
                  </a:ext>
                </a:extLst>
              </a:tr>
              <a:tr h="44934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579239"/>
                  </a:ext>
                </a:extLst>
              </a:tr>
              <a:tr h="44934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FF0000"/>
                          </a:solidFill>
                        </a:rPr>
                        <a:t>104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FF0000"/>
                          </a:solidFill>
                        </a:rPr>
                        <a:t>97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FF0000"/>
                          </a:solidFill>
                        </a:rPr>
                        <a:t>105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582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06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11068"/>
            <a:ext cx="5897218" cy="884238"/>
          </a:xfrm>
        </p:spPr>
        <p:txBody>
          <a:bodyPr/>
          <a:lstStyle/>
          <a:p>
            <a:r>
              <a:rPr lang="en-US"/>
              <a:t>Phần 2. Thuật toán Sha-1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657105" y="865144"/>
            <a:ext cx="5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2.2. Cài đặt thuật toán SHA-1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797565" y="1305513"/>
            <a:ext cx="513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Bước 1: Tạo mảng với mã ASCII</a:t>
            </a:r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6CBFCDB4-9E72-4F5C-BF7C-89482A3ADF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57" b="1457"/>
          <a:stretch>
            <a:fillRect/>
          </a:stretch>
        </p:blipFill>
        <p:spPr/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FD740F-13CF-4E26-B9A0-9F0796B776A2}"/>
              </a:ext>
            </a:extLst>
          </p:cNvPr>
          <p:cNvGraphicFramePr>
            <a:graphicFrameLocks noGrp="1"/>
          </p:cNvGraphicFramePr>
          <p:nvPr/>
        </p:nvGraphicFramePr>
        <p:xfrm>
          <a:off x="5916918" y="2749450"/>
          <a:ext cx="5015835" cy="134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868">
                  <a:extLst>
                    <a:ext uri="{9D8B030D-6E8A-4147-A177-3AD203B41FA5}">
                      <a16:colId xmlns:a16="http://schemas.microsoft.com/office/drawing/2014/main" val="1191826567"/>
                    </a:ext>
                  </a:extLst>
                </a:gridCol>
                <a:gridCol w="1251527">
                  <a:extLst>
                    <a:ext uri="{9D8B030D-6E8A-4147-A177-3AD203B41FA5}">
                      <a16:colId xmlns:a16="http://schemas.microsoft.com/office/drawing/2014/main" val="209563645"/>
                    </a:ext>
                  </a:extLst>
                </a:gridCol>
                <a:gridCol w="1251527">
                  <a:extLst>
                    <a:ext uri="{9D8B030D-6E8A-4147-A177-3AD203B41FA5}">
                      <a16:colId xmlns:a16="http://schemas.microsoft.com/office/drawing/2014/main" val="901858766"/>
                    </a:ext>
                  </a:extLst>
                </a:gridCol>
                <a:gridCol w="1251527">
                  <a:extLst>
                    <a:ext uri="{9D8B030D-6E8A-4147-A177-3AD203B41FA5}">
                      <a16:colId xmlns:a16="http://schemas.microsoft.com/office/drawing/2014/main" val="1058256746"/>
                    </a:ext>
                  </a:extLst>
                </a:gridCol>
                <a:gridCol w="772386">
                  <a:extLst>
                    <a:ext uri="{9D8B030D-6E8A-4147-A177-3AD203B41FA5}">
                      <a16:colId xmlns:a16="http://schemas.microsoft.com/office/drawing/2014/main" val="3026783741"/>
                    </a:ext>
                  </a:extLst>
                </a:gridCol>
              </a:tblGrid>
              <a:tr h="44934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hai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77617"/>
                  </a:ext>
                </a:extLst>
              </a:tr>
              <a:tr h="44934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579239"/>
                  </a:ext>
                </a:extLst>
              </a:tr>
              <a:tr h="44934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FF0000"/>
                          </a:solidFill>
                        </a:rPr>
                        <a:t>104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FF0000"/>
                          </a:solidFill>
                        </a:rPr>
                        <a:t>97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FF0000"/>
                          </a:solidFill>
                        </a:rPr>
                        <a:t>105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582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49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11068"/>
            <a:ext cx="5897218" cy="884238"/>
          </a:xfrm>
        </p:spPr>
        <p:txBody>
          <a:bodyPr/>
          <a:lstStyle/>
          <a:p>
            <a:r>
              <a:rPr lang="en-US"/>
              <a:t>Phần 2. Thuật toán Sha-1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657105" y="865144"/>
            <a:ext cx="5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2.2. Cài đặt thuật toán SHA-1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797565" y="1305513"/>
            <a:ext cx="5135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Bước 2: </a:t>
            </a:r>
            <a:r>
              <a:rPr lang="en-US" sz="1600">
                <a:latin typeface="Arial (Body)"/>
              </a:rPr>
              <a:t>Tạo mảng biểu diễn mã nhị phân của mã ASCII của mỗi kí tự</a:t>
            </a:r>
            <a:endParaRPr lang="en-US" sz="1600"/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6CBFCDB4-9E72-4F5C-BF7C-89482A3ADF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57" b="1457"/>
          <a:stretch>
            <a:fillRect/>
          </a:stretch>
        </p:blipFill>
        <p:spPr/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FD740F-13CF-4E26-B9A0-9F0796B77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902328"/>
              </p:ext>
            </p:extLst>
          </p:nvPr>
        </p:nvGraphicFramePr>
        <p:xfrm>
          <a:off x="5916918" y="2749450"/>
          <a:ext cx="5015835" cy="1797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868">
                  <a:extLst>
                    <a:ext uri="{9D8B030D-6E8A-4147-A177-3AD203B41FA5}">
                      <a16:colId xmlns:a16="http://schemas.microsoft.com/office/drawing/2014/main" val="1191826567"/>
                    </a:ext>
                  </a:extLst>
                </a:gridCol>
                <a:gridCol w="1251527">
                  <a:extLst>
                    <a:ext uri="{9D8B030D-6E8A-4147-A177-3AD203B41FA5}">
                      <a16:colId xmlns:a16="http://schemas.microsoft.com/office/drawing/2014/main" val="209563645"/>
                    </a:ext>
                  </a:extLst>
                </a:gridCol>
                <a:gridCol w="1251527">
                  <a:extLst>
                    <a:ext uri="{9D8B030D-6E8A-4147-A177-3AD203B41FA5}">
                      <a16:colId xmlns:a16="http://schemas.microsoft.com/office/drawing/2014/main" val="901858766"/>
                    </a:ext>
                  </a:extLst>
                </a:gridCol>
                <a:gridCol w="1251527">
                  <a:extLst>
                    <a:ext uri="{9D8B030D-6E8A-4147-A177-3AD203B41FA5}">
                      <a16:colId xmlns:a16="http://schemas.microsoft.com/office/drawing/2014/main" val="1058256746"/>
                    </a:ext>
                  </a:extLst>
                </a:gridCol>
                <a:gridCol w="772386">
                  <a:extLst>
                    <a:ext uri="{9D8B030D-6E8A-4147-A177-3AD203B41FA5}">
                      <a16:colId xmlns:a16="http://schemas.microsoft.com/office/drawing/2014/main" val="3026783741"/>
                    </a:ext>
                  </a:extLst>
                </a:gridCol>
              </a:tblGrid>
              <a:tr h="44934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Hai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77617"/>
                  </a:ext>
                </a:extLst>
              </a:tr>
              <a:tr h="44934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579239"/>
                  </a:ext>
                </a:extLst>
              </a:tr>
              <a:tr h="44934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104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105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582506"/>
                  </a:ext>
                </a:extLst>
              </a:tr>
              <a:tr h="44934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FF0000"/>
                          </a:solidFill>
                        </a:rPr>
                        <a:t>01101000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FF0000"/>
                          </a:solidFill>
                        </a:rPr>
                        <a:t>01100001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FF0000"/>
                          </a:solidFill>
                        </a:rPr>
                        <a:t>01101001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31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37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11068"/>
            <a:ext cx="5897218" cy="884238"/>
          </a:xfrm>
        </p:spPr>
        <p:txBody>
          <a:bodyPr/>
          <a:lstStyle/>
          <a:p>
            <a:r>
              <a:rPr lang="en-US"/>
              <a:t>Phần 2. Thuật toán Sha-1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657105" y="865144"/>
            <a:ext cx="5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2.2. Cài đặt thuật toán SHA-1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797565" y="1305513"/>
            <a:ext cx="513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Bước 3: </a:t>
            </a:r>
            <a:r>
              <a:rPr lang="en-US" sz="1600">
                <a:latin typeface="Arial (Body)"/>
              </a:rPr>
              <a:t>Nối ‘0’ vào đầu chuỗi đến khi length = 8bits</a:t>
            </a:r>
            <a:endParaRPr lang="en-US" sz="1600"/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6CBFCDB4-9E72-4F5C-BF7C-89482A3ADF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57" b="1457"/>
          <a:stretch>
            <a:fillRect/>
          </a:stretch>
        </p:blipFill>
        <p:spPr/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FD740F-13CF-4E26-B9A0-9F0796B77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828730"/>
              </p:ext>
            </p:extLst>
          </p:nvPr>
        </p:nvGraphicFramePr>
        <p:xfrm>
          <a:off x="5916918" y="2749450"/>
          <a:ext cx="5015835" cy="224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868">
                  <a:extLst>
                    <a:ext uri="{9D8B030D-6E8A-4147-A177-3AD203B41FA5}">
                      <a16:colId xmlns:a16="http://schemas.microsoft.com/office/drawing/2014/main" val="1191826567"/>
                    </a:ext>
                  </a:extLst>
                </a:gridCol>
                <a:gridCol w="1251527">
                  <a:extLst>
                    <a:ext uri="{9D8B030D-6E8A-4147-A177-3AD203B41FA5}">
                      <a16:colId xmlns:a16="http://schemas.microsoft.com/office/drawing/2014/main" val="209563645"/>
                    </a:ext>
                  </a:extLst>
                </a:gridCol>
                <a:gridCol w="1251527">
                  <a:extLst>
                    <a:ext uri="{9D8B030D-6E8A-4147-A177-3AD203B41FA5}">
                      <a16:colId xmlns:a16="http://schemas.microsoft.com/office/drawing/2014/main" val="901858766"/>
                    </a:ext>
                  </a:extLst>
                </a:gridCol>
                <a:gridCol w="1251527">
                  <a:extLst>
                    <a:ext uri="{9D8B030D-6E8A-4147-A177-3AD203B41FA5}">
                      <a16:colId xmlns:a16="http://schemas.microsoft.com/office/drawing/2014/main" val="1058256746"/>
                    </a:ext>
                  </a:extLst>
                </a:gridCol>
                <a:gridCol w="772386">
                  <a:extLst>
                    <a:ext uri="{9D8B030D-6E8A-4147-A177-3AD203B41FA5}">
                      <a16:colId xmlns:a16="http://schemas.microsoft.com/office/drawing/2014/main" val="3026783741"/>
                    </a:ext>
                  </a:extLst>
                </a:gridCol>
              </a:tblGrid>
              <a:tr h="44934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Hai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77617"/>
                  </a:ext>
                </a:extLst>
              </a:tr>
              <a:tr h="44934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579239"/>
                  </a:ext>
                </a:extLst>
              </a:tr>
              <a:tr h="44934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104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105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582506"/>
                  </a:ext>
                </a:extLst>
              </a:tr>
              <a:tr h="44934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1101000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1100001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1101001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317913"/>
                  </a:ext>
                </a:extLst>
              </a:tr>
              <a:tr h="44934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1101000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1100001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1101001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092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88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11068"/>
            <a:ext cx="5897218" cy="884238"/>
          </a:xfrm>
        </p:spPr>
        <p:txBody>
          <a:bodyPr/>
          <a:lstStyle/>
          <a:p>
            <a:r>
              <a:rPr lang="en-US"/>
              <a:t>Phần 2. Thuật toán Sha-1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657105" y="865144"/>
            <a:ext cx="5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2.2. Cài đặt thuật toán SHA-1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797565" y="1305513"/>
            <a:ext cx="5135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Bước 4: </a:t>
            </a:r>
            <a:r>
              <a:rPr lang="en-US" sz="1600">
                <a:latin typeface="Arial (Body)"/>
              </a:rPr>
              <a:t>Nối mảng thành chuỗi và thêm ‘1’ ở cuối chuỗi</a:t>
            </a:r>
            <a:endParaRPr lang="en-US" sz="1600"/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6CBFCDB4-9E72-4F5C-BF7C-89482A3ADF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57" b="1457"/>
          <a:stretch>
            <a:fillRect/>
          </a:stretch>
        </p:blipFill>
        <p:spPr/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FD740F-13CF-4E26-B9A0-9F0796B77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29920"/>
              </p:ext>
            </p:extLst>
          </p:nvPr>
        </p:nvGraphicFramePr>
        <p:xfrm>
          <a:off x="5916918" y="2749450"/>
          <a:ext cx="5015835" cy="224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868">
                  <a:extLst>
                    <a:ext uri="{9D8B030D-6E8A-4147-A177-3AD203B41FA5}">
                      <a16:colId xmlns:a16="http://schemas.microsoft.com/office/drawing/2014/main" val="1191826567"/>
                    </a:ext>
                  </a:extLst>
                </a:gridCol>
                <a:gridCol w="1251527">
                  <a:extLst>
                    <a:ext uri="{9D8B030D-6E8A-4147-A177-3AD203B41FA5}">
                      <a16:colId xmlns:a16="http://schemas.microsoft.com/office/drawing/2014/main" val="209563645"/>
                    </a:ext>
                  </a:extLst>
                </a:gridCol>
                <a:gridCol w="1251527">
                  <a:extLst>
                    <a:ext uri="{9D8B030D-6E8A-4147-A177-3AD203B41FA5}">
                      <a16:colId xmlns:a16="http://schemas.microsoft.com/office/drawing/2014/main" val="901858766"/>
                    </a:ext>
                  </a:extLst>
                </a:gridCol>
                <a:gridCol w="1251527">
                  <a:extLst>
                    <a:ext uri="{9D8B030D-6E8A-4147-A177-3AD203B41FA5}">
                      <a16:colId xmlns:a16="http://schemas.microsoft.com/office/drawing/2014/main" val="1058256746"/>
                    </a:ext>
                  </a:extLst>
                </a:gridCol>
                <a:gridCol w="772386">
                  <a:extLst>
                    <a:ext uri="{9D8B030D-6E8A-4147-A177-3AD203B41FA5}">
                      <a16:colId xmlns:a16="http://schemas.microsoft.com/office/drawing/2014/main" val="3026783741"/>
                    </a:ext>
                  </a:extLst>
                </a:gridCol>
              </a:tblGrid>
              <a:tr h="44934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77617"/>
                  </a:ext>
                </a:extLst>
              </a:tr>
              <a:tr h="44934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104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105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579239"/>
                  </a:ext>
                </a:extLst>
              </a:tr>
              <a:tr h="44934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1101000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1100001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1101001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582506"/>
                  </a:ext>
                </a:extLst>
              </a:tr>
              <a:tr h="44934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01101000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01100001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01101001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317913"/>
                  </a:ext>
                </a:extLst>
              </a:tr>
              <a:tr h="44934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011010000110000101101001</a:t>
                      </a:r>
                      <a:r>
                        <a:rPr lang="en-US" b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01100001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01101001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092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64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b9e13d2d-15ba-47ca-8177-e1eeb1045ca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10802787D66841ACDD7832E1DB2497" ma:contentTypeVersion="10" ma:contentTypeDescription="Create a new document." ma:contentTypeScope="" ma:versionID="13ccf5393b7eb699d6d24d43763bc37a">
  <xsd:schema xmlns:xsd="http://www.w3.org/2001/XMLSchema" xmlns:xs="http://www.w3.org/2001/XMLSchema" xmlns:p="http://schemas.microsoft.com/office/2006/metadata/properties" xmlns:ns3="b9e13d2d-15ba-47ca-8177-e1eeb1045ca4" targetNamespace="http://schemas.microsoft.com/office/2006/metadata/properties" ma:root="true" ma:fieldsID="89a55b1c32751a2e09b072c04f01a9fd" ns3:_="">
    <xsd:import namespace="b9e13d2d-15ba-47ca-8177-e1eeb1045ca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e13d2d-15ba-47ca-8177-e1eeb1045c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D9F223-918A-45AF-9B53-56AB9E5E2182}">
  <ds:schemaRefs>
    <ds:schemaRef ds:uri="http://purl.org/dc/elements/1.1/"/>
    <ds:schemaRef ds:uri="b9e13d2d-15ba-47ca-8177-e1eeb1045ca4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141433-A01F-49F3-9D88-757110E063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e13d2d-15ba-47ca-8177-e1eeb1045c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1815</Words>
  <Application>Microsoft Office PowerPoint</Application>
  <PresentationFormat>Widescreen</PresentationFormat>
  <Paragraphs>481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NSimSun</vt:lpstr>
      <vt:lpstr>Arial</vt:lpstr>
      <vt:lpstr>Arial (Body)</vt:lpstr>
      <vt:lpstr>Calibri</vt:lpstr>
      <vt:lpstr>Calibri Light</vt:lpstr>
      <vt:lpstr>Wingdings</vt:lpstr>
      <vt:lpstr>Office Theme</vt:lpstr>
      <vt:lpstr>Tìm hiểu Thuật toán SHA-1</vt:lpstr>
      <vt:lpstr>PowerPoint Presentation</vt:lpstr>
      <vt:lpstr>Phần 1. Giới thiệu</vt:lpstr>
      <vt:lpstr>Phần 1. Giới thiệu</vt:lpstr>
      <vt:lpstr>Phần 2. Thuật toán SHA-1</vt:lpstr>
      <vt:lpstr>Phần 2. Thuật toán Sha-1</vt:lpstr>
      <vt:lpstr>Phần 2. Thuật toán Sha-1</vt:lpstr>
      <vt:lpstr>Phần 2. Thuật toán Sha-1</vt:lpstr>
      <vt:lpstr>Phần 2. Thuật toán Sha-1</vt:lpstr>
      <vt:lpstr>Phần 2. Thuật toán Sha-1</vt:lpstr>
      <vt:lpstr>Phần 2. Thuật toán Sha-1</vt:lpstr>
      <vt:lpstr>Phần 2. Thuật toán Sha-1</vt:lpstr>
      <vt:lpstr>Phần 2. Thuật toán Sha-1</vt:lpstr>
      <vt:lpstr>Phần 2. Thuật toán Sha-1</vt:lpstr>
      <vt:lpstr>Phần 2. Thuật toán Sha-1</vt:lpstr>
      <vt:lpstr>Phần 2. Thuật toán Sha-1</vt:lpstr>
      <vt:lpstr>Phần 2. Thuật toán Sha-1</vt:lpstr>
      <vt:lpstr>Phần 2. Thuật toán Sha-1</vt:lpstr>
      <vt:lpstr>Phần 2. Thuật toán Sha-1</vt:lpstr>
      <vt:lpstr>Phần 2. Thuật toán Sha-1</vt:lpstr>
      <vt:lpstr>Phần 2. Thuật toán Sha-1</vt:lpstr>
      <vt:lpstr>Phần 2. Thuật toán Sha-1</vt:lpstr>
      <vt:lpstr>Phần 2. Thuật toán Sha-1</vt:lpstr>
      <vt:lpstr>Phần 2. Thuật toán Sha-1</vt:lpstr>
      <vt:lpstr>Phần 3. So sánh</vt:lpstr>
      <vt:lpstr>Phần 3. So sánh</vt:lpstr>
      <vt:lpstr>Phần 3. So sánh</vt:lpstr>
      <vt:lpstr>Cảm ơn thầy và các bạn đã chú ý theo dõi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2020-10-18T19:04:28Z</dcterms:created>
  <dcterms:modified xsi:type="dcterms:W3CDTF">2021-04-04T11:25:27Z</dcterms:modified>
</cp:coreProperties>
</file>