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89" r:id="rId6"/>
    <p:sldId id="259" r:id="rId7"/>
    <p:sldId id="2490" r:id="rId8"/>
    <p:sldId id="2491" r:id="rId9"/>
    <p:sldId id="2492" r:id="rId10"/>
    <p:sldId id="2493" r:id="rId11"/>
    <p:sldId id="2494" r:id="rId12"/>
    <p:sldId id="24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4353" autoAdjust="0"/>
  </p:normalViewPr>
  <p:slideViewPr>
    <p:cSldViewPr snapToGrid="0">
      <p:cViewPr varScale="1">
        <p:scale>
          <a:sx n="81" d="100"/>
          <a:sy n="81" d="100"/>
        </p:scale>
        <p:origin x="504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1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1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4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5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F99DA-6E6D-4D2D-92B1-43564E377B8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74-268A-44B5-BE2A-13553DB9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  <p:sldLayoutId id="2147483681" r:id="rId12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4" y="2559573"/>
            <a:ext cx="11490325" cy="823913"/>
          </a:xfrm>
        </p:spPr>
        <p:txBody>
          <a:bodyPr/>
          <a:lstStyle/>
          <a:p>
            <a:r>
              <a:rPr lang="en-US" err="1"/>
              <a:t>Tìm</a:t>
            </a:r>
            <a:r>
              <a:rPr lang="en-US"/>
              <a:t> hiểu Thuật toán SHA-1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92140" y="5683661"/>
            <a:ext cx="6760744" cy="518795"/>
          </a:xfrm>
        </p:spPr>
        <p:txBody>
          <a:bodyPr/>
          <a:lstStyle/>
          <a:p>
            <a:r>
              <a:rPr lang="en-US" dirty="0" err="1"/>
              <a:t>Trần</a:t>
            </a:r>
            <a:r>
              <a:rPr lang="en-US" dirty="0"/>
              <a:t>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err="1"/>
              <a:t>Hải</a:t>
            </a:r>
            <a:r>
              <a:rPr lang="en-US"/>
              <a:t> – Phùng Hà Thảo</a:t>
            </a:r>
            <a:br>
              <a:rPr lang="en-US"/>
            </a:br>
            <a:r>
              <a:rPr lang="en-US"/>
              <a:t>Nguyễn Minh Quang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7" y="1020389"/>
            <a:ext cx="4114800" cy="518795"/>
          </a:xfrm>
        </p:spPr>
        <p:txBody>
          <a:bodyPr/>
          <a:lstStyle/>
          <a:p>
            <a:r>
              <a:rPr lang="en-US" err="1"/>
              <a:t>Nhóm</a:t>
            </a:r>
            <a:r>
              <a:rPr lang="en-US"/>
              <a:t> …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C5D9F-DD38-4DDC-AB58-C89A2D40F64C}"/>
              </a:ext>
            </a:extLst>
          </p:cNvPr>
          <p:cNvSpPr txBox="1">
            <a:spLocks/>
          </p:cNvSpPr>
          <p:nvPr/>
        </p:nvSpPr>
        <p:spPr>
          <a:xfrm>
            <a:off x="2715624" y="4768719"/>
            <a:ext cx="6760744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GV h</a:t>
            </a:r>
            <a:r>
              <a:rPr lang="vi-VN"/>
              <a:t>ư</a:t>
            </a:r>
            <a:r>
              <a:rPr lang="en-US"/>
              <a:t>ớng dẫn: Trương Tấn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B8EA4-27A5-44FC-B404-5DA2172A9033}"/>
              </a:ext>
            </a:extLst>
          </p:cNvPr>
          <p:cNvSpPr/>
          <p:nvPr/>
        </p:nvSpPr>
        <p:spPr>
          <a:xfrm>
            <a:off x="3797923" y="4086153"/>
            <a:ext cx="7563930" cy="878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CDC9B-AE59-4A39-8F4C-5243788D9AB4}"/>
              </a:ext>
            </a:extLst>
          </p:cNvPr>
          <p:cNvSpPr/>
          <p:nvPr/>
        </p:nvSpPr>
        <p:spPr>
          <a:xfrm>
            <a:off x="3797923" y="2631459"/>
            <a:ext cx="7563930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AC97D-063F-45A0-92EA-EBAAACB67F94}"/>
              </a:ext>
            </a:extLst>
          </p:cNvPr>
          <p:cNvSpPr/>
          <p:nvPr/>
        </p:nvSpPr>
        <p:spPr>
          <a:xfrm>
            <a:off x="3173018" y="5393778"/>
            <a:ext cx="8188835" cy="878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49E7-F436-48EE-8AB4-05BFF667BA25}"/>
              </a:ext>
            </a:extLst>
          </p:cNvPr>
          <p:cNvSpPr/>
          <p:nvPr/>
        </p:nvSpPr>
        <p:spPr>
          <a:xfrm>
            <a:off x="3173018" y="1425433"/>
            <a:ext cx="8188835" cy="878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814387" y="478394"/>
            <a:ext cx="10515600" cy="739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AF2FFF-B88D-490F-A89E-6FF221F2C1C2}"/>
              </a:ext>
            </a:extLst>
          </p:cNvPr>
          <p:cNvGrpSpPr/>
          <p:nvPr/>
        </p:nvGrpSpPr>
        <p:grpSpPr>
          <a:xfrm>
            <a:off x="4227233" y="1441613"/>
            <a:ext cx="5976400" cy="647255"/>
            <a:chOff x="4228927" y="1146990"/>
            <a:chExt cx="5976400" cy="647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AC7869-336D-4A6F-B7B1-B9DE19683E73}"/>
                </a:ext>
              </a:extLst>
            </p:cNvPr>
            <p:cNvSpPr txBox="1"/>
            <p:nvPr/>
          </p:nvSpPr>
          <p:spPr>
            <a:xfrm>
              <a:off x="4228927" y="1146990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 err="1"/>
                <a:t>Giới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thiệu</a:t>
              </a:r>
              <a:endParaRPr lang="en-US" sz="2400" b="1" cap="al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4DC685-CF9E-48FA-AD13-B78D52FCA63C}"/>
                </a:ext>
              </a:extLst>
            </p:cNvPr>
            <p:cNvSpPr txBox="1"/>
            <p:nvPr/>
          </p:nvSpPr>
          <p:spPr>
            <a:xfrm>
              <a:off x="4228927" y="1517246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Nói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về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lịch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sử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phát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triển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96E2A3-85AB-434E-B745-C40DCF8B0EE1}"/>
              </a:ext>
            </a:extLst>
          </p:cNvPr>
          <p:cNvGrpSpPr/>
          <p:nvPr/>
        </p:nvGrpSpPr>
        <p:grpSpPr>
          <a:xfrm>
            <a:off x="4706204" y="2653144"/>
            <a:ext cx="5976400" cy="647255"/>
            <a:chOff x="4707898" y="2357940"/>
            <a:chExt cx="5976400" cy="6472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86D8E0-E3F8-446C-AA03-7ABFFC4DAF87}"/>
                </a:ext>
              </a:extLst>
            </p:cNvPr>
            <p:cNvSpPr txBox="1"/>
            <p:nvPr/>
          </p:nvSpPr>
          <p:spPr>
            <a:xfrm>
              <a:off x="4707898" y="2357940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/>
                <a:t>Thuật toán</a:t>
              </a:r>
              <a:endParaRPr lang="en-US" sz="2400" b="1" cap="al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B46204-7A7F-4E6D-A318-5D27B3184227}"/>
                </a:ext>
              </a:extLst>
            </p:cNvPr>
            <p:cNvSpPr txBox="1"/>
            <p:nvPr/>
          </p:nvSpPr>
          <p:spPr>
            <a:xfrm>
              <a:off x="4707898" y="2728196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Tổng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chức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năng,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sánh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với thuật toán mã hóa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khác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CFBBA1-29C4-43B0-9316-2BE614FD4B3C}"/>
              </a:ext>
            </a:extLst>
          </p:cNvPr>
          <p:cNvGrpSpPr/>
          <p:nvPr/>
        </p:nvGrpSpPr>
        <p:grpSpPr>
          <a:xfrm>
            <a:off x="4735232" y="4102703"/>
            <a:ext cx="5976400" cy="647255"/>
            <a:chOff x="4736926" y="3807710"/>
            <a:chExt cx="5976400" cy="64725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DC35BF-7F35-4CBE-93EE-4C7B0E26FE5F}"/>
                </a:ext>
              </a:extLst>
            </p:cNvPr>
            <p:cNvSpPr txBox="1"/>
            <p:nvPr/>
          </p:nvSpPr>
          <p:spPr>
            <a:xfrm>
              <a:off x="4736926" y="3807710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 err="1"/>
                <a:t>Kết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luận</a:t>
              </a:r>
              <a:endParaRPr lang="en-US" sz="2400" b="1" cap="al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3F1958-6913-4834-AA1B-5FFE61EFA1CE}"/>
                </a:ext>
              </a:extLst>
            </p:cNvPr>
            <p:cNvSpPr txBox="1"/>
            <p:nvPr/>
          </p:nvSpPr>
          <p:spPr>
            <a:xfrm>
              <a:off x="4736926" y="4177966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Kết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quả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đạt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được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đề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xuất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hướng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phát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triển.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743DEF-38F2-424D-9304-08107B040327}"/>
              </a:ext>
            </a:extLst>
          </p:cNvPr>
          <p:cNvGrpSpPr/>
          <p:nvPr/>
        </p:nvGrpSpPr>
        <p:grpSpPr>
          <a:xfrm>
            <a:off x="4211372" y="5616167"/>
            <a:ext cx="5976400" cy="647255"/>
            <a:chOff x="4228927" y="5115335"/>
            <a:chExt cx="5976400" cy="6472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E5A938-6A3C-4B5D-AB28-CF45A2E2DF2B}"/>
                </a:ext>
              </a:extLst>
            </p:cNvPr>
            <p:cNvSpPr txBox="1"/>
            <p:nvPr/>
          </p:nvSpPr>
          <p:spPr>
            <a:xfrm>
              <a:off x="4228927" y="5115335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 err="1"/>
                <a:t>Tài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liệu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tham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khảo</a:t>
              </a:r>
              <a:endParaRPr lang="en-US" sz="2400" b="1" cap="al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8C9CA2-C043-46B5-BFFF-5BAC645939CC}"/>
                </a:ext>
              </a:extLst>
            </p:cNvPr>
            <p:cNvSpPr txBox="1"/>
            <p:nvPr/>
          </p:nvSpPr>
          <p:spPr>
            <a:xfrm>
              <a:off x="4228927" y="5485591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27B4D-DA7A-4281-92EF-16D4F766B639}"/>
              </a:ext>
            </a:extLst>
          </p:cNvPr>
          <p:cNvCxnSpPr>
            <a:cxnSpLocks/>
          </p:cNvCxnSpPr>
          <p:nvPr/>
        </p:nvCxnSpPr>
        <p:spPr>
          <a:xfrm>
            <a:off x="1628775" y="4985620"/>
            <a:ext cx="1517491" cy="847215"/>
          </a:xfrm>
          <a:prstGeom prst="line">
            <a:avLst/>
          </a:prstGeom>
          <a:ln w="1524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14556C4-B089-44C0-8B20-40C32BA0282D}"/>
              </a:ext>
            </a:extLst>
          </p:cNvPr>
          <p:cNvSpPr/>
          <p:nvPr/>
        </p:nvSpPr>
        <p:spPr>
          <a:xfrm>
            <a:off x="2765266" y="5393778"/>
            <a:ext cx="878115" cy="8781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B5215FC-7AB9-422E-852B-1190F134871D}"/>
              </a:ext>
            </a:extLst>
          </p:cNvPr>
          <p:cNvSpPr>
            <a:spLocks/>
          </p:cNvSpPr>
          <p:nvPr/>
        </p:nvSpPr>
        <p:spPr bwMode="auto">
          <a:xfrm>
            <a:off x="0" y="1503277"/>
            <a:ext cx="2309813" cy="4619625"/>
          </a:xfrm>
          <a:custGeom>
            <a:avLst/>
            <a:gdLst>
              <a:gd name="T0" fmla="*/ 0 w 3559"/>
              <a:gd name="T1" fmla="*/ 0 h 7118"/>
              <a:gd name="T2" fmla="*/ 3559 w 3559"/>
              <a:gd name="T3" fmla="*/ 3559 h 7118"/>
              <a:gd name="T4" fmla="*/ 0 w 3559"/>
              <a:gd name="T5" fmla="*/ 7118 h 7118"/>
              <a:gd name="T6" fmla="*/ 0 w 3559"/>
              <a:gd name="T7" fmla="*/ 6593 h 7118"/>
              <a:gd name="T8" fmla="*/ 3034 w 3559"/>
              <a:gd name="T9" fmla="*/ 3559 h 7118"/>
              <a:gd name="T10" fmla="*/ 0 w 3559"/>
              <a:gd name="T11" fmla="*/ 525 h 7118"/>
              <a:gd name="T12" fmla="*/ 0 w 3559"/>
              <a:gd name="T13" fmla="*/ 0 h 7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9" h="7118">
                <a:moveTo>
                  <a:pt x="0" y="0"/>
                </a:moveTo>
                <a:cubicBezTo>
                  <a:pt x="1966" y="0"/>
                  <a:pt x="3559" y="1594"/>
                  <a:pt x="3559" y="3559"/>
                </a:cubicBezTo>
                <a:cubicBezTo>
                  <a:pt x="3559" y="5525"/>
                  <a:pt x="1966" y="7118"/>
                  <a:pt x="0" y="7118"/>
                </a:cubicBezTo>
                <a:lnTo>
                  <a:pt x="0" y="6593"/>
                </a:lnTo>
                <a:cubicBezTo>
                  <a:pt x="1676" y="6593"/>
                  <a:pt x="3034" y="5235"/>
                  <a:pt x="3034" y="3559"/>
                </a:cubicBezTo>
                <a:cubicBezTo>
                  <a:pt x="3034" y="1884"/>
                  <a:pt x="167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E7600"/>
          </a:solidFill>
          <a:ln w="0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8AA849-C63A-47ED-9CB9-3F90FCD0FDB9}"/>
              </a:ext>
            </a:extLst>
          </p:cNvPr>
          <p:cNvCxnSpPr>
            <a:cxnSpLocks/>
          </p:cNvCxnSpPr>
          <p:nvPr/>
        </p:nvCxnSpPr>
        <p:spPr>
          <a:xfrm>
            <a:off x="1628775" y="4151323"/>
            <a:ext cx="2118348" cy="332835"/>
          </a:xfrm>
          <a:prstGeom prst="line">
            <a:avLst/>
          </a:prstGeom>
          <a:ln w="152400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C53E748-79D0-4BA0-8A9E-BA30A81EA991}"/>
              </a:ext>
            </a:extLst>
          </p:cNvPr>
          <p:cNvSpPr/>
          <p:nvPr/>
        </p:nvSpPr>
        <p:spPr>
          <a:xfrm>
            <a:off x="3349118" y="4086153"/>
            <a:ext cx="878115" cy="8781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EA7C26BB-BD7E-45A4-8195-7E30554EB1F3}"/>
              </a:ext>
            </a:extLst>
          </p:cNvPr>
          <p:cNvSpPr>
            <a:spLocks/>
          </p:cNvSpPr>
          <p:nvPr/>
        </p:nvSpPr>
        <p:spPr bwMode="auto">
          <a:xfrm>
            <a:off x="0" y="1843002"/>
            <a:ext cx="1968500" cy="3940175"/>
          </a:xfrm>
          <a:custGeom>
            <a:avLst/>
            <a:gdLst>
              <a:gd name="T0" fmla="*/ 0 w 3034"/>
              <a:gd name="T1" fmla="*/ 0 h 6068"/>
              <a:gd name="T2" fmla="*/ 3034 w 3034"/>
              <a:gd name="T3" fmla="*/ 3034 h 6068"/>
              <a:gd name="T4" fmla="*/ 0 w 3034"/>
              <a:gd name="T5" fmla="*/ 6068 h 6068"/>
              <a:gd name="T6" fmla="*/ 0 w 3034"/>
              <a:gd name="T7" fmla="*/ 5543 h 6068"/>
              <a:gd name="T8" fmla="*/ 2510 w 3034"/>
              <a:gd name="T9" fmla="*/ 3034 h 6068"/>
              <a:gd name="T10" fmla="*/ 0 w 3034"/>
              <a:gd name="T11" fmla="*/ 525 h 6068"/>
              <a:gd name="T12" fmla="*/ 0 w 3034"/>
              <a:gd name="T13" fmla="*/ 0 h 6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4" h="6068">
                <a:moveTo>
                  <a:pt x="0" y="0"/>
                </a:moveTo>
                <a:cubicBezTo>
                  <a:pt x="1676" y="0"/>
                  <a:pt x="3034" y="1359"/>
                  <a:pt x="3034" y="3034"/>
                </a:cubicBezTo>
                <a:cubicBezTo>
                  <a:pt x="3034" y="4710"/>
                  <a:pt x="1676" y="6068"/>
                  <a:pt x="0" y="6068"/>
                </a:cubicBezTo>
                <a:lnTo>
                  <a:pt x="0" y="5543"/>
                </a:lnTo>
                <a:cubicBezTo>
                  <a:pt x="1386" y="5543"/>
                  <a:pt x="2510" y="4420"/>
                  <a:pt x="2510" y="3034"/>
                </a:cubicBezTo>
                <a:cubicBezTo>
                  <a:pt x="2510" y="1649"/>
                  <a:pt x="138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B1DB15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29E781-94A7-4ABA-8CA0-2E43C24E9E82}"/>
              </a:ext>
            </a:extLst>
          </p:cNvPr>
          <p:cNvCxnSpPr>
            <a:cxnSpLocks/>
          </p:cNvCxnSpPr>
          <p:nvPr/>
        </p:nvCxnSpPr>
        <p:spPr>
          <a:xfrm flipV="1">
            <a:off x="1390289" y="3075440"/>
            <a:ext cx="2339829" cy="470563"/>
          </a:xfrm>
          <a:prstGeom prst="line">
            <a:avLst/>
          </a:prstGeom>
          <a:ln w="1524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DB66E00-CC0B-4B3D-9543-EABA06FB5C7D}"/>
              </a:ext>
            </a:extLst>
          </p:cNvPr>
          <p:cNvSpPr/>
          <p:nvPr/>
        </p:nvSpPr>
        <p:spPr>
          <a:xfrm>
            <a:off x="3349118" y="2636383"/>
            <a:ext cx="878115" cy="878115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DF55AE38-FEB3-455F-AE93-9D14B69F9B61}"/>
              </a:ext>
            </a:extLst>
          </p:cNvPr>
          <p:cNvSpPr>
            <a:spLocks/>
          </p:cNvSpPr>
          <p:nvPr/>
        </p:nvSpPr>
        <p:spPr bwMode="auto">
          <a:xfrm>
            <a:off x="0" y="2184315"/>
            <a:ext cx="1628775" cy="3257550"/>
          </a:xfrm>
          <a:custGeom>
            <a:avLst/>
            <a:gdLst>
              <a:gd name="T0" fmla="*/ 0 w 2510"/>
              <a:gd name="T1" fmla="*/ 0 h 5018"/>
              <a:gd name="T2" fmla="*/ 2510 w 2510"/>
              <a:gd name="T3" fmla="*/ 2509 h 5018"/>
              <a:gd name="T4" fmla="*/ 0 w 2510"/>
              <a:gd name="T5" fmla="*/ 5018 h 5018"/>
              <a:gd name="T6" fmla="*/ 0 w 2510"/>
              <a:gd name="T7" fmla="*/ 4493 h 5018"/>
              <a:gd name="T8" fmla="*/ 1985 w 2510"/>
              <a:gd name="T9" fmla="*/ 2509 h 5018"/>
              <a:gd name="T10" fmla="*/ 0 w 2510"/>
              <a:gd name="T11" fmla="*/ 525 h 5018"/>
              <a:gd name="T12" fmla="*/ 0 w 2510"/>
              <a:gd name="T13" fmla="*/ 0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5018">
                <a:moveTo>
                  <a:pt x="0" y="0"/>
                </a:moveTo>
                <a:cubicBezTo>
                  <a:pt x="1386" y="0"/>
                  <a:pt x="2510" y="1124"/>
                  <a:pt x="2510" y="2509"/>
                </a:cubicBezTo>
                <a:cubicBezTo>
                  <a:pt x="2510" y="3895"/>
                  <a:pt x="1386" y="5018"/>
                  <a:pt x="0" y="5018"/>
                </a:cubicBezTo>
                <a:lnTo>
                  <a:pt x="0" y="4493"/>
                </a:lnTo>
                <a:cubicBezTo>
                  <a:pt x="1096" y="4493"/>
                  <a:pt x="1985" y="3605"/>
                  <a:pt x="1985" y="2509"/>
                </a:cubicBezTo>
                <a:cubicBezTo>
                  <a:pt x="1985" y="1413"/>
                  <a:pt x="109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89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9AB366-6FCA-4986-9A98-D97C21D4BE47}"/>
              </a:ext>
            </a:extLst>
          </p:cNvPr>
          <p:cNvCxnSpPr>
            <a:cxnSpLocks/>
          </p:cNvCxnSpPr>
          <p:nvPr/>
        </p:nvCxnSpPr>
        <p:spPr>
          <a:xfrm flipV="1">
            <a:off x="836506" y="1905542"/>
            <a:ext cx="2326765" cy="1307626"/>
          </a:xfrm>
          <a:prstGeom prst="line">
            <a:avLst/>
          </a:prstGeom>
          <a:ln w="1524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1699F5-1DC8-4113-B588-236A240CA6C4}"/>
              </a:ext>
            </a:extLst>
          </p:cNvPr>
          <p:cNvSpPr/>
          <p:nvPr/>
        </p:nvSpPr>
        <p:spPr>
          <a:xfrm>
            <a:off x="2765266" y="1425433"/>
            <a:ext cx="878115" cy="87811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97732AB-0082-4ABC-918C-961553734BF0}"/>
              </a:ext>
            </a:extLst>
          </p:cNvPr>
          <p:cNvSpPr>
            <a:spLocks/>
          </p:cNvSpPr>
          <p:nvPr/>
        </p:nvSpPr>
        <p:spPr bwMode="auto">
          <a:xfrm>
            <a:off x="0" y="2525627"/>
            <a:ext cx="1287463" cy="2574925"/>
          </a:xfrm>
          <a:custGeom>
            <a:avLst/>
            <a:gdLst>
              <a:gd name="T0" fmla="*/ 0 w 1985"/>
              <a:gd name="T1" fmla="*/ 0 h 3968"/>
              <a:gd name="T2" fmla="*/ 1985 w 1985"/>
              <a:gd name="T3" fmla="*/ 1984 h 3968"/>
              <a:gd name="T4" fmla="*/ 0 w 1985"/>
              <a:gd name="T5" fmla="*/ 3968 h 3968"/>
              <a:gd name="T6" fmla="*/ 0 w 1985"/>
              <a:gd name="T7" fmla="*/ 3443 h 3968"/>
              <a:gd name="T8" fmla="*/ 1460 w 1985"/>
              <a:gd name="T9" fmla="*/ 1984 h 3968"/>
              <a:gd name="T10" fmla="*/ 0 w 1985"/>
              <a:gd name="T11" fmla="*/ 525 h 3968"/>
              <a:gd name="T12" fmla="*/ 0 w 1985"/>
              <a:gd name="T13" fmla="*/ 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5" h="3968">
                <a:moveTo>
                  <a:pt x="0" y="0"/>
                </a:moveTo>
                <a:cubicBezTo>
                  <a:pt x="1096" y="0"/>
                  <a:pt x="1985" y="888"/>
                  <a:pt x="1985" y="1984"/>
                </a:cubicBezTo>
                <a:cubicBezTo>
                  <a:pt x="1985" y="3080"/>
                  <a:pt x="1096" y="3968"/>
                  <a:pt x="0" y="3968"/>
                </a:cubicBezTo>
                <a:lnTo>
                  <a:pt x="0" y="3443"/>
                </a:lnTo>
                <a:cubicBezTo>
                  <a:pt x="806" y="3443"/>
                  <a:pt x="1460" y="2790"/>
                  <a:pt x="1460" y="1984"/>
                </a:cubicBezTo>
                <a:cubicBezTo>
                  <a:pt x="1460" y="1178"/>
                  <a:pt x="80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13D4D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7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2" y="0"/>
            <a:ext cx="5897218" cy="884238"/>
          </a:xfrm>
        </p:spPr>
        <p:txBody>
          <a:bodyPr/>
          <a:lstStyle/>
          <a:p>
            <a:r>
              <a:rPr lang="en-US"/>
              <a:t>Phần 1. Giới thiệu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535337" y="854076"/>
            <a:ext cx="513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1.1. </a:t>
            </a:r>
            <a:r>
              <a:rPr lang="vi-VN"/>
              <a:t>G</a:t>
            </a:r>
            <a:r>
              <a:rPr lang="en-US"/>
              <a:t>iới thiệu mã nguồn mở</a:t>
            </a:r>
            <a:br>
              <a:rPr lang="en-US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675797" y="1294445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>
                <a:latin typeface="Arial (Body)"/>
              </a:rPr>
              <a:t>iii</a:t>
            </a:r>
            <a:endParaRPr lang="en-US" sz="1600" dirty="0">
              <a:latin typeface="Arial (Body)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0263C4C-8548-42A7-978D-2E24112E636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r="3579"/>
          <a:stretch>
            <a:fillRect/>
          </a:stretch>
        </p:blipFill>
        <p:spPr bwMode="auto">
          <a:xfrm>
            <a:off x="0" y="0"/>
            <a:ext cx="6154322" cy="68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2" y="0"/>
            <a:ext cx="5897218" cy="884238"/>
          </a:xfrm>
        </p:spPr>
        <p:txBody>
          <a:bodyPr/>
          <a:lstStyle/>
          <a:p>
            <a:r>
              <a:rPr lang="en-US"/>
              <a:t>Phần 1. Giới thiệu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535337" y="854076"/>
            <a:ext cx="513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1.1. </a:t>
            </a:r>
            <a:r>
              <a:rPr lang="vi-VN"/>
              <a:t>G</a:t>
            </a:r>
            <a:r>
              <a:rPr lang="en-US"/>
              <a:t>iới thiệu mã nguồn mở</a:t>
            </a:r>
            <a:br>
              <a:rPr lang="en-US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675797" y="1294445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>
                <a:latin typeface="Arial (Body)"/>
              </a:rPr>
              <a:t>iii</a:t>
            </a:r>
            <a:endParaRPr lang="en-US" sz="1600" dirty="0">
              <a:latin typeface="Arial (Body)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0263C4C-8548-42A7-978D-2E24112E636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r="3579"/>
          <a:stretch>
            <a:fillRect/>
          </a:stretch>
        </p:blipFill>
        <p:spPr bwMode="auto">
          <a:xfrm>
            <a:off x="0" y="0"/>
            <a:ext cx="6154322" cy="68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2" y="0"/>
            <a:ext cx="5897218" cy="884238"/>
          </a:xfrm>
        </p:spPr>
        <p:txBody>
          <a:bodyPr/>
          <a:lstStyle/>
          <a:p>
            <a:r>
              <a:rPr lang="en-US"/>
              <a:t>Phần 1. Giới thiệu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535337" y="854076"/>
            <a:ext cx="513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1.1. </a:t>
            </a:r>
            <a:r>
              <a:rPr lang="vi-VN"/>
              <a:t>G</a:t>
            </a:r>
            <a:r>
              <a:rPr lang="en-US"/>
              <a:t>iới thiệu mã nguồn mở</a:t>
            </a:r>
            <a:br>
              <a:rPr lang="en-US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675797" y="1294445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>
                <a:latin typeface="Arial (Body)"/>
              </a:rPr>
              <a:t>iii</a:t>
            </a:r>
            <a:endParaRPr lang="en-US" sz="1600" dirty="0">
              <a:latin typeface="Arial (Body)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0263C4C-8548-42A7-978D-2E24112E636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r="3579"/>
          <a:stretch>
            <a:fillRect/>
          </a:stretch>
        </p:blipFill>
        <p:spPr bwMode="auto">
          <a:xfrm>
            <a:off x="0" y="0"/>
            <a:ext cx="6154322" cy="68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2" y="0"/>
            <a:ext cx="5897218" cy="884238"/>
          </a:xfrm>
        </p:spPr>
        <p:txBody>
          <a:bodyPr/>
          <a:lstStyle/>
          <a:p>
            <a:r>
              <a:rPr lang="en-US"/>
              <a:t>Phần 1. Giới thiệu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535337" y="854076"/>
            <a:ext cx="513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1.1. </a:t>
            </a:r>
            <a:r>
              <a:rPr lang="vi-VN"/>
              <a:t>G</a:t>
            </a:r>
            <a:r>
              <a:rPr lang="en-US"/>
              <a:t>iới thiệu mã nguồn mở</a:t>
            </a:r>
            <a:br>
              <a:rPr lang="en-US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675797" y="1294445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>
                <a:latin typeface="Arial (Body)"/>
              </a:rPr>
              <a:t>iii</a:t>
            </a:r>
            <a:endParaRPr lang="en-US" sz="1600" dirty="0">
              <a:latin typeface="Arial (Body)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0263C4C-8548-42A7-978D-2E24112E636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r="3579"/>
          <a:stretch>
            <a:fillRect/>
          </a:stretch>
        </p:blipFill>
        <p:spPr bwMode="auto">
          <a:xfrm>
            <a:off x="0" y="0"/>
            <a:ext cx="6154322" cy="68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3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2" y="0"/>
            <a:ext cx="5897218" cy="884238"/>
          </a:xfrm>
        </p:spPr>
        <p:txBody>
          <a:bodyPr/>
          <a:lstStyle/>
          <a:p>
            <a:r>
              <a:rPr lang="en-US"/>
              <a:t>Phần 1. Giới thiệu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535337" y="854076"/>
            <a:ext cx="513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1.1. </a:t>
            </a:r>
            <a:r>
              <a:rPr lang="vi-VN"/>
              <a:t>G</a:t>
            </a:r>
            <a:r>
              <a:rPr lang="en-US"/>
              <a:t>iới thiệu mã nguồn mở</a:t>
            </a:r>
            <a:br>
              <a:rPr lang="en-US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675797" y="1294445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>
                <a:latin typeface="Arial (Body)"/>
              </a:rPr>
              <a:t>iii</a:t>
            </a:r>
            <a:endParaRPr lang="en-US" sz="1600" dirty="0">
              <a:latin typeface="Arial (Body)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0263C4C-8548-42A7-978D-2E24112E636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r="3579"/>
          <a:stretch>
            <a:fillRect/>
          </a:stretch>
        </p:blipFill>
        <p:spPr bwMode="auto">
          <a:xfrm>
            <a:off x="0" y="0"/>
            <a:ext cx="6154322" cy="68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8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2" y="0"/>
            <a:ext cx="5897218" cy="884238"/>
          </a:xfrm>
        </p:spPr>
        <p:txBody>
          <a:bodyPr/>
          <a:lstStyle/>
          <a:p>
            <a:r>
              <a:rPr lang="en-US"/>
              <a:t>Phần 1. Giới thiệu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535337" y="854076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1.1. </a:t>
            </a:r>
            <a:r>
              <a:rPr lang="vi-VN"/>
              <a:t>G</a:t>
            </a:r>
            <a:r>
              <a:rPr lang="en-US"/>
              <a:t>iới thiệu về lịch sử mã hóa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6675797" y="1294445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>
                <a:latin typeface="Arial (Body)"/>
              </a:rPr>
              <a:t>iii</a:t>
            </a:r>
            <a:endParaRPr lang="en-US" sz="1600" dirty="0">
              <a:latin typeface="Arial (Body)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0263C4C-8548-42A7-978D-2E24112E636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r="3579"/>
          <a:stretch>
            <a:fillRect/>
          </a:stretch>
        </p:blipFill>
        <p:spPr bwMode="auto">
          <a:xfrm>
            <a:off x="0" y="0"/>
            <a:ext cx="6154322" cy="68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1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sz="4000" spc="300"/>
              <a:t>Cảm ơn thầy và các bạn đã chú ý theo dõi</a:t>
            </a:r>
            <a:endParaRPr lang="en-US" sz="4000" spc="300" dirty="0"/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7232" y="6339205"/>
            <a:ext cx="1754768" cy="5187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0802787D66841ACDD7832E1DB2497" ma:contentTypeVersion="10" ma:contentTypeDescription="Create a new document." ma:contentTypeScope="" ma:versionID="13ccf5393b7eb699d6d24d43763bc37a">
  <xsd:schema xmlns:xsd="http://www.w3.org/2001/XMLSchema" xmlns:xs="http://www.w3.org/2001/XMLSchema" xmlns:p="http://schemas.microsoft.com/office/2006/metadata/properties" xmlns:ns3="b9e13d2d-15ba-47ca-8177-e1eeb1045ca4" targetNamespace="http://schemas.microsoft.com/office/2006/metadata/properties" ma:root="true" ma:fieldsID="89a55b1c32751a2e09b072c04f01a9fd" ns3:_="">
    <xsd:import namespace="b9e13d2d-15ba-47ca-8177-e1eeb1045c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13d2d-15ba-47ca-8177-e1eeb1045c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9e13d2d-15ba-47ca-8177-e1eeb1045ca4" xsi:nil="true"/>
  </documentManagement>
</p:properties>
</file>

<file path=customXml/itemProps1.xml><?xml version="1.0" encoding="utf-8"?>
<ds:datastoreItem xmlns:ds="http://schemas.openxmlformats.org/officeDocument/2006/customXml" ds:itemID="{E7141433-A01F-49F3-9D88-757110E063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e13d2d-15ba-47ca-8177-e1eeb1045c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purl.org/dc/elements/1.1/"/>
    <ds:schemaRef ds:uri="b9e13d2d-15ba-47ca-8177-e1eeb1045ca4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(Body)</vt:lpstr>
      <vt:lpstr>Calibri</vt:lpstr>
      <vt:lpstr>Calibri Light</vt:lpstr>
      <vt:lpstr>Wingdings</vt:lpstr>
      <vt:lpstr>Office Theme</vt:lpstr>
      <vt:lpstr>Tìm hiểu Thuật toán SHA-1</vt:lpstr>
      <vt:lpstr>PowerPoint Presentation</vt:lpstr>
      <vt:lpstr>Phần 1. Giới thiệu</vt:lpstr>
      <vt:lpstr>Phần 1. Giới thiệu</vt:lpstr>
      <vt:lpstr>Phần 1. Giới thiệu</vt:lpstr>
      <vt:lpstr>Phần 1. Giới thiệu</vt:lpstr>
      <vt:lpstr>Phần 1. Giới thiệu</vt:lpstr>
      <vt:lpstr>Phần 1. Giới thiệu</vt:lpstr>
      <vt:lpstr>Cảm ơn thầy và các bạn đã chú ý theo dõi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2020-10-18T19:04:28Z</dcterms:created>
  <dcterms:modified xsi:type="dcterms:W3CDTF">2021-04-01T00:35:11Z</dcterms:modified>
</cp:coreProperties>
</file>