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8288000" cy="10287000"/>
  <p:notesSz cx="6858000" cy="9144000"/>
  <p:embeddedFontLst>
    <p:embeddedFont>
      <p:font typeface="Times New Roman Bold" panose="02020803070505020304" pitchFamily="18" charset="0"/>
      <p:regular r:id="rId31"/>
      <p:bold r:id="rId32"/>
    </p:embeddedFont>
    <p:embeddedFont>
      <p:font typeface="Trocchi"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538750" y="625521"/>
            <a:ext cx="4399746" cy="1919497"/>
          </a:xfrm>
          <a:custGeom>
            <a:avLst/>
            <a:gdLst/>
            <a:ahLst/>
            <a:cxnLst/>
            <a:rect l="l" t="t" r="r" b="b"/>
            <a:pathLst>
              <a:path w="4399746" h="1919497">
                <a:moveTo>
                  <a:pt x="0" y="0"/>
                </a:moveTo>
                <a:lnTo>
                  <a:pt x="4399745" y="0"/>
                </a:lnTo>
                <a:lnTo>
                  <a:pt x="4399745" y="1919497"/>
                </a:lnTo>
                <a:lnTo>
                  <a:pt x="0" y="1919497"/>
                </a:lnTo>
                <a:lnTo>
                  <a:pt x="0" y="0"/>
                </a:lnTo>
                <a:close/>
              </a:path>
            </a:pathLst>
          </a:custGeom>
          <a:blipFill>
            <a:blip r:embed="rId2"/>
            <a:stretch>
              <a:fillRect/>
            </a:stretch>
          </a:blipFill>
        </p:spPr>
      </p:sp>
      <p:sp>
        <p:nvSpPr>
          <p:cNvPr id="3" name="TextBox 3"/>
          <p:cNvSpPr txBox="1"/>
          <p:nvPr/>
        </p:nvSpPr>
        <p:spPr>
          <a:xfrm>
            <a:off x="6320166" y="16053"/>
            <a:ext cx="4836914" cy="755650"/>
          </a:xfrm>
          <a:prstGeom prst="rect">
            <a:avLst/>
          </a:prstGeom>
        </p:spPr>
        <p:txBody>
          <a:bodyPr lIns="0" tIns="0" rIns="0" bIns="0" rtlCol="0" anchor="t">
            <a:spAutoFit/>
          </a:bodyPr>
          <a:lstStyle/>
          <a:p>
            <a:pPr algn="ctr">
              <a:lnSpc>
                <a:spcPts val="5599"/>
              </a:lnSpc>
            </a:pPr>
            <a:r>
              <a:rPr lang="en-US" sz="3999">
                <a:solidFill>
                  <a:srgbClr val="000000"/>
                </a:solidFill>
                <a:latin typeface="Times New Roman"/>
              </a:rPr>
              <a:t>BÁO CÁO CUỐI KỲ</a:t>
            </a:r>
          </a:p>
        </p:txBody>
      </p:sp>
      <p:sp>
        <p:nvSpPr>
          <p:cNvPr id="4" name="TextBox 4"/>
          <p:cNvSpPr txBox="1"/>
          <p:nvPr/>
        </p:nvSpPr>
        <p:spPr>
          <a:xfrm>
            <a:off x="4924202" y="2552441"/>
            <a:ext cx="8439596" cy="1327785"/>
          </a:xfrm>
          <a:prstGeom prst="rect">
            <a:avLst/>
          </a:prstGeom>
        </p:spPr>
        <p:txBody>
          <a:bodyPr lIns="0" tIns="0" rIns="0" bIns="0" rtlCol="0" anchor="t">
            <a:spAutoFit/>
          </a:bodyPr>
          <a:lstStyle/>
          <a:p>
            <a:pPr algn="ctr">
              <a:lnSpc>
                <a:spcPts val="5040"/>
              </a:lnSpc>
            </a:pPr>
            <a:r>
              <a:rPr lang="en-US" sz="3600">
                <a:solidFill>
                  <a:srgbClr val="000000"/>
                </a:solidFill>
                <a:latin typeface="Times New Roman"/>
              </a:rPr>
              <a:t>MÔN HỌC: </a:t>
            </a:r>
          </a:p>
          <a:p>
            <a:pPr algn="ctr">
              <a:lnSpc>
                <a:spcPts val="5040"/>
              </a:lnSpc>
            </a:pPr>
            <a:r>
              <a:rPr lang="en-US" sz="3600">
                <a:solidFill>
                  <a:srgbClr val="000000"/>
                </a:solidFill>
                <a:latin typeface="Times New Roman"/>
              </a:rPr>
              <a:t>KIẾN TRÚC VÀ THIẾT KẾ PHẦN MỀM</a:t>
            </a:r>
          </a:p>
        </p:txBody>
      </p:sp>
      <p:sp>
        <p:nvSpPr>
          <p:cNvPr id="5" name="TextBox 5"/>
          <p:cNvSpPr txBox="1"/>
          <p:nvPr/>
        </p:nvSpPr>
        <p:spPr>
          <a:xfrm>
            <a:off x="720545" y="5331767"/>
            <a:ext cx="16846910" cy="1389380"/>
          </a:xfrm>
          <a:prstGeom prst="rect">
            <a:avLst/>
          </a:prstGeom>
        </p:spPr>
        <p:txBody>
          <a:bodyPr lIns="0" tIns="0" rIns="0" bIns="0" rtlCol="0" anchor="t">
            <a:spAutoFit/>
          </a:bodyPr>
          <a:lstStyle/>
          <a:p>
            <a:pPr algn="ctr">
              <a:lnSpc>
                <a:spcPts val="5320"/>
              </a:lnSpc>
            </a:pPr>
            <a:r>
              <a:rPr lang="en-US" sz="3800">
                <a:solidFill>
                  <a:srgbClr val="000000"/>
                </a:solidFill>
                <a:latin typeface="Times New Roman"/>
              </a:rPr>
              <a:t>ĐỀ TÀI : THIẾT KẾ KIẾN TRÚC VÀ PHẦN MỀM CHO HỆ THỐNG TÁI CHẾ THIẾT BỊ ĐIỆN TỬ</a:t>
            </a:r>
          </a:p>
        </p:txBody>
      </p:sp>
      <p:sp>
        <p:nvSpPr>
          <p:cNvPr id="6" name="TextBox 6"/>
          <p:cNvSpPr txBox="1"/>
          <p:nvPr/>
        </p:nvSpPr>
        <p:spPr>
          <a:xfrm>
            <a:off x="15018964" y="8854197"/>
            <a:ext cx="2230544" cy="674855"/>
          </a:xfrm>
          <a:prstGeom prst="rect">
            <a:avLst/>
          </a:prstGeom>
        </p:spPr>
        <p:txBody>
          <a:bodyPr lIns="0" tIns="0" rIns="0" bIns="0" rtlCol="0" anchor="t">
            <a:spAutoFit/>
          </a:bodyPr>
          <a:lstStyle/>
          <a:p>
            <a:pPr algn="ctr">
              <a:lnSpc>
                <a:spcPts val="4989"/>
              </a:lnSpc>
            </a:pPr>
            <a:r>
              <a:rPr lang="en-US" sz="3564">
                <a:solidFill>
                  <a:srgbClr val="000000"/>
                </a:solidFill>
                <a:latin typeface="Times New Roman"/>
              </a:rPr>
              <a:t>NHÓM: 04</a:t>
            </a:r>
          </a:p>
        </p:txBody>
      </p:sp>
      <p:grpSp>
        <p:nvGrpSpPr>
          <p:cNvPr id="7" name="Group 7"/>
          <p:cNvGrpSpPr/>
          <p:nvPr/>
        </p:nvGrpSpPr>
        <p:grpSpPr>
          <a:xfrm>
            <a:off x="11826461" y="7136382"/>
            <a:ext cx="5066341" cy="447678"/>
            <a:chOff x="0" y="0"/>
            <a:chExt cx="6755121" cy="596905"/>
          </a:xfrm>
        </p:grpSpPr>
        <p:sp>
          <p:nvSpPr>
            <p:cNvPr id="8" name="TextBox 8"/>
            <p:cNvSpPr txBox="1"/>
            <p:nvPr/>
          </p:nvSpPr>
          <p:spPr>
            <a:xfrm>
              <a:off x="0" y="-114300"/>
              <a:ext cx="1867399" cy="711205"/>
            </a:xfrm>
            <a:prstGeom prst="rect">
              <a:avLst/>
            </a:prstGeom>
          </p:spPr>
          <p:txBody>
            <a:bodyPr lIns="0" tIns="0" rIns="0" bIns="0" rtlCol="0" anchor="t">
              <a:spAutoFit/>
            </a:bodyPr>
            <a:lstStyle/>
            <a:p>
              <a:pPr algn="l">
                <a:lnSpc>
                  <a:spcPts val="4199"/>
                </a:lnSpc>
              </a:pPr>
              <a:r>
                <a:rPr lang="en-US" sz="2999">
                  <a:solidFill>
                    <a:srgbClr val="000000"/>
                  </a:solidFill>
                  <a:latin typeface="Times New Roman"/>
                </a:rPr>
                <a:t>GVHD: </a:t>
              </a:r>
            </a:p>
          </p:txBody>
        </p:sp>
        <p:sp>
          <p:nvSpPr>
            <p:cNvPr id="9" name="TextBox 9"/>
            <p:cNvSpPr txBox="1"/>
            <p:nvPr/>
          </p:nvSpPr>
          <p:spPr>
            <a:xfrm>
              <a:off x="2098034" y="-114300"/>
              <a:ext cx="4657087" cy="689757"/>
            </a:xfrm>
            <a:prstGeom prst="rect">
              <a:avLst/>
            </a:prstGeom>
          </p:spPr>
          <p:txBody>
            <a:bodyPr lIns="0" tIns="0" rIns="0" bIns="0" rtlCol="0" anchor="t">
              <a:spAutoFit/>
            </a:bodyPr>
            <a:lstStyle/>
            <a:p>
              <a:pPr algn="l">
                <a:lnSpc>
                  <a:spcPts val="4036"/>
                </a:lnSpc>
              </a:pPr>
              <a:r>
                <a:rPr lang="en-US" sz="2883">
                  <a:solidFill>
                    <a:srgbClr val="000000"/>
                  </a:solidFill>
                  <a:latin typeface="Times New Roman"/>
                </a:rPr>
                <a:t>VÕ VĂN HẢI</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7985" y="2914439"/>
            <a:ext cx="18785985" cy="4458121"/>
            <a:chOff x="0" y="0"/>
            <a:chExt cx="4947749" cy="1174155"/>
          </a:xfrm>
        </p:grpSpPr>
        <p:sp>
          <p:nvSpPr>
            <p:cNvPr id="3" name="Freeform 3"/>
            <p:cNvSpPr/>
            <p:nvPr/>
          </p:nvSpPr>
          <p:spPr>
            <a:xfrm>
              <a:off x="0" y="0"/>
              <a:ext cx="4947749" cy="1174155"/>
            </a:xfrm>
            <a:custGeom>
              <a:avLst/>
              <a:gdLst/>
              <a:ahLst/>
              <a:cxnLst/>
              <a:rect l="l" t="t" r="r" b="b"/>
              <a:pathLst>
                <a:path w="4947749" h="1174155">
                  <a:moveTo>
                    <a:pt x="0" y="0"/>
                  </a:moveTo>
                  <a:lnTo>
                    <a:pt x="4947749" y="0"/>
                  </a:lnTo>
                  <a:lnTo>
                    <a:pt x="4947749" y="1174155"/>
                  </a:lnTo>
                  <a:lnTo>
                    <a:pt x="0" y="1174155"/>
                  </a:lnTo>
                  <a:close/>
                </a:path>
              </a:pathLst>
            </a:custGeom>
            <a:solidFill>
              <a:srgbClr val="CDC9C9"/>
            </a:solidFill>
          </p:spPr>
        </p:sp>
        <p:sp>
          <p:nvSpPr>
            <p:cNvPr id="4" name="TextBox 4"/>
            <p:cNvSpPr txBox="1"/>
            <p:nvPr/>
          </p:nvSpPr>
          <p:spPr>
            <a:xfrm>
              <a:off x="0" y="-38100"/>
              <a:ext cx="4947749" cy="1212255"/>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707736" y="3382666"/>
            <a:ext cx="17176128" cy="3340693"/>
          </a:xfrm>
          <a:prstGeom prst="rect">
            <a:avLst/>
          </a:prstGeom>
        </p:spPr>
        <p:txBody>
          <a:bodyPr lIns="0" tIns="0" rIns="0" bIns="0" rtlCol="0" anchor="t">
            <a:spAutoFit/>
          </a:bodyPr>
          <a:lstStyle/>
          <a:p>
            <a:pPr algn="ctr">
              <a:lnSpc>
                <a:spcPts val="13448"/>
              </a:lnSpc>
            </a:pPr>
            <a:r>
              <a:rPr lang="en-US" sz="9606">
                <a:solidFill>
                  <a:srgbClr val="000000"/>
                </a:solidFill>
                <a:latin typeface="Trocchi"/>
              </a:rPr>
              <a:t>3. Tổng quan về kiến trúc Microservices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23577"/>
            <a:ext cx="4325790" cy="1175656"/>
            <a:chOff x="0" y="0"/>
            <a:chExt cx="1139303" cy="309638"/>
          </a:xfrm>
        </p:grpSpPr>
        <p:sp>
          <p:nvSpPr>
            <p:cNvPr id="3" name="Freeform 3"/>
            <p:cNvSpPr/>
            <p:nvPr/>
          </p:nvSpPr>
          <p:spPr>
            <a:xfrm>
              <a:off x="0" y="0"/>
              <a:ext cx="1139303" cy="309638"/>
            </a:xfrm>
            <a:custGeom>
              <a:avLst/>
              <a:gdLst/>
              <a:ahLst/>
              <a:cxnLst/>
              <a:rect l="l" t="t" r="r" b="b"/>
              <a:pathLst>
                <a:path w="1139303" h="309638">
                  <a:moveTo>
                    <a:pt x="0" y="0"/>
                  </a:moveTo>
                  <a:lnTo>
                    <a:pt x="1139303" y="0"/>
                  </a:lnTo>
                  <a:lnTo>
                    <a:pt x="1139303" y="309638"/>
                  </a:lnTo>
                  <a:lnTo>
                    <a:pt x="0" y="309638"/>
                  </a:lnTo>
                  <a:close/>
                </a:path>
              </a:pathLst>
            </a:custGeom>
            <a:solidFill>
              <a:srgbClr val="CDC9C9"/>
            </a:solidFill>
          </p:spPr>
        </p:sp>
        <p:sp>
          <p:nvSpPr>
            <p:cNvPr id="4" name="TextBox 4"/>
            <p:cNvSpPr txBox="1"/>
            <p:nvPr/>
          </p:nvSpPr>
          <p:spPr>
            <a:xfrm>
              <a:off x="0" y="-95250"/>
              <a:ext cx="1139303" cy="404888"/>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712670" y="353135"/>
            <a:ext cx="2995017" cy="596464"/>
          </a:xfrm>
          <a:prstGeom prst="rect">
            <a:avLst/>
          </a:prstGeom>
        </p:spPr>
        <p:txBody>
          <a:bodyPr lIns="0" tIns="0" rIns="0" bIns="0" rtlCol="0" anchor="t">
            <a:spAutoFit/>
          </a:bodyPr>
          <a:lstStyle/>
          <a:p>
            <a:pPr marL="678396" lvl="1" indent="-339198" algn="ctr">
              <a:lnSpc>
                <a:spcPts val="4399"/>
              </a:lnSpc>
              <a:buAutoNum type="arabicPeriod"/>
            </a:pPr>
            <a:r>
              <a:rPr lang="en-US" sz="3142" u="sng">
                <a:solidFill>
                  <a:srgbClr val="000000"/>
                </a:solidFill>
                <a:latin typeface="Times New Roman"/>
              </a:rPr>
              <a:t>KHÁI NIỆM</a:t>
            </a:r>
          </a:p>
        </p:txBody>
      </p:sp>
      <p:sp>
        <p:nvSpPr>
          <p:cNvPr id="6" name="TextBox 6"/>
          <p:cNvSpPr txBox="1"/>
          <p:nvPr/>
        </p:nvSpPr>
        <p:spPr>
          <a:xfrm>
            <a:off x="350694" y="3358186"/>
            <a:ext cx="17586613" cy="2879611"/>
          </a:xfrm>
          <a:prstGeom prst="rect">
            <a:avLst/>
          </a:prstGeom>
        </p:spPr>
        <p:txBody>
          <a:bodyPr lIns="0" tIns="0" rIns="0" bIns="0" rtlCol="0" anchor="t">
            <a:spAutoFit/>
          </a:bodyPr>
          <a:lstStyle/>
          <a:p>
            <a:pPr algn="l">
              <a:lnSpc>
                <a:spcPts val="5606"/>
              </a:lnSpc>
              <a:spcBef>
                <a:spcPct val="0"/>
              </a:spcBef>
            </a:pPr>
            <a:r>
              <a:rPr lang="en-US" sz="4004" u="sng">
                <a:solidFill>
                  <a:srgbClr val="000000"/>
                </a:solidFill>
                <a:latin typeface="Times New Roman Bold"/>
              </a:rPr>
              <a:t>Kiến trúc Microservices</a:t>
            </a:r>
            <a:r>
              <a:rPr lang="en-US" sz="4004">
                <a:solidFill>
                  <a:srgbClr val="000000"/>
                </a:solidFill>
                <a:latin typeface="Times New Roman"/>
              </a:rPr>
              <a:t> là một phong cách thiết kế phần mềm trong đó một ứng dụng lớn được chia thành các dịch vụ nhỏ, độc lập với nhau. Mỗi dịch vụ (microservice) chịu trách nhiệm cho một chức năng cụ thể của ứng dụng và có thể được triển khai, nâng cấp và mở rộng một cách độc lập.</a:t>
            </a:r>
          </a:p>
        </p:txBody>
      </p:sp>
      <p:grpSp>
        <p:nvGrpSpPr>
          <p:cNvPr id="7" name="Group 7"/>
          <p:cNvGrpSpPr/>
          <p:nvPr/>
        </p:nvGrpSpPr>
        <p:grpSpPr>
          <a:xfrm>
            <a:off x="16825390" y="8521282"/>
            <a:ext cx="4580372" cy="4234255"/>
            <a:chOff x="0" y="0"/>
            <a:chExt cx="6107163" cy="5645673"/>
          </a:xfrm>
        </p:grpSpPr>
        <p:grpSp>
          <p:nvGrpSpPr>
            <p:cNvPr id="8" name="Group 8"/>
            <p:cNvGrpSpPr/>
            <p:nvPr/>
          </p:nvGrpSpPr>
          <p:grpSpPr>
            <a:xfrm rot="1710496">
              <a:off x="732504" y="732504"/>
              <a:ext cx="4114800" cy="4114800"/>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11" name="Group 11"/>
            <p:cNvGrpSpPr/>
            <p:nvPr/>
          </p:nvGrpSpPr>
          <p:grpSpPr>
            <a:xfrm rot="1823277">
              <a:off x="1234267" y="772778"/>
              <a:ext cx="4114800" cy="4114800"/>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069810" y="277618"/>
            <a:ext cx="7642395" cy="9731764"/>
          </a:xfrm>
          <a:custGeom>
            <a:avLst/>
            <a:gdLst/>
            <a:ahLst/>
            <a:cxnLst/>
            <a:rect l="l" t="t" r="r" b="b"/>
            <a:pathLst>
              <a:path w="7642395" h="9731764">
                <a:moveTo>
                  <a:pt x="0" y="0"/>
                </a:moveTo>
                <a:lnTo>
                  <a:pt x="7642395" y="0"/>
                </a:lnTo>
                <a:lnTo>
                  <a:pt x="7642395" y="9731764"/>
                </a:lnTo>
                <a:lnTo>
                  <a:pt x="0" y="9731764"/>
                </a:lnTo>
                <a:lnTo>
                  <a:pt x="0" y="0"/>
                </a:lnTo>
                <a:close/>
              </a:path>
            </a:pathLst>
          </a:custGeom>
          <a:blipFill>
            <a:blip r:embed="rId2"/>
            <a:stretch>
              <a:fillRect/>
            </a:stretch>
          </a:blipFill>
        </p:spPr>
      </p:sp>
      <p:grpSp>
        <p:nvGrpSpPr>
          <p:cNvPr id="3" name="Group 3"/>
          <p:cNvGrpSpPr/>
          <p:nvPr/>
        </p:nvGrpSpPr>
        <p:grpSpPr>
          <a:xfrm>
            <a:off x="16825390" y="8521282"/>
            <a:ext cx="4580372" cy="4234255"/>
            <a:chOff x="0" y="0"/>
            <a:chExt cx="6107163" cy="5645673"/>
          </a:xfrm>
        </p:grpSpPr>
        <p:grpSp>
          <p:nvGrpSpPr>
            <p:cNvPr id="4" name="Group 4"/>
            <p:cNvGrpSpPr/>
            <p:nvPr/>
          </p:nvGrpSpPr>
          <p:grpSpPr>
            <a:xfrm rot="1710496">
              <a:off x="732504" y="732504"/>
              <a:ext cx="4114800" cy="4114800"/>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7" name="Group 7"/>
            <p:cNvGrpSpPr/>
            <p:nvPr/>
          </p:nvGrpSpPr>
          <p:grpSpPr>
            <a:xfrm rot="1823277">
              <a:off x="1234267" y="772778"/>
              <a:ext cx="4114800" cy="4114800"/>
              <a:chOff x="0" y="0"/>
              <a:chExt cx="812800" cy="812800"/>
            </a:xfrm>
          </p:grpSpPr>
          <p:sp>
            <p:nvSpPr>
              <p:cNvPr id="8" name="Freeform 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23577"/>
            <a:ext cx="9144000" cy="889906"/>
            <a:chOff x="0" y="0"/>
            <a:chExt cx="2408296" cy="234379"/>
          </a:xfrm>
        </p:grpSpPr>
        <p:sp>
          <p:nvSpPr>
            <p:cNvPr id="3" name="Freeform 3"/>
            <p:cNvSpPr/>
            <p:nvPr/>
          </p:nvSpPr>
          <p:spPr>
            <a:xfrm>
              <a:off x="0" y="0"/>
              <a:ext cx="2408296" cy="234379"/>
            </a:xfrm>
            <a:custGeom>
              <a:avLst/>
              <a:gdLst/>
              <a:ahLst/>
              <a:cxnLst/>
              <a:rect l="l" t="t" r="r" b="b"/>
              <a:pathLst>
                <a:path w="2408296" h="234379">
                  <a:moveTo>
                    <a:pt x="0" y="0"/>
                  </a:moveTo>
                  <a:lnTo>
                    <a:pt x="2408296" y="0"/>
                  </a:lnTo>
                  <a:lnTo>
                    <a:pt x="2408296" y="234379"/>
                  </a:lnTo>
                  <a:lnTo>
                    <a:pt x="0" y="234379"/>
                  </a:lnTo>
                  <a:close/>
                </a:path>
              </a:pathLst>
            </a:custGeom>
            <a:solidFill>
              <a:srgbClr val="CDC9C9"/>
            </a:solidFill>
          </p:spPr>
        </p:sp>
        <p:sp>
          <p:nvSpPr>
            <p:cNvPr id="4" name="TextBox 4"/>
            <p:cNvSpPr txBox="1"/>
            <p:nvPr/>
          </p:nvSpPr>
          <p:spPr>
            <a:xfrm>
              <a:off x="0" y="-95250"/>
              <a:ext cx="2408296" cy="329629"/>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0" y="208386"/>
            <a:ext cx="9144000" cy="596464"/>
          </a:xfrm>
          <a:prstGeom prst="rect">
            <a:avLst/>
          </a:prstGeom>
        </p:spPr>
        <p:txBody>
          <a:bodyPr lIns="0" tIns="0" rIns="0" bIns="0" rtlCol="0" anchor="t">
            <a:spAutoFit/>
          </a:bodyPr>
          <a:lstStyle/>
          <a:p>
            <a:pPr algn="ctr">
              <a:lnSpc>
                <a:spcPts val="4399"/>
              </a:lnSpc>
            </a:pPr>
            <a:r>
              <a:rPr lang="en-US" sz="3142" u="sng">
                <a:solidFill>
                  <a:srgbClr val="000000"/>
                </a:solidFill>
                <a:latin typeface="Times New Roman"/>
              </a:rPr>
              <a:t>2. Các thành phần chính của kiến trúc Microservices</a:t>
            </a:r>
          </a:p>
        </p:txBody>
      </p:sp>
      <p:sp>
        <p:nvSpPr>
          <p:cNvPr id="6" name="TextBox 6"/>
          <p:cNvSpPr txBox="1"/>
          <p:nvPr/>
        </p:nvSpPr>
        <p:spPr>
          <a:xfrm>
            <a:off x="0" y="2825811"/>
            <a:ext cx="2967936" cy="103378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Times New Roman Bold"/>
              </a:rPr>
              <a:t>Giao tiếp giữa các Microservices</a:t>
            </a:r>
          </a:p>
        </p:txBody>
      </p:sp>
      <p:sp>
        <p:nvSpPr>
          <p:cNvPr id="7" name="TextBox 7"/>
          <p:cNvSpPr txBox="1"/>
          <p:nvPr/>
        </p:nvSpPr>
        <p:spPr>
          <a:xfrm>
            <a:off x="0" y="4705672"/>
            <a:ext cx="2770034" cy="53848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Times New Roman Bold"/>
              </a:rPr>
              <a:t>API Gateway</a:t>
            </a:r>
          </a:p>
        </p:txBody>
      </p:sp>
      <p:sp>
        <p:nvSpPr>
          <p:cNvPr id="8" name="TextBox 8"/>
          <p:cNvSpPr txBox="1"/>
          <p:nvPr/>
        </p:nvSpPr>
        <p:spPr>
          <a:xfrm>
            <a:off x="0" y="6227767"/>
            <a:ext cx="2810470" cy="53848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Times New Roman Bold"/>
              </a:rPr>
              <a:t>Quản Lý Dữ Liệu</a:t>
            </a:r>
          </a:p>
        </p:txBody>
      </p:sp>
      <p:sp>
        <p:nvSpPr>
          <p:cNvPr id="9" name="TextBox 9"/>
          <p:cNvSpPr txBox="1"/>
          <p:nvPr/>
        </p:nvSpPr>
        <p:spPr>
          <a:xfrm>
            <a:off x="0" y="7846747"/>
            <a:ext cx="3213377" cy="103378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Times New Roman Bold"/>
              </a:rPr>
              <a:t>Triển khai và Quản lý</a:t>
            </a:r>
          </a:p>
        </p:txBody>
      </p:sp>
      <p:sp>
        <p:nvSpPr>
          <p:cNvPr id="10" name="TextBox 10"/>
          <p:cNvSpPr txBox="1"/>
          <p:nvPr/>
        </p:nvSpPr>
        <p:spPr>
          <a:xfrm>
            <a:off x="0" y="9356777"/>
            <a:ext cx="3370656" cy="53848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Times New Roman Bold"/>
              </a:rPr>
              <a:t>Giám Sát và Logging</a:t>
            </a:r>
          </a:p>
        </p:txBody>
      </p:sp>
      <p:sp>
        <p:nvSpPr>
          <p:cNvPr id="11" name="TextBox 11"/>
          <p:cNvSpPr txBox="1"/>
          <p:nvPr/>
        </p:nvSpPr>
        <p:spPr>
          <a:xfrm>
            <a:off x="3522154" y="1092546"/>
            <a:ext cx="14765846" cy="1346200"/>
          </a:xfrm>
          <a:prstGeom prst="rect">
            <a:avLst/>
          </a:prstGeom>
        </p:spPr>
        <p:txBody>
          <a:bodyPr lIns="0" tIns="0" rIns="0" bIns="0" rtlCol="0" anchor="t">
            <a:spAutoFit/>
          </a:bodyPr>
          <a:lstStyle/>
          <a:p>
            <a:pPr algn="l">
              <a:lnSpc>
                <a:spcPts val="3499"/>
              </a:lnSpc>
            </a:pPr>
            <a:r>
              <a:rPr lang="en-US" sz="2499">
                <a:solidFill>
                  <a:srgbClr val="000000"/>
                </a:solidFill>
                <a:latin typeface="Times New Roman"/>
              </a:rPr>
              <a:t>- Đặc điểm: Mỗi microservice thực hiện một chức năng cụ thể và độc lập. Ví dụ, trong hệ thống tái chế thiết bị điện tử, các dịch vụ có thể bao gồm Quoting, Receiving, Assessment, Accounting, và Recycling.</a:t>
            </a:r>
          </a:p>
          <a:p>
            <a:pPr algn="l">
              <a:lnSpc>
                <a:spcPts val="3499"/>
              </a:lnSpc>
              <a:spcBef>
                <a:spcPct val="0"/>
              </a:spcBef>
            </a:pPr>
            <a:r>
              <a:rPr lang="en-US" sz="2499">
                <a:solidFill>
                  <a:srgbClr val="000000"/>
                </a:solidFill>
                <a:latin typeface="Times New Roman"/>
              </a:rPr>
              <a:t>- Ưu điểm: Dễ dàng quản lý và bảo trì, khả năng phát triển và triển khai độc lập.</a:t>
            </a:r>
          </a:p>
        </p:txBody>
      </p:sp>
      <p:sp>
        <p:nvSpPr>
          <p:cNvPr id="12" name="TextBox 12"/>
          <p:cNvSpPr txBox="1"/>
          <p:nvPr/>
        </p:nvSpPr>
        <p:spPr>
          <a:xfrm>
            <a:off x="3522154" y="2712772"/>
            <a:ext cx="12953650" cy="1346200"/>
          </a:xfrm>
          <a:prstGeom prst="rect">
            <a:avLst/>
          </a:prstGeom>
        </p:spPr>
        <p:txBody>
          <a:bodyPr lIns="0" tIns="0" rIns="0" bIns="0" rtlCol="0" anchor="t">
            <a:spAutoFit/>
          </a:bodyPr>
          <a:lstStyle/>
          <a:p>
            <a:pPr algn="l">
              <a:lnSpc>
                <a:spcPts val="3499"/>
              </a:lnSpc>
            </a:pPr>
            <a:r>
              <a:rPr lang="en-US" sz="2499">
                <a:solidFill>
                  <a:srgbClr val="000000"/>
                </a:solidFill>
                <a:latin typeface="Times New Roman"/>
              </a:rPr>
              <a:t>- Công nghệ: Thường sử dụng giao tiếp qua HTTP/REST, gRPC hoặc hệ thống quản lý thông điệp như Kafka, RabbitMQ.</a:t>
            </a:r>
          </a:p>
          <a:p>
            <a:pPr algn="l">
              <a:lnSpc>
                <a:spcPts val="3499"/>
              </a:lnSpc>
              <a:spcBef>
                <a:spcPct val="0"/>
              </a:spcBef>
            </a:pPr>
            <a:r>
              <a:rPr lang="en-US" sz="2499">
                <a:solidFill>
                  <a:srgbClr val="000000"/>
                </a:solidFill>
                <a:latin typeface="Times New Roman"/>
              </a:rPr>
              <a:t>- Đặc điểm: Cần thiết kế giao tiếp hiệu quả để đảm bảo hiệu suất và tính nhất quán.</a:t>
            </a:r>
          </a:p>
        </p:txBody>
      </p:sp>
      <p:sp>
        <p:nvSpPr>
          <p:cNvPr id="13" name="TextBox 13"/>
          <p:cNvSpPr txBox="1"/>
          <p:nvPr/>
        </p:nvSpPr>
        <p:spPr>
          <a:xfrm>
            <a:off x="3522154" y="4401872"/>
            <a:ext cx="14765846" cy="1346200"/>
          </a:xfrm>
          <a:prstGeom prst="rect">
            <a:avLst/>
          </a:prstGeom>
        </p:spPr>
        <p:txBody>
          <a:bodyPr lIns="0" tIns="0" rIns="0" bIns="0" rtlCol="0" anchor="t">
            <a:spAutoFit/>
          </a:bodyPr>
          <a:lstStyle/>
          <a:p>
            <a:pPr algn="l">
              <a:lnSpc>
                <a:spcPts val="3499"/>
              </a:lnSpc>
            </a:pPr>
            <a:r>
              <a:rPr lang="en-US" sz="2499">
                <a:solidFill>
                  <a:srgbClr val="000000"/>
                </a:solidFill>
                <a:latin typeface="Times New Roman"/>
              </a:rPr>
              <a:t>- Đặc điểm: Cung cấp một điểm truy cập duy nhất cho tất cả các microservice. Đảm nhận việc điều phối, xác thực, và bảo mật.</a:t>
            </a:r>
          </a:p>
          <a:p>
            <a:pPr algn="l">
              <a:lnSpc>
                <a:spcPts val="3499"/>
              </a:lnSpc>
              <a:spcBef>
                <a:spcPct val="0"/>
              </a:spcBef>
            </a:pPr>
            <a:r>
              <a:rPr lang="en-US" sz="2499">
                <a:solidFill>
                  <a:srgbClr val="000000"/>
                </a:solidFill>
                <a:latin typeface="Times New Roman"/>
              </a:rPr>
              <a:t>- Ưu điểm: Tăng cường bảo mật, giảm tải cho các microservice, dễ dàng quản lý và giám sát.</a:t>
            </a:r>
          </a:p>
        </p:txBody>
      </p:sp>
      <p:sp>
        <p:nvSpPr>
          <p:cNvPr id="14" name="TextBox 14"/>
          <p:cNvSpPr txBox="1"/>
          <p:nvPr/>
        </p:nvSpPr>
        <p:spPr>
          <a:xfrm>
            <a:off x="3522154" y="6024297"/>
            <a:ext cx="14765846" cy="1346200"/>
          </a:xfrm>
          <a:prstGeom prst="rect">
            <a:avLst/>
          </a:prstGeom>
        </p:spPr>
        <p:txBody>
          <a:bodyPr lIns="0" tIns="0" rIns="0" bIns="0" rtlCol="0" anchor="t">
            <a:spAutoFit/>
          </a:bodyPr>
          <a:lstStyle/>
          <a:p>
            <a:pPr algn="l">
              <a:lnSpc>
                <a:spcPts val="3499"/>
              </a:lnSpc>
            </a:pPr>
            <a:r>
              <a:rPr lang="en-US" sz="2499">
                <a:solidFill>
                  <a:srgbClr val="000000"/>
                </a:solidFill>
                <a:latin typeface="Times New Roman"/>
              </a:rPr>
              <a:t>- Đặc điểm: Mỗi microservice có thể có cơ sở dữ liệu riêng hoặc chia sẻ cơ sở dữ liệu, tùy thuộc vào yêu cầu cụ thể.</a:t>
            </a:r>
          </a:p>
          <a:p>
            <a:pPr algn="l">
              <a:lnSpc>
                <a:spcPts val="3499"/>
              </a:lnSpc>
              <a:spcBef>
                <a:spcPct val="0"/>
              </a:spcBef>
            </a:pPr>
            <a:r>
              <a:rPr lang="en-US" sz="2499">
                <a:solidFill>
                  <a:srgbClr val="000000"/>
                </a:solidFill>
                <a:latin typeface="Times New Roman"/>
              </a:rPr>
              <a:t>- Ưu điểm: Tăng cường tính độc lập, giảm độ phức tạp trong quản lý dữ liệu.</a:t>
            </a:r>
          </a:p>
        </p:txBody>
      </p:sp>
      <p:sp>
        <p:nvSpPr>
          <p:cNvPr id="15" name="TextBox 15"/>
          <p:cNvSpPr txBox="1"/>
          <p:nvPr/>
        </p:nvSpPr>
        <p:spPr>
          <a:xfrm>
            <a:off x="3522154" y="7713397"/>
            <a:ext cx="14765846" cy="908050"/>
          </a:xfrm>
          <a:prstGeom prst="rect">
            <a:avLst/>
          </a:prstGeom>
        </p:spPr>
        <p:txBody>
          <a:bodyPr lIns="0" tIns="0" rIns="0" bIns="0" rtlCol="0" anchor="t">
            <a:spAutoFit/>
          </a:bodyPr>
          <a:lstStyle/>
          <a:p>
            <a:pPr algn="l">
              <a:lnSpc>
                <a:spcPts val="3499"/>
              </a:lnSpc>
            </a:pPr>
            <a:r>
              <a:rPr lang="en-US" sz="2499">
                <a:solidFill>
                  <a:srgbClr val="000000"/>
                </a:solidFill>
                <a:latin typeface="Times New Roman"/>
              </a:rPr>
              <a:t>- Công cụ: Sử dụng các công cụ như Docker, Kubernetes để quản lý container và điều phối.</a:t>
            </a:r>
          </a:p>
          <a:p>
            <a:pPr algn="l">
              <a:lnSpc>
                <a:spcPts val="3499"/>
              </a:lnSpc>
              <a:spcBef>
                <a:spcPct val="0"/>
              </a:spcBef>
            </a:pPr>
            <a:r>
              <a:rPr lang="en-US" sz="2499">
                <a:solidFill>
                  <a:srgbClr val="000000"/>
                </a:solidFill>
                <a:latin typeface="Times New Roman"/>
              </a:rPr>
              <a:t>- Ưu điểm: Dễ dàng triển khai, mở rộng và quản lý các microservice trong môi trường production.</a:t>
            </a:r>
          </a:p>
        </p:txBody>
      </p:sp>
      <p:sp>
        <p:nvSpPr>
          <p:cNvPr id="16" name="TextBox 16"/>
          <p:cNvSpPr txBox="1"/>
          <p:nvPr/>
        </p:nvSpPr>
        <p:spPr>
          <a:xfrm>
            <a:off x="3525467" y="9194454"/>
            <a:ext cx="14765846" cy="1346200"/>
          </a:xfrm>
          <a:prstGeom prst="rect">
            <a:avLst/>
          </a:prstGeom>
        </p:spPr>
        <p:txBody>
          <a:bodyPr lIns="0" tIns="0" rIns="0" bIns="0" rtlCol="0" anchor="t">
            <a:spAutoFit/>
          </a:bodyPr>
          <a:lstStyle/>
          <a:p>
            <a:pPr algn="l">
              <a:lnSpc>
                <a:spcPts val="3499"/>
              </a:lnSpc>
            </a:pPr>
            <a:r>
              <a:rPr lang="en-US" sz="2499">
                <a:solidFill>
                  <a:srgbClr val="000000"/>
                </a:solidFill>
                <a:latin typeface="Times New Roman"/>
              </a:rPr>
              <a:t>- Công cụ: Sử dụng Prometheus, Grafana, ELK Stack (Elasticsearch, Logstash, Kibana) để giám sát và ghi log.</a:t>
            </a:r>
          </a:p>
          <a:p>
            <a:pPr algn="l">
              <a:lnSpc>
                <a:spcPts val="3499"/>
              </a:lnSpc>
              <a:spcBef>
                <a:spcPct val="0"/>
              </a:spcBef>
            </a:pPr>
            <a:r>
              <a:rPr lang="en-US" sz="2499">
                <a:solidFill>
                  <a:srgbClr val="000000"/>
                </a:solidFill>
                <a:latin typeface="Times New Roman"/>
              </a:rPr>
              <a:t>- Ưu điểm: Dễ dàng theo dõi, phát hiện và xử lý sự cố.</a:t>
            </a:r>
          </a:p>
        </p:txBody>
      </p:sp>
      <p:sp>
        <p:nvSpPr>
          <p:cNvPr id="17" name="TextBox 17"/>
          <p:cNvSpPr txBox="1"/>
          <p:nvPr/>
        </p:nvSpPr>
        <p:spPr>
          <a:xfrm>
            <a:off x="0" y="1441249"/>
            <a:ext cx="2967936" cy="53848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Times New Roman Bold"/>
              </a:rPr>
              <a:t>Các Microservices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23577"/>
            <a:ext cx="9886919" cy="1175656"/>
            <a:chOff x="0" y="0"/>
            <a:chExt cx="2603962" cy="309638"/>
          </a:xfrm>
        </p:grpSpPr>
        <p:sp>
          <p:nvSpPr>
            <p:cNvPr id="3" name="Freeform 3"/>
            <p:cNvSpPr/>
            <p:nvPr/>
          </p:nvSpPr>
          <p:spPr>
            <a:xfrm>
              <a:off x="0" y="0"/>
              <a:ext cx="2603962" cy="309638"/>
            </a:xfrm>
            <a:custGeom>
              <a:avLst/>
              <a:gdLst/>
              <a:ahLst/>
              <a:cxnLst/>
              <a:rect l="l" t="t" r="r" b="b"/>
              <a:pathLst>
                <a:path w="2603962" h="309638">
                  <a:moveTo>
                    <a:pt x="0" y="0"/>
                  </a:moveTo>
                  <a:lnTo>
                    <a:pt x="2603962" y="0"/>
                  </a:lnTo>
                  <a:lnTo>
                    <a:pt x="2603962" y="309638"/>
                  </a:lnTo>
                  <a:lnTo>
                    <a:pt x="0" y="309638"/>
                  </a:lnTo>
                  <a:close/>
                </a:path>
              </a:pathLst>
            </a:custGeom>
            <a:solidFill>
              <a:srgbClr val="CDC9C9"/>
            </a:solidFill>
          </p:spPr>
        </p:sp>
        <p:sp>
          <p:nvSpPr>
            <p:cNvPr id="4" name="TextBox 4"/>
            <p:cNvSpPr txBox="1"/>
            <p:nvPr/>
          </p:nvSpPr>
          <p:spPr>
            <a:xfrm>
              <a:off x="0" y="-95250"/>
              <a:ext cx="2603962" cy="404888"/>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0" y="353135"/>
            <a:ext cx="9886919" cy="596464"/>
          </a:xfrm>
          <a:prstGeom prst="rect">
            <a:avLst/>
          </a:prstGeom>
        </p:spPr>
        <p:txBody>
          <a:bodyPr lIns="0" tIns="0" rIns="0" bIns="0" rtlCol="0" anchor="t">
            <a:spAutoFit/>
          </a:bodyPr>
          <a:lstStyle/>
          <a:p>
            <a:pPr algn="ctr">
              <a:lnSpc>
                <a:spcPts val="4399"/>
              </a:lnSpc>
            </a:pPr>
            <a:r>
              <a:rPr lang="en-US" sz="3142" u="sng">
                <a:solidFill>
                  <a:srgbClr val="000000"/>
                </a:solidFill>
                <a:latin typeface="Times New Roman"/>
              </a:rPr>
              <a:t>3. Ưu điểm và Nhược điểm của kiến trúc Microservices</a:t>
            </a:r>
          </a:p>
        </p:txBody>
      </p:sp>
      <p:sp>
        <p:nvSpPr>
          <p:cNvPr id="6" name="TextBox 6"/>
          <p:cNvSpPr txBox="1"/>
          <p:nvPr/>
        </p:nvSpPr>
        <p:spPr>
          <a:xfrm>
            <a:off x="1531497" y="1993662"/>
            <a:ext cx="1571531" cy="596464"/>
          </a:xfrm>
          <a:prstGeom prst="rect">
            <a:avLst/>
          </a:prstGeom>
        </p:spPr>
        <p:txBody>
          <a:bodyPr lIns="0" tIns="0" rIns="0" bIns="0" rtlCol="0" anchor="t">
            <a:spAutoFit/>
          </a:bodyPr>
          <a:lstStyle/>
          <a:p>
            <a:pPr algn="l">
              <a:lnSpc>
                <a:spcPts val="4399"/>
              </a:lnSpc>
              <a:spcBef>
                <a:spcPct val="0"/>
              </a:spcBef>
            </a:pPr>
            <a:r>
              <a:rPr lang="en-US" sz="3142">
                <a:solidFill>
                  <a:srgbClr val="000000"/>
                </a:solidFill>
                <a:latin typeface="Times New Roman"/>
              </a:rPr>
              <a:t>Ưu điểm</a:t>
            </a:r>
          </a:p>
        </p:txBody>
      </p:sp>
      <p:sp>
        <p:nvSpPr>
          <p:cNvPr id="7" name="TextBox 7"/>
          <p:cNvSpPr txBox="1"/>
          <p:nvPr/>
        </p:nvSpPr>
        <p:spPr>
          <a:xfrm>
            <a:off x="1028700" y="2596312"/>
            <a:ext cx="9496887" cy="2253814"/>
          </a:xfrm>
          <a:prstGeom prst="rect">
            <a:avLst/>
          </a:prstGeom>
        </p:spPr>
        <p:txBody>
          <a:bodyPr lIns="0" tIns="0" rIns="0" bIns="0" rtlCol="0" anchor="t">
            <a:spAutoFit/>
          </a:bodyPr>
          <a:lstStyle/>
          <a:p>
            <a:pPr marL="678396" lvl="1" indent="-339198" algn="l">
              <a:lnSpc>
                <a:spcPts val="4399"/>
              </a:lnSpc>
              <a:buFont typeface="Arial"/>
              <a:buChar char="•"/>
            </a:pPr>
            <a:r>
              <a:rPr lang="en-US" sz="3142">
                <a:solidFill>
                  <a:srgbClr val="000000"/>
                </a:solidFill>
                <a:latin typeface="Times New Roman"/>
              </a:rPr>
              <a:t>Tính linh hoạt cao</a:t>
            </a:r>
          </a:p>
          <a:p>
            <a:pPr marL="678396" lvl="1" indent="-339198" algn="l">
              <a:lnSpc>
                <a:spcPts val="4399"/>
              </a:lnSpc>
              <a:buFont typeface="Arial"/>
              <a:buChar char="•"/>
            </a:pPr>
            <a:r>
              <a:rPr lang="en-US" sz="3142">
                <a:solidFill>
                  <a:srgbClr val="000000"/>
                </a:solidFill>
                <a:latin typeface="Times New Roman"/>
              </a:rPr>
              <a:t>Khả năng mở rộng</a:t>
            </a:r>
          </a:p>
          <a:p>
            <a:pPr marL="678396" lvl="1" indent="-339198" algn="l">
              <a:lnSpc>
                <a:spcPts val="4399"/>
              </a:lnSpc>
              <a:buFont typeface="Arial"/>
              <a:buChar char="•"/>
            </a:pPr>
            <a:r>
              <a:rPr lang="en-US" sz="3142">
                <a:solidFill>
                  <a:srgbClr val="000000"/>
                </a:solidFill>
                <a:latin typeface="Times New Roman"/>
              </a:rPr>
              <a:t>Độ tin cậy cao</a:t>
            </a:r>
          </a:p>
          <a:p>
            <a:pPr marL="678396" lvl="1" indent="-339198" algn="l">
              <a:lnSpc>
                <a:spcPts val="4399"/>
              </a:lnSpc>
              <a:spcBef>
                <a:spcPct val="0"/>
              </a:spcBef>
              <a:buFont typeface="Arial"/>
              <a:buChar char="•"/>
            </a:pPr>
            <a:r>
              <a:rPr lang="en-US" sz="3142">
                <a:solidFill>
                  <a:srgbClr val="000000"/>
                </a:solidFill>
                <a:latin typeface="Times New Roman"/>
              </a:rPr>
              <a:t>Khả năng tái sử dụng và phát triển nhanh chóng</a:t>
            </a:r>
          </a:p>
        </p:txBody>
      </p:sp>
      <p:sp>
        <p:nvSpPr>
          <p:cNvPr id="8" name="TextBox 8"/>
          <p:cNvSpPr txBox="1"/>
          <p:nvPr/>
        </p:nvSpPr>
        <p:spPr>
          <a:xfrm>
            <a:off x="1531497" y="5278750"/>
            <a:ext cx="2274827" cy="596464"/>
          </a:xfrm>
          <a:prstGeom prst="rect">
            <a:avLst/>
          </a:prstGeom>
        </p:spPr>
        <p:txBody>
          <a:bodyPr lIns="0" tIns="0" rIns="0" bIns="0" rtlCol="0" anchor="t">
            <a:spAutoFit/>
          </a:bodyPr>
          <a:lstStyle/>
          <a:p>
            <a:pPr algn="ctr">
              <a:lnSpc>
                <a:spcPts val="4399"/>
              </a:lnSpc>
              <a:spcBef>
                <a:spcPct val="0"/>
              </a:spcBef>
            </a:pPr>
            <a:r>
              <a:rPr lang="en-US" sz="3142">
                <a:solidFill>
                  <a:srgbClr val="000000"/>
                </a:solidFill>
                <a:latin typeface="Times New Roman"/>
              </a:rPr>
              <a:t>Nhược điểm</a:t>
            </a:r>
          </a:p>
        </p:txBody>
      </p:sp>
      <p:sp>
        <p:nvSpPr>
          <p:cNvPr id="9" name="TextBox 9"/>
          <p:cNvSpPr txBox="1"/>
          <p:nvPr/>
        </p:nvSpPr>
        <p:spPr>
          <a:xfrm>
            <a:off x="1047750" y="5915699"/>
            <a:ext cx="9496887" cy="2253814"/>
          </a:xfrm>
          <a:prstGeom prst="rect">
            <a:avLst/>
          </a:prstGeom>
        </p:spPr>
        <p:txBody>
          <a:bodyPr lIns="0" tIns="0" rIns="0" bIns="0" rtlCol="0" anchor="t">
            <a:spAutoFit/>
          </a:bodyPr>
          <a:lstStyle/>
          <a:p>
            <a:pPr marL="678396" lvl="1" indent="-339198" algn="l">
              <a:lnSpc>
                <a:spcPts val="4399"/>
              </a:lnSpc>
              <a:buFont typeface="Arial"/>
              <a:buChar char="•"/>
            </a:pPr>
            <a:r>
              <a:rPr lang="en-US" sz="3142">
                <a:solidFill>
                  <a:srgbClr val="000000"/>
                </a:solidFill>
                <a:latin typeface="Times New Roman"/>
              </a:rPr>
              <a:t>Phức tạp hơn trong quản lý</a:t>
            </a:r>
          </a:p>
          <a:p>
            <a:pPr marL="678396" lvl="1" indent="-339198" algn="l">
              <a:lnSpc>
                <a:spcPts val="4399"/>
              </a:lnSpc>
              <a:buFont typeface="Arial"/>
              <a:buChar char="•"/>
            </a:pPr>
            <a:r>
              <a:rPr lang="en-US" sz="3142">
                <a:solidFill>
                  <a:srgbClr val="000000"/>
                </a:solidFill>
                <a:latin typeface="Times New Roman"/>
              </a:rPr>
              <a:t>Giao tiếp và tích hợp</a:t>
            </a:r>
          </a:p>
          <a:p>
            <a:pPr marL="678396" lvl="1" indent="-339198" algn="l">
              <a:lnSpc>
                <a:spcPts val="4399"/>
              </a:lnSpc>
              <a:buFont typeface="Arial"/>
              <a:buChar char="•"/>
            </a:pPr>
            <a:r>
              <a:rPr lang="en-US" sz="3142">
                <a:solidFill>
                  <a:srgbClr val="000000"/>
                </a:solidFill>
                <a:latin typeface="Times New Roman"/>
              </a:rPr>
              <a:t>Theo dõi và giám sát</a:t>
            </a:r>
          </a:p>
          <a:p>
            <a:pPr marL="678396" lvl="1" indent="-339198" algn="l">
              <a:lnSpc>
                <a:spcPts val="4399"/>
              </a:lnSpc>
              <a:spcBef>
                <a:spcPct val="0"/>
              </a:spcBef>
              <a:buFont typeface="Arial"/>
              <a:buChar char="•"/>
            </a:pPr>
            <a:r>
              <a:rPr lang="en-US" sz="3142">
                <a:solidFill>
                  <a:srgbClr val="000000"/>
                </a:solidFill>
                <a:latin typeface="Times New Roman"/>
              </a:rPr>
              <a:t>Bảo mật</a:t>
            </a:r>
          </a:p>
        </p:txBody>
      </p:sp>
      <p:grpSp>
        <p:nvGrpSpPr>
          <p:cNvPr id="10" name="Group 10"/>
          <p:cNvGrpSpPr/>
          <p:nvPr/>
        </p:nvGrpSpPr>
        <p:grpSpPr>
          <a:xfrm>
            <a:off x="16825390" y="8521282"/>
            <a:ext cx="4580372" cy="4234255"/>
            <a:chOff x="0" y="0"/>
            <a:chExt cx="6107163" cy="5645673"/>
          </a:xfrm>
        </p:grpSpPr>
        <p:grpSp>
          <p:nvGrpSpPr>
            <p:cNvPr id="11" name="Group 11"/>
            <p:cNvGrpSpPr/>
            <p:nvPr/>
          </p:nvGrpSpPr>
          <p:grpSpPr>
            <a:xfrm rot="1710496">
              <a:off x="732504" y="732504"/>
              <a:ext cx="4114800" cy="4114800"/>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14" name="Group 14"/>
            <p:cNvGrpSpPr/>
            <p:nvPr/>
          </p:nvGrpSpPr>
          <p:grpSpPr>
            <a:xfrm rot="1823277">
              <a:off x="1234267" y="772778"/>
              <a:ext cx="4114800" cy="4114800"/>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23577"/>
            <a:ext cx="10221233" cy="1175656"/>
            <a:chOff x="0" y="0"/>
            <a:chExt cx="2692012" cy="309638"/>
          </a:xfrm>
        </p:grpSpPr>
        <p:sp>
          <p:nvSpPr>
            <p:cNvPr id="3" name="Freeform 3"/>
            <p:cNvSpPr/>
            <p:nvPr/>
          </p:nvSpPr>
          <p:spPr>
            <a:xfrm>
              <a:off x="0" y="0"/>
              <a:ext cx="2692012" cy="309638"/>
            </a:xfrm>
            <a:custGeom>
              <a:avLst/>
              <a:gdLst/>
              <a:ahLst/>
              <a:cxnLst/>
              <a:rect l="l" t="t" r="r" b="b"/>
              <a:pathLst>
                <a:path w="2692012" h="309638">
                  <a:moveTo>
                    <a:pt x="0" y="0"/>
                  </a:moveTo>
                  <a:lnTo>
                    <a:pt x="2692012" y="0"/>
                  </a:lnTo>
                  <a:lnTo>
                    <a:pt x="2692012" y="309638"/>
                  </a:lnTo>
                  <a:lnTo>
                    <a:pt x="0" y="309638"/>
                  </a:lnTo>
                  <a:close/>
                </a:path>
              </a:pathLst>
            </a:custGeom>
            <a:solidFill>
              <a:srgbClr val="CDC9C9"/>
            </a:solidFill>
          </p:spPr>
        </p:sp>
        <p:sp>
          <p:nvSpPr>
            <p:cNvPr id="4" name="TextBox 4"/>
            <p:cNvSpPr txBox="1"/>
            <p:nvPr/>
          </p:nvSpPr>
          <p:spPr>
            <a:xfrm>
              <a:off x="0" y="-95250"/>
              <a:ext cx="2692012" cy="404888"/>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0" y="353135"/>
            <a:ext cx="10221233" cy="596464"/>
          </a:xfrm>
          <a:prstGeom prst="rect">
            <a:avLst/>
          </a:prstGeom>
        </p:spPr>
        <p:txBody>
          <a:bodyPr lIns="0" tIns="0" rIns="0" bIns="0" rtlCol="0" anchor="t">
            <a:spAutoFit/>
          </a:bodyPr>
          <a:lstStyle/>
          <a:p>
            <a:pPr algn="ctr">
              <a:lnSpc>
                <a:spcPts val="4399"/>
              </a:lnSpc>
            </a:pPr>
            <a:r>
              <a:rPr lang="en-US" sz="3142" u="sng">
                <a:solidFill>
                  <a:srgbClr val="000000"/>
                </a:solidFill>
                <a:latin typeface="Times New Roman"/>
              </a:rPr>
              <a:t>4. So Sánh Kiến Trúc Microservices với các kiến trúc khác</a:t>
            </a:r>
          </a:p>
        </p:txBody>
      </p:sp>
      <p:sp>
        <p:nvSpPr>
          <p:cNvPr id="6" name="TextBox 6"/>
          <p:cNvSpPr txBox="1"/>
          <p:nvPr/>
        </p:nvSpPr>
        <p:spPr>
          <a:xfrm>
            <a:off x="538616" y="1347344"/>
            <a:ext cx="4331238" cy="630555"/>
          </a:xfrm>
          <a:prstGeom prst="rect">
            <a:avLst/>
          </a:prstGeom>
        </p:spPr>
        <p:txBody>
          <a:bodyPr lIns="0" tIns="0" rIns="0" bIns="0" rtlCol="0" anchor="t">
            <a:spAutoFit/>
          </a:bodyPr>
          <a:lstStyle/>
          <a:p>
            <a:pPr algn="ctr">
              <a:lnSpc>
                <a:spcPts val="4620"/>
              </a:lnSpc>
              <a:spcBef>
                <a:spcPct val="0"/>
              </a:spcBef>
            </a:pPr>
            <a:r>
              <a:rPr lang="en-US" sz="3300" u="sng">
                <a:solidFill>
                  <a:srgbClr val="000000"/>
                </a:solidFill>
                <a:latin typeface="Times New Roman Bold"/>
              </a:rPr>
              <a:t>Kiến Trúc Monolithic</a:t>
            </a:r>
          </a:p>
        </p:txBody>
      </p:sp>
      <p:sp>
        <p:nvSpPr>
          <p:cNvPr id="7" name="TextBox 7"/>
          <p:cNvSpPr txBox="1"/>
          <p:nvPr/>
        </p:nvSpPr>
        <p:spPr>
          <a:xfrm>
            <a:off x="757776" y="4294697"/>
            <a:ext cx="6176424" cy="541623"/>
          </a:xfrm>
          <a:prstGeom prst="rect">
            <a:avLst/>
          </a:prstGeom>
        </p:spPr>
        <p:txBody>
          <a:bodyPr wrap="square" lIns="0" tIns="0" rIns="0" bIns="0" rtlCol="0" anchor="t">
            <a:spAutoFit/>
          </a:bodyPr>
          <a:lstStyle/>
          <a:p>
            <a:pPr algn="ctr">
              <a:lnSpc>
                <a:spcPts val="4620"/>
              </a:lnSpc>
              <a:spcBef>
                <a:spcPct val="0"/>
              </a:spcBef>
            </a:pPr>
            <a:r>
              <a:rPr lang="en-US" sz="3300" u="sng">
                <a:solidFill>
                  <a:srgbClr val="000000"/>
                </a:solidFill>
                <a:latin typeface="Times New Roman Bold"/>
              </a:rPr>
              <a:t>Kiến trúc Service-Oriented (SOA)</a:t>
            </a:r>
          </a:p>
        </p:txBody>
      </p:sp>
      <p:sp>
        <p:nvSpPr>
          <p:cNvPr id="8" name="TextBox 8"/>
          <p:cNvSpPr txBox="1"/>
          <p:nvPr/>
        </p:nvSpPr>
        <p:spPr>
          <a:xfrm>
            <a:off x="757776" y="7423024"/>
            <a:ext cx="3738024" cy="541623"/>
          </a:xfrm>
          <a:prstGeom prst="rect">
            <a:avLst/>
          </a:prstGeom>
        </p:spPr>
        <p:txBody>
          <a:bodyPr wrap="square" lIns="0" tIns="0" rIns="0" bIns="0" rtlCol="0" anchor="t">
            <a:spAutoFit/>
          </a:bodyPr>
          <a:lstStyle/>
          <a:p>
            <a:pPr algn="ctr">
              <a:lnSpc>
                <a:spcPts val="4620"/>
              </a:lnSpc>
              <a:spcBef>
                <a:spcPct val="0"/>
              </a:spcBef>
            </a:pPr>
            <a:r>
              <a:rPr lang="en-US" sz="3300" u="sng">
                <a:solidFill>
                  <a:srgbClr val="000000"/>
                </a:solidFill>
                <a:latin typeface="Times New Roman Bold"/>
              </a:rPr>
              <a:t>Kiến Trúc Serverless</a:t>
            </a:r>
          </a:p>
        </p:txBody>
      </p:sp>
      <p:sp>
        <p:nvSpPr>
          <p:cNvPr id="9" name="TextBox 9"/>
          <p:cNvSpPr txBox="1"/>
          <p:nvPr/>
        </p:nvSpPr>
        <p:spPr>
          <a:xfrm>
            <a:off x="0" y="1854074"/>
            <a:ext cx="18288000" cy="1647825"/>
          </a:xfrm>
          <a:prstGeom prst="rect">
            <a:avLst/>
          </a:prstGeom>
        </p:spPr>
        <p:txBody>
          <a:bodyPr lIns="0" tIns="0" rIns="0" bIns="0" rtlCol="0" anchor="t">
            <a:spAutoFit/>
          </a:bodyPr>
          <a:lstStyle/>
          <a:p>
            <a:pPr algn="l">
              <a:lnSpc>
                <a:spcPts val="4200"/>
              </a:lnSpc>
            </a:pPr>
            <a:r>
              <a:rPr lang="en-US" sz="3000">
                <a:solidFill>
                  <a:srgbClr val="000000"/>
                </a:solidFill>
                <a:latin typeface="Times New Roman"/>
              </a:rPr>
              <a:t>  - Microservices: Cho phép mở rộng và bảo trì từng dịch vụ độc lập, tăng tính linh hoạt và khả năng mở rộng.</a:t>
            </a:r>
          </a:p>
          <a:p>
            <a:pPr algn="l">
              <a:lnSpc>
                <a:spcPts val="4200"/>
              </a:lnSpc>
              <a:spcBef>
                <a:spcPct val="0"/>
              </a:spcBef>
            </a:pPr>
            <a:r>
              <a:rPr lang="en-US" sz="3000">
                <a:solidFill>
                  <a:srgbClr val="000000"/>
                </a:solidFill>
                <a:latin typeface="Times New Roman"/>
              </a:rPr>
              <a:t>  - Monolithic: Phù hợp với các ứng dụng nhỏ hoặc ở giai đoạn đầu, nhưng gặp khó khăn khi hệ thống phát triển và yêu cầu tăng cao.</a:t>
            </a:r>
          </a:p>
        </p:txBody>
      </p:sp>
      <p:sp>
        <p:nvSpPr>
          <p:cNvPr id="10" name="TextBox 10"/>
          <p:cNvSpPr txBox="1"/>
          <p:nvPr/>
        </p:nvSpPr>
        <p:spPr>
          <a:xfrm>
            <a:off x="185730" y="4982402"/>
            <a:ext cx="18102270" cy="1647825"/>
          </a:xfrm>
          <a:prstGeom prst="rect">
            <a:avLst/>
          </a:prstGeom>
        </p:spPr>
        <p:txBody>
          <a:bodyPr lIns="0" tIns="0" rIns="0" bIns="0" rtlCol="0" anchor="t">
            <a:spAutoFit/>
          </a:bodyPr>
          <a:lstStyle/>
          <a:p>
            <a:pPr algn="l">
              <a:lnSpc>
                <a:spcPts val="4200"/>
              </a:lnSpc>
            </a:pPr>
            <a:r>
              <a:rPr lang="en-US" sz="3000">
                <a:solidFill>
                  <a:srgbClr val="000000"/>
                </a:solidFill>
                <a:latin typeface="Times New Roman"/>
              </a:rPr>
              <a:t>  - Microservices: Không cần ESB, sử dụng các giao tiếp nhẹ nhàng hơn như REST hoặc gRPC, dễ dàng triển khai và mở rộng.</a:t>
            </a:r>
          </a:p>
          <a:p>
            <a:pPr algn="l">
              <a:lnSpc>
                <a:spcPts val="4200"/>
              </a:lnSpc>
              <a:spcBef>
                <a:spcPct val="0"/>
              </a:spcBef>
            </a:pPr>
            <a:r>
              <a:rPr lang="en-US" sz="3000">
                <a:solidFill>
                  <a:srgbClr val="000000"/>
                </a:solidFill>
                <a:latin typeface="Times New Roman"/>
              </a:rPr>
              <a:t>  - SOA: Tập trung vào tích hợp và tái sử dụng dịch vụ, nhưng có thể trở nên phức tạp và tốn kém.</a:t>
            </a:r>
          </a:p>
        </p:txBody>
      </p:sp>
      <p:sp>
        <p:nvSpPr>
          <p:cNvPr id="11" name="TextBox 11"/>
          <p:cNvSpPr txBox="1"/>
          <p:nvPr/>
        </p:nvSpPr>
        <p:spPr>
          <a:xfrm>
            <a:off x="185730" y="7929754"/>
            <a:ext cx="18102270" cy="1114425"/>
          </a:xfrm>
          <a:prstGeom prst="rect">
            <a:avLst/>
          </a:prstGeom>
        </p:spPr>
        <p:txBody>
          <a:bodyPr lIns="0" tIns="0" rIns="0" bIns="0" rtlCol="0" anchor="t">
            <a:spAutoFit/>
          </a:bodyPr>
          <a:lstStyle/>
          <a:p>
            <a:pPr algn="l">
              <a:lnSpc>
                <a:spcPts val="4200"/>
              </a:lnSpc>
            </a:pPr>
            <a:r>
              <a:rPr lang="en-US" sz="3000">
                <a:solidFill>
                  <a:srgbClr val="000000"/>
                </a:solidFill>
                <a:latin typeface="Times New Roman"/>
              </a:rPr>
              <a:t>  - Microservices: Phù hợp với các ứng dụng phức tạp, yêu cầu xử lý liên tục và cần kiểm soát chi tiết hạ tầng.</a:t>
            </a:r>
          </a:p>
          <a:p>
            <a:pPr algn="l">
              <a:lnSpc>
                <a:spcPts val="4200"/>
              </a:lnSpc>
              <a:spcBef>
                <a:spcPct val="0"/>
              </a:spcBef>
            </a:pPr>
            <a:r>
              <a:rPr lang="en-US" sz="3000">
                <a:solidFill>
                  <a:srgbClr val="000000"/>
                </a:solidFill>
                <a:latin typeface="Times New Roman"/>
              </a:rPr>
              <a:t>  - Serverless: Tối ưu cho các tác vụ ngắn hạn, sự kiện nhỏ và không yêu cầu quản lý hạ tầng phức tạp.</a:t>
            </a:r>
          </a:p>
        </p:txBody>
      </p:sp>
      <p:grpSp>
        <p:nvGrpSpPr>
          <p:cNvPr id="12" name="Group 12"/>
          <p:cNvGrpSpPr/>
          <p:nvPr/>
        </p:nvGrpSpPr>
        <p:grpSpPr>
          <a:xfrm>
            <a:off x="16892188" y="8671579"/>
            <a:ext cx="4580372" cy="4234255"/>
            <a:chOff x="0" y="0"/>
            <a:chExt cx="6107163" cy="5645673"/>
          </a:xfrm>
        </p:grpSpPr>
        <p:grpSp>
          <p:nvGrpSpPr>
            <p:cNvPr id="13" name="Group 13"/>
            <p:cNvGrpSpPr/>
            <p:nvPr/>
          </p:nvGrpSpPr>
          <p:grpSpPr>
            <a:xfrm rot="1710496">
              <a:off x="732504" y="732504"/>
              <a:ext cx="4114800" cy="4114800"/>
              <a:chOff x="0" y="0"/>
              <a:chExt cx="812800" cy="812800"/>
            </a:xfrm>
          </p:grpSpPr>
          <p:sp>
            <p:nvSpPr>
              <p:cNvPr id="14" name="Freeform 1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16" name="Group 16"/>
            <p:cNvGrpSpPr/>
            <p:nvPr/>
          </p:nvGrpSpPr>
          <p:grpSpPr>
            <a:xfrm rot="1823277">
              <a:off x="1234267" y="772778"/>
              <a:ext cx="4114800" cy="4114800"/>
              <a:chOff x="0" y="0"/>
              <a:chExt cx="812800" cy="812800"/>
            </a:xfrm>
          </p:grpSpPr>
          <p:sp>
            <p:nvSpPr>
              <p:cNvPr id="17" name="Freeform 1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18" name="TextBox 18"/>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4599" y="3187700"/>
            <a:ext cx="17058801" cy="3768725"/>
          </a:xfrm>
          <a:prstGeom prst="rect">
            <a:avLst/>
          </a:prstGeom>
        </p:spPr>
        <p:txBody>
          <a:bodyPr lIns="0" tIns="0" rIns="0" bIns="0" rtlCol="0" anchor="t">
            <a:spAutoFit/>
          </a:bodyPr>
          <a:lstStyle/>
          <a:p>
            <a:pPr algn="l">
              <a:lnSpc>
                <a:spcPts val="4900"/>
              </a:lnSpc>
            </a:pPr>
            <a:r>
              <a:rPr lang="en-US" sz="3500" u="sng">
                <a:solidFill>
                  <a:srgbClr val="000000"/>
                </a:solidFill>
                <a:latin typeface="Times New Roman Bold"/>
              </a:rPr>
              <a:t>Kiến trúc Microservices</a:t>
            </a:r>
            <a:r>
              <a:rPr lang="en-US" sz="3500">
                <a:solidFill>
                  <a:srgbClr val="000000"/>
                </a:solidFill>
                <a:latin typeface="Times New Roman"/>
              </a:rPr>
              <a:t> mang lại nhiều ưu điểm vượt trội cho hệ thống tái chế thiết bị điện tử, bao gồm tính linh hoạt, khả năng mở rộng, triển khai và bảo trì độc lập. So với các kiến trúc khác như Monolithic, SOA, và Serverless, microservices cung cấp một giải pháp cân bằng giữa quản lý hạ tầng, hiệu suất và khả năng mở rộng, đặc biệt phù hợp với các hệ thống lớn và phức tạp như hệ thống tái chế thiết bị điện tử.</a:t>
            </a:r>
          </a:p>
          <a:p>
            <a:pPr algn="l">
              <a:lnSpc>
                <a:spcPts val="4900"/>
              </a:lnSpc>
              <a:spcBef>
                <a:spcPct val="0"/>
              </a:spcBef>
            </a:pPr>
            <a:endParaRPr lang="en-US" sz="3500">
              <a:solidFill>
                <a:srgbClr val="000000"/>
              </a:solidFill>
              <a:latin typeface="Times New Roman"/>
            </a:endParaRPr>
          </a:p>
        </p:txBody>
      </p:sp>
      <p:grpSp>
        <p:nvGrpSpPr>
          <p:cNvPr id="3" name="Group 3"/>
          <p:cNvGrpSpPr/>
          <p:nvPr/>
        </p:nvGrpSpPr>
        <p:grpSpPr>
          <a:xfrm>
            <a:off x="0" y="123577"/>
            <a:ext cx="4092150" cy="1175656"/>
            <a:chOff x="0" y="0"/>
            <a:chExt cx="1077768" cy="309638"/>
          </a:xfrm>
        </p:grpSpPr>
        <p:sp>
          <p:nvSpPr>
            <p:cNvPr id="4" name="Freeform 4"/>
            <p:cNvSpPr/>
            <p:nvPr/>
          </p:nvSpPr>
          <p:spPr>
            <a:xfrm>
              <a:off x="0" y="0"/>
              <a:ext cx="1077768" cy="309638"/>
            </a:xfrm>
            <a:custGeom>
              <a:avLst/>
              <a:gdLst/>
              <a:ahLst/>
              <a:cxnLst/>
              <a:rect l="l" t="t" r="r" b="b"/>
              <a:pathLst>
                <a:path w="1077768" h="309638">
                  <a:moveTo>
                    <a:pt x="0" y="0"/>
                  </a:moveTo>
                  <a:lnTo>
                    <a:pt x="1077768" y="0"/>
                  </a:lnTo>
                  <a:lnTo>
                    <a:pt x="1077768" y="309638"/>
                  </a:lnTo>
                  <a:lnTo>
                    <a:pt x="0" y="309638"/>
                  </a:lnTo>
                  <a:close/>
                </a:path>
              </a:pathLst>
            </a:custGeom>
            <a:solidFill>
              <a:srgbClr val="CDC9C9"/>
            </a:solidFill>
          </p:spPr>
        </p:sp>
        <p:sp>
          <p:nvSpPr>
            <p:cNvPr id="5" name="TextBox 5"/>
            <p:cNvSpPr txBox="1"/>
            <p:nvPr/>
          </p:nvSpPr>
          <p:spPr>
            <a:xfrm>
              <a:off x="0" y="-95250"/>
              <a:ext cx="1077768" cy="404888"/>
            </a:xfrm>
            <a:prstGeom prst="rect">
              <a:avLst/>
            </a:prstGeom>
          </p:spPr>
          <p:txBody>
            <a:bodyPr lIns="50800" tIns="50800" rIns="50800" bIns="50800" rtlCol="0" anchor="ctr"/>
            <a:lstStyle/>
            <a:p>
              <a:pPr algn="ctr">
                <a:lnSpc>
                  <a:spcPts val="3499"/>
                </a:lnSpc>
              </a:pPr>
              <a:endParaRPr/>
            </a:p>
          </p:txBody>
        </p:sp>
      </p:grpSp>
      <p:sp>
        <p:nvSpPr>
          <p:cNvPr id="6" name="TextBox 6"/>
          <p:cNvSpPr txBox="1"/>
          <p:nvPr/>
        </p:nvSpPr>
        <p:spPr>
          <a:xfrm>
            <a:off x="0" y="353135"/>
            <a:ext cx="4092150" cy="612974"/>
          </a:xfrm>
          <a:prstGeom prst="rect">
            <a:avLst/>
          </a:prstGeom>
        </p:spPr>
        <p:txBody>
          <a:bodyPr lIns="0" tIns="0" rIns="0" bIns="0" rtlCol="0" anchor="t">
            <a:spAutoFit/>
          </a:bodyPr>
          <a:lstStyle/>
          <a:p>
            <a:pPr algn="ctr">
              <a:lnSpc>
                <a:spcPts val="4539"/>
              </a:lnSpc>
            </a:pPr>
            <a:r>
              <a:rPr lang="en-US" sz="3242" u="sng">
                <a:solidFill>
                  <a:srgbClr val="000000"/>
                </a:solidFill>
                <a:latin typeface="Times New Roman"/>
              </a:rPr>
              <a:t>Kết luận</a:t>
            </a:r>
          </a:p>
        </p:txBody>
      </p:sp>
      <p:grpSp>
        <p:nvGrpSpPr>
          <p:cNvPr id="7" name="Group 7"/>
          <p:cNvGrpSpPr/>
          <p:nvPr/>
        </p:nvGrpSpPr>
        <p:grpSpPr>
          <a:xfrm>
            <a:off x="16825390" y="8521282"/>
            <a:ext cx="4580372" cy="4234255"/>
            <a:chOff x="0" y="0"/>
            <a:chExt cx="6107163" cy="5645673"/>
          </a:xfrm>
        </p:grpSpPr>
        <p:grpSp>
          <p:nvGrpSpPr>
            <p:cNvPr id="8" name="Group 8"/>
            <p:cNvGrpSpPr/>
            <p:nvPr/>
          </p:nvGrpSpPr>
          <p:grpSpPr>
            <a:xfrm rot="1710496">
              <a:off x="732504" y="732504"/>
              <a:ext cx="4114800" cy="4114800"/>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11" name="Group 11"/>
            <p:cNvGrpSpPr/>
            <p:nvPr/>
          </p:nvGrpSpPr>
          <p:grpSpPr>
            <a:xfrm rot="1823277">
              <a:off x="1234267" y="772778"/>
              <a:ext cx="4114800" cy="4114800"/>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23577"/>
            <a:ext cx="6822378" cy="1175656"/>
            <a:chOff x="0" y="0"/>
            <a:chExt cx="1796840" cy="309638"/>
          </a:xfrm>
        </p:grpSpPr>
        <p:sp>
          <p:nvSpPr>
            <p:cNvPr id="3" name="Freeform 3"/>
            <p:cNvSpPr/>
            <p:nvPr/>
          </p:nvSpPr>
          <p:spPr>
            <a:xfrm>
              <a:off x="0" y="0"/>
              <a:ext cx="1796840" cy="309638"/>
            </a:xfrm>
            <a:custGeom>
              <a:avLst/>
              <a:gdLst/>
              <a:ahLst/>
              <a:cxnLst/>
              <a:rect l="l" t="t" r="r" b="b"/>
              <a:pathLst>
                <a:path w="1796840" h="309638">
                  <a:moveTo>
                    <a:pt x="0" y="0"/>
                  </a:moveTo>
                  <a:lnTo>
                    <a:pt x="1796840" y="0"/>
                  </a:lnTo>
                  <a:lnTo>
                    <a:pt x="1796840" y="309638"/>
                  </a:lnTo>
                  <a:lnTo>
                    <a:pt x="0" y="309638"/>
                  </a:lnTo>
                  <a:close/>
                </a:path>
              </a:pathLst>
            </a:custGeom>
            <a:solidFill>
              <a:srgbClr val="CDC9C9"/>
            </a:solidFill>
          </p:spPr>
        </p:sp>
        <p:sp>
          <p:nvSpPr>
            <p:cNvPr id="4" name="TextBox 4"/>
            <p:cNvSpPr txBox="1"/>
            <p:nvPr/>
          </p:nvSpPr>
          <p:spPr>
            <a:xfrm>
              <a:off x="0" y="-95250"/>
              <a:ext cx="1796840" cy="404888"/>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0" y="353135"/>
            <a:ext cx="6710940" cy="596464"/>
          </a:xfrm>
          <a:prstGeom prst="rect">
            <a:avLst/>
          </a:prstGeom>
        </p:spPr>
        <p:txBody>
          <a:bodyPr lIns="0" tIns="0" rIns="0" bIns="0" rtlCol="0" anchor="t">
            <a:spAutoFit/>
          </a:bodyPr>
          <a:lstStyle/>
          <a:p>
            <a:pPr algn="ctr">
              <a:lnSpc>
                <a:spcPts val="4399"/>
              </a:lnSpc>
            </a:pPr>
            <a:r>
              <a:rPr lang="en-US" sz="3142" u="sng">
                <a:solidFill>
                  <a:srgbClr val="000000"/>
                </a:solidFill>
                <a:latin typeface="Times New Roman"/>
              </a:rPr>
              <a:t>5. Lý do chọn kiến trúc Microservices</a:t>
            </a:r>
          </a:p>
        </p:txBody>
      </p:sp>
      <p:sp>
        <p:nvSpPr>
          <p:cNvPr id="6" name="TextBox 6"/>
          <p:cNvSpPr txBox="1"/>
          <p:nvPr/>
        </p:nvSpPr>
        <p:spPr>
          <a:xfrm>
            <a:off x="467737" y="1730476"/>
            <a:ext cx="6354641" cy="596464"/>
          </a:xfrm>
          <a:prstGeom prst="rect">
            <a:avLst/>
          </a:prstGeom>
        </p:spPr>
        <p:txBody>
          <a:bodyPr lIns="0" tIns="0" rIns="0" bIns="0" rtlCol="0" anchor="t">
            <a:spAutoFit/>
          </a:bodyPr>
          <a:lstStyle/>
          <a:p>
            <a:pPr algn="l">
              <a:lnSpc>
                <a:spcPts val="4399"/>
              </a:lnSpc>
              <a:spcBef>
                <a:spcPct val="0"/>
              </a:spcBef>
            </a:pPr>
            <a:r>
              <a:rPr lang="en-US" sz="3142">
                <a:solidFill>
                  <a:srgbClr val="000000"/>
                </a:solidFill>
                <a:latin typeface="Times New Roman Bold"/>
              </a:rPr>
              <a:t>1. Đặc điểm của hệ thống tái chế</a:t>
            </a:r>
          </a:p>
        </p:txBody>
      </p:sp>
      <p:sp>
        <p:nvSpPr>
          <p:cNvPr id="7" name="TextBox 7"/>
          <p:cNvSpPr txBox="1"/>
          <p:nvPr/>
        </p:nvSpPr>
        <p:spPr>
          <a:xfrm>
            <a:off x="0" y="2758183"/>
            <a:ext cx="18288000" cy="3781425"/>
          </a:xfrm>
          <a:prstGeom prst="rect">
            <a:avLst/>
          </a:prstGeom>
        </p:spPr>
        <p:txBody>
          <a:bodyPr lIns="0" tIns="0" rIns="0" bIns="0" rtlCol="0" anchor="t">
            <a:spAutoFit/>
          </a:bodyPr>
          <a:lstStyle/>
          <a:p>
            <a:pPr marL="647700" lvl="1" indent="-323850" algn="l">
              <a:lnSpc>
                <a:spcPts val="4200"/>
              </a:lnSpc>
              <a:spcBef>
                <a:spcPct val="0"/>
              </a:spcBef>
              <a:buFont typeface="Arial"/>
              <a:buChar char="•"/>
            </a:pPr>
            <a:r>
              <a:rPr lang="en-US" sz="3000">
                <a:solidFill>
                  <a:srgbClr val="000000"/>
                </a:solidFill>
                <a:latin typeface="Times New Roman"/>
              </a:rPr>
              <a:t>Thu thập thiết bị: Nhận và ghi nhận thông tin về các thiết bị điện tử cần tái chế từ người dùng.</a:t>
            </a:r>
          </a:p>
          <a:p>
            <a:pPr marL="647700" lvl="1" indent="-323850" algn="l">
              <a:lnSpc>
                <a:spcPts val="4200"/>
              </a:lnSpc>
              <a:spcBef>
                <a:spcPct val="0"/>
              </a:spcBef>
              <a:buFont typeface="Arial"/>
              <a:buChar char="•"/>
            </a:pPr>
            <a:r>
              <a:rPr lang="en-US" sz="3000">
                <a:solidFill>
                  <a:srgbClr val="000000"/>
                </a:solidFill>
                <a:latin typeface="Times New Roman"/>
              </a:rPr>
              <a:t>Phân loại và đánh giá: Đánh giá tình trạng và giá trị của các thiết bị, phân loại theo các tiêu chí tái chế.</a:t>
            </a:r>
          </a:p>
          <a:p>
            <a:pPr marL="647700" lvl="1" indent="-323850" algn="l">
              <a:lnSpc>
                <a:spcPts val="4200"/>
              </a:lnSpc>
              <a:spcBef>
                <a:spcPct val="0"/>
              </a:spcBef>
              <a:buFont typeface="Arial"/>
              <a:buChar char="•"/>
            </a:pPr>
            <a:r>
              <a:rPr lang="en-US" sz="3000">
                <a:solidFill>
                  <a:srgbClr val="000000"/>
                </a:solidFill>
                <a:latin typeface="Times New Roman"/>
              </a:rPr>
              <a:t>Quản lý và xử lý: Thực hiện các bước xử lý tái chế, bao gồm tháo rời, tái sử dụng các bộ phận và xử lý chất thải.</a:t>
            </a:r>
          </a:p>
          <a:p>
            <a:pPr marL="647700" lvl="1" indent="-323850" algn="l">
              <a:lnSpc>
                <a:spcPts val="4200"/>
              </a:lnSpc>
              <a:spcBef>
                <a:spcPct val="0"/>
              </a:spcBef>
              <a:buFont typeface="Arial"/>
              <a:buChar char="•"/>
            </a:pPr>
            <a:r>
              <a:rPr lang="en-US" sz="3000">
                <a:solidFill>
                  <a:srgbClr val="000000"/>
                </a:solidFill>
                <a:latin typeface="Times New Roman"/>
              </a:rPr>
              <a:t>Báo cáo và theo dõi: Cung cấp các báo cáo chi tiết về quá trình và kết quả tái chế, theo dõi tiến trình và hiệu quả của hệ thống. </a:t>
            </a:r>
          </a:p>
          <a:p>
            <a:pPr algn="l">
              <a:lnSpc>
                <a:spcPts val="4200"/>
              </a:lnSpc>
              <a:spcBef>
                <a:spcPct val="0"/>
              </a:spcBef>
            </a:pPr>
            <a:endParaRPr lang="en-US" sz="3000">
              <a:solidFill>
                <a:srgbClr val="000000"/>
              </a:solidFill>
              <a:latin typeface="Times New Roman"/>
            </a:endParaRPr>
          </a:p>
        </p:txBody>
      </p:sp>
      <p:grpSp>
        <p:nvGrpSpPr>
          <p:cNvPr id="8" name="Group 8"/>
          <p:cNvGrpSpPr/>
          <p:nvPr/>
        </p:nvGrpSpPr>
        <p:grpSpPr>
          <a:xfrm>
            <a:off x="16825390" y="8521282"/>
            <a:ext cx="4580372" cy="4234255"/>
            <a:chOff x="0" y="0"/>
            <a:chExt cx="6107163" cy="5645673"/>
          </a:xfrm>
        </p:grpSpPr>
        <p:grpSp>
          <p:nvGrpSpPr>
            <p:cNvPr id="9" name="Group 9"/>
            <p:cNvGrpSpPr/>
            <p:nvPr/>
          </p:nvGrpSpPr>
          <p:grpSpPr>
            <a:xfrm rot="1710496">
              <a:off x="732504" y="732504"/>
              <a:ext cx="4114800" cy="4114800"/>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12" name="Group 12"/>
            <p:cNvGrpSpPr/>
            <p:nvPr/>
          </p:nvGrpSpPr>
          <p:grpSpPr>
            <a:xfrm rot="1823277">
              <a:off x="1234267" y="772778"/>
              <a:ext cx="4114800" cy="4114800"/>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23577"/>
            <a:ext cx="6822378" cy="1175656"/>
            <a:chOff x="0" y="0"/>
            <a:chExt cx="1796840" cy="309638"/>
          </a:xfrm>
        </p:grpSpPr>
        <p:sp>
          <p:nvSpPr>
            <p:cNvPr id="3" name="Freeform 3"/>
            <p:cNvSpPr/>
            <p:nvPr/>
          </p:nvSpPr>
          <p:spPr>
            <a:xfrm>
              <a:off x="0" y="0"/>
              <a:ext cx="1796840" cy="309638"/>
            </a:xfrm>
            <a:custGeom>
              <a:avLst/>
              <a:gdLst/>
              <a:ahLst/>
              <a:cxnLst/>
              <a:rect l="l" t="t" r="r" b="b"/>
              <a:pathLst>
                <a:path w="1796840" h="309638">
                  <a:moveTo>
                    <a:pt x="0" y="0"/>
                  </a:moveTo>
                  <a:lnTo>
                    <a:pt x="1796840" y="0"/>
                  </a:lnTo>
                  <a:lnTo>
                    <a:pt x="1796840" y="309638"/>
                  </a:lnTo>
                  <a:lnTo>
                    <a:pt x="0" y="309638"/>
                  </a:lnTo>
                  <a:close/>
                </a:path>
              </a:pathLst>
            </a:custGeom>
            <a:solidFill>
              <a:srgbClr val="CDC9C9"/>
            </a:solidFill>
          </p:spPr>
        </p:sp>
        <p:sp>
          <p:nvSpPr>
            <p:cNvPr id="4" name="TextBox 4"/>
            <p:cNvSpPr txBox="1"/>
            <p:nvPr/>
          </p:nvSpPr>
          <p:spPr>
            <a:xfrm>
              <a:off x="0" y="-95250"/>
              <a:ext cx="1796840" cy="404888"/>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0" y="353135"/>
            <a:ext cx="6710940" cy="596464"/>
          </a:xfrm>
          <a:prstGeom prst="rect">
            <a:avLst/>
          </a:prstGeom>
        </p:spPr>
        <p:txBody>
          <a:bodyPr lIns="0" tIns="0" rIns="0" bIns="0" rtlCol="0" anchor="t">
            <a:spAutoFit/>
          </a:bodyPr>
          <a:lstStyle/>
          <a:p>
            <a:pPr algn="ctr">
              <a:lnSpc>
                <a:spcPts val="4399"/>
              </a:lnSpc>
            </a:pPr>
            <a:r>
              <a:rPr lang="en-US" sz="3142" u="sng">
                <a:solidFill>
                  <a:srgbClr val="000000"/>
                </a:solidFill>
                <a:latin typeface="Times New Roman"/>
              </a:rPr>
              <a:t>5. Lý do chọn kiến trúc Microservices</a:t>
            </a:r>
          </a:p>
        </p:txBody>
      </p:sp>
      <p:sp>
        <p:nvSpPr>
          <p:cNvPr id="6" name="TextBox 6"/>
          <p:cNvSpPr txBox="1"/>
          <p:nvPr/>
        </p:nvSpPr>
        <p:spPr>
          <a:xfrm>
            <a:off x="467737" y="1730476"/>
            <a:ext cx="8806274" cy="596464"/>
          </a:xfrm>
          <a:prstGeom prst="rect">
            <a:avLst/>
          </a:prstGeom>
        </p:spPr>
        <p:txBody>
          <a:bodyPr lIns="0" tIns="0" rIns="0" bIns="0" rtlCol="0" anchor="t">
            <a:spAutoFit/>
          </a:bodyPr>
          <a:lstStyle/>
          <a:p>
            <a:pPr algn="l">
              <a:lnSpc>
                <a:spcPts val="4399"/>
              </a:lnSpc>
              <a:spcBef>
                <a:spcPct val="0"/>
              </a:spcBef>
            </a:pPr>
            <a:r>
              <a:rPr lang="en-US" sz="3142">
                <a:solidFill>
                  <a:srgbClr val="000000"/>
                </a:solidFill>
                <a:latin typeface="Times New Roman Bold"/>
              </a:rPr>
              <a:t>2. Tại sao Microservices phù hợp với hệ thống này?</a:t>
            </a:r>
          </a:p>
        </p:txBody>
      </p:sp>
      <p:sp>
        <p:nvSpPr>
          <p:cNvPr id="7" name="TextBox 7"/>
          <p:cNvSpPr txBox="1"/>
          <p:nvPr/>
        </p:nvSpPr>
        <p:spPr>
          <a:xfrm>
            <a:off x="0" y="2758183"/>
            <a:ext cx="18288000" cy="4848225"/>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000000"/>
                </a:solidFill>
                <a:latin typeface="Times New Roman"/>
              </a:rPr>
              <a:t>Phân chia chức năng rõ ràng: Microservices cho phép tách biệt các chức năng của hệ thống thành các dịch vụ độc lập, giúp dễ dàng quản lý và phát triển.</a:t>
            </a:r>
          </a:p>
          <a:p>
            <a:pPr marL="647700" lvl="1" indent="-323850" algn="l">
              <a:lnSpc>
                <a:spcPts val="4200"/>
              </a:lnSpc>
              <a:buFont typeface="Arial"/>
              <a:buChar char="•"/>
            </a:pPr>
            <a:r>
              <a:rPr lang="en-US" sz="3000">
                <a:solidFill>
                  <a:srgbClr val="000000"/>
                </a:solidFill>
                <a:latin typeface="Times New Roman"/>
              </a:rPr>
              <a:t>Tính mở rộng: Khi cần mở rộng hệ thống, chỉ cần nâng cấp hoặc thêm mới các dịch vụ mà không ảnh hưởng đến toàn bộ hệ thống.</a:t>
            </a:r>
          </a:p>
          <a:p>
            <a:pPr marL="647700" lvl="1" indent="-323850" algn="l">
              <a:lnSpc>
                <a:spcPts val="4200"/>
              </a:lnSpc>
              <a:buFont typeface="Arial"/>
              <a:buChar char="•"/>
            </a:pPr>
            <a:r>
              <a:rPr lang="en-US" sz="3000">
                <a:solidFill>
                  <a:srgbClr val="000000"/>
                </a:solidFill>
                <a:latin typeface="Times New Roman"/>
              </a:rPr>
              <a:t>Tính linh hoạt: Cho phép mỗi dịch vụ sử dụng các công nghệ và ngôn ngữ lập trình khác nhau, tối ưu hóa hiệu suất cho từng chức năng cụ thể.</a:t>
            </a:r>
          </a:p>
          <a:p>
            <a:pPr marL="647700" lvl="1" indent="-323850" algn="l">
              <a:lnSpc>
                <a:spcPts val="4200"/>
              </a:lnSpc>
              <a:buFont typeface="Arial"/>
              <a:buChar char="•"/>
            </a:pPr>
            <a:r>
              <a:rPr lang="en-US" sz="3000">
                <a:solidFill>
                  <a:srgbClr val="000000"/>
                </a:solidFill>
                <a:latin typeface="Times New Roman"/>
              </a:rPr>
              <a:t>Tính bền vững: Hệ thống có khả năng tự phục hồi khi một dịch vụ gặp sự cố, đảm bảo các phần còn lại vẫn hoạt động bình thường.</a:t>
            </a:r>
          </a:p>
          <a:p>
            <a:pPr algn="l">
              <a:lnSpc>
                <a:spcPts val="4200"/>
              </a:lnSpc>
              <a:spcBef>
                <a:spcPct val="0"/>
              </a:spcBef>
            </a:pPr>
            <a:endParaRPr lang="en-US" sz="3000">
              <a:solidFill>
                <a:srgbClr val="000000"/>
              </a:solidFill>
              <a:latin typeface="Times New Roman"/>
            </a:endParaRPr>
          </a:p>
        </p:txBody>
      </p:sp>
      <p:grpSp>
        <p:nvGrpSpPr>
          <p:cNvPr id="8" name="Group 8"/>
          <p:cNvGrpSpPr/>
          <p:nvPr/>
        </p:nvGrpSpPr>
        <p:grpSpPr>
          <a:xfrm>
            <a:off x="16825390" y="8521282"/>
            <a:ext cx="4580372" cy="4234255"/>
            <a:chOff x="0" y="0"/>
            <a:chExt cx="6107163" cy="5645673"/>
          </a:xfrm>
        </p:grpSpPr>
        <p:grpSp>
          <p:nvGrpSpPr>
            <p:cNvPr id="9" name="Group 9"/>
            <p:cNvGrpSpPr/>
            <p:nvPr/>
          </p:nvGrpSpPr>
          <p:grpSpPr>
            <a:xfrm rot="1710496">
              <a:off x="732504" y="732504"/>
              <a:ext cx="4114800" cy="4114800"/>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12" name="Group 12"/>
            <p:cNvGrpSpPr/>
            <p:nvPr/>
          </p:nvGrpSpPr>
          <p:grpSpPr>
            <a:xfrm rot="1823277">
              <a:off x="1234267" y="772778"/>
              <a:ext cx="4114800" cy="4114800"/>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23577"/>
            <a:ext cx="6822378" cy="1175656"/>
            <a:chOff x="0" y="0"/>
            <a:chExt cx="1796840" cy="309638"/>
          </a:xfrm>
        </p:grpSpPr>
        <p:sp>
          <p:nvSpPr>
            <p:cNvPr id="3" name="Freeform 3"/>
            <p:cNvSpPr/>
            <p:nvPr/>
          </p:nvSpPr>
          <p:spPr>
            <a:xfrm>
              <a:off x="0" y="0"/>
              <a:ext cx="1796840" cy="309638"/>
            </a:xfrm>
            <a:custGeom>
              <a:avLst/>
              <a:gdLst/>
              <a:ahLst/>
              <a:cxnLst/>
              <a:rect l="l" t="t" r="r" b="b"/>
              <a:pathLst>
                <a:path w="1796840" h="309638">
                  <a:moveTo>
                    <a:pt x="0" y="0"/>
                  </a:moveTo>
                  <a:lnTo>
                    <a:pt x="1796840" y="0"/>
                  </a:lnTo>
                  <a:lnTo>
                    <a:pt x="1796840" y="309638"/>
                  </a:lnTo>
                  <a:lnTo>
                    <a:pt x="0" y="309638"/>
                  </a:lnTo>
                  <a:close/>
                </a:path>
              </a:pathLst>
            </a:custGeom>
            <a:solidFill>
              <a:srgbClr val="CDC9C9"/>
            </a:solidFill>
          </p:spPr>
        </p:sp>
        <p:sp>
          <p:nvSpPr>
            <p:cNvPr id="4" name="TextBox 4"/>
            <p:cNvSpPr txBox="1"/>
            <p:nvPr/>
          </p:nvSpPr>
          <p:spPr>
            <a:xfrm>
              <a:off x="0" y="-95250"/>
              <a:ext cx="1796840" cy="404888"/>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0" y="353135"/>
            <a:ext cx="6710940" cy="596464"/>
          </a:xfrm>
          <a:prstGeom prst="rect">
            <a:avLst/>
          </a:prstGeom>
        </p:spPr>
        <p:txBody>
          <a:bodyPr lIns="0" tIns="0" rIns="0" bIns="0" rtlCol="0" anchor="t">
            <a:spAutoFit/>
          </a:bodyPr>
          <a:lstStyle/>
          <a:p>
            <a:pPr algn="ctr">
              <a:lnSpc>
                <a:spcPts val="4399"/>
              </a:lnSpc>
            </a:pPr>
            <a:r>
              <a:rPr lang="en-US" sz="3142" u="sng">
                <a:solidFill>
                  <a:srgbClr val="000000"/>
                </a:solidFill>
                <a:latin typeface="Times New Roman"/>
              </a:rPr>
              <a:t>5. Lý do chọn kiến trúc Microservices</a:t>
            </a:r>
          </a:p>
        </p:txBody>
      </p:sp>
      <p:sp>
        <p:nvSpPr>
          <p:cNvPr id="6" name="TextBox 6"/>
          <p:cNvSpPr txBox="1"/>
          <p:nvPr/>
        </p:nvSpPr>
        <p:spPr>
          <a:xfrm>
            <a:off x="467737" y="1730476"/>
            <a:ext cx="11703659" cy="596464"/>
          </a:xfrm>
          <a:prstGeom prst="rect">
            <a:avLst/>
          </a:prstGeom>
        </p:spPr>
        <p:txBody>
          <a:bodyPr lIns="0" tIns="0" rIns="0" bIns="0" rtlCol="0" anchor="t">
            <a:spAutoFit/>
          </a:bodyPr>
          <a:lstStyle/>
          <a:p>
            <a:pPr algn="l">
              <a:lnSpc>
                <a:spcPts val="4399"/>
              </a:lnSpc>
              <a:spcBef>
                <a:spcPct val="0"/>
              </a:spcBef>
            </a:pPr>
            <a:r>
              <a:rPr lang="en-US" sz="3142">
                <a:solidFill>
                  <a:srgbClr val="000000"/>
                </a:solidFill>
                <a:latin typeface="Times New Roman Bold"/>
              </a:rPr>
              <a:t>3. Các lợi ích cụ thể mà microservices mang lại cho hệ thống tái chế</a:t>
            </a:r>
          </a:p>
        </p:txBody>
      </p:sp>
      <p:sp>
        <p:nvSpPr>
          <p:cNvPr id="7" name="TextBox 7"/>
          <p:cNvSpPr txBox="1"/>
          <p:nvPr/>
        </p:nvSpPr>
        <p:spPr>
          <a:xfrm>
            <a:off x="0" y="2758183"/>
            <a:ext cx="18288000" cy="5915025"/>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000000"/>
                </a:solidFill>
                <a:latin typeface="Times New Roman"/>
              </a:rPr>
              <a:t>Khả năng mở rộng: Dễ dàng mở rộng từng phần của hệ thống khi nhu cầu tăng lên mà không cần phải tái cấu trúc toàn bộ hệ thống.</a:t>
            </a:r>
          </a:p>
          <a:p>
            <a:pPr marL="647700" lvl="1" indent="-323850" algn="l">
              <a:lnSpc>
                <a:spcPts val="4200"/>
              </a:lnSpc>
              <a:buFont typeface="Arial"/>
              <a:buChar char="•"/>
            </a:pPr>
            <a:r>
              <a:rPr lang="en-US" sz="3000">
                <a:solidFill>
                  <a:srgbClr val="000000"/>
                </a:solidFill>
                <a:latin typeface="Times New Roman"/>
              </a:rPr>
              <a:t>Tính linh hoạt: Mỗi dịch vụ có thể được phát triển, triển khai và bảo trì một cách độc lập, giảm thiểu thời gian và chi phí phát triển.</a:t>
            </a:r>
          </a:p>
          <a:p>
            <a:pPr marL="647700" lvl="1" indent="-323850" algn="l">
              <a:lnSpc>
                <a:spcPts val="4200"/>
              </a:lnSpc>
              <a:buFont typeface="Arial"/>
              <a:buChar char="•"/>
            </a:pPr>
            <a:r>
              <a:rPr lang="en-US" sz="3000">
                <a:solidFill>
                  <a:srgbClr val="000000"/>
                </a:solidFill>
                <a:latin typeface="Times New Roman"/>
              </a:rPr>
              <a:t>Tính bền vững: Hệ thống sẽ ít bị ảnh hưởng nếu một dịch vụ gặp sự cố, vì các dịch vụ khác vẫn có thể hoạt động bình thường.</a:t>
            </a:r>
          </a:p>
          <a:p>
            <a:pPr marL="647700" lvl="1" indent="-323850" algn="l">
              <a:lnSpc>
                <a:spcPts val="4200"/>
              </a:lnSpc>
              <a:buFont typeface="Arial"/>
              <a:buChar char="•"/>
            </a:pPr>
            <a:r>
              <a:rPr lang="en-US" sz="3000">
                <a:solidFill>
                  <a:srgbClr val="000000"/>
                </a:solidFill>
                <a:latin typeface="Times New Roman"/>
              </a:rPr>
              <a:t>Đa dạng công nghệ: Cho phép sử dụng các công nghệ khác nhau cho từng dịch vụ, tận dụng tối đa các lợi thế của mỗi công nghệ.</a:t>
            </a:r>
          </a:p>
          <a:p>
            <a:pPr marL="647700" lvl="1" indent="-323850" algn="l">
              <a:lnSpc>
                <a:spcPts val="4200"/>
              </a:lnSpc>
              <a:buFont typeface="Arial"/>
              <a:buChar char="•"/>
            </a:pPr>
            <a:r>
              <a:rPr lang="en-US" sz="3000">
                <a:solidFill>
                  <a:srgbClr val="000000"/>
                </a:solidFill>
                <a:latin typeface="Times New Roman"/>
              </a:rPr>
              <a:t>Cải thiện triển khai và cập nhật: Các dịch vụ có thể được triển khai và cập nhật độc lập, giảm thiểu thời gian gián đoạn và rủi ro khi nâng cấp hệ thống.</a:t>
            </a:r>
          </a:p>
          <a:p>
            <a:pPr algn="l">
              <a:lnSpc>
                <a:spcPts val="4200"/>
              </a:lnSpc>
              <a:spcBef>
                <a:spcPct val="0"/>
              </a:spcBef>
            </a:pPr>
            <a:endParaRPr lang="en-US" sz="3000">
              <a:solidFill>
                <a:srgbClr val="000000"/>
              </a:solidFill>
              <a:latin typeface="Times New Roman"/>
            </a:endParaRPr>
          </a:p>
        </p:txBody>
      </p:sp>
      <p:grpSp>
        <p:nvGrpSpPr>
          <p:cNvPr id="8" name="Group 8"/>
          <p:cNvGrpSpPr/>
          <p:nvPr/>
        </p:nvGrpSpPr>
        <p:grpSpPr>
          <a:xfrm>
            <a:off x="16806340" y="8521282"/>
            <a:ext cx="4580372" cy="4234255"/>
            <a:chOff x="0" y="0"/>
            <a:chExt cx="6107163" cy="5645673"/>
          </a:xfrm>
        </p:grpSpPr>
        <p:grpSp>
          <p:nvGrpSpPr>
            <p:cNvPr id="9" name="Group 9"/>
            <p:cNvGrpSpPr/>
            <p:nvPr/>
          </p:nvGrpSpPr>
          <p:grpSpPr>
            <a:xfrm rot="1710496">
              <a:off x="732504" y="732504"/>
              <a:ext cx="4114800" cy="4114800"/>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12" name="Group 12"/>
            <p:cNvGrpSpPr/>
            <p:nvPr/>
          </p:nvGrpSpPr>
          <p:grpSpPr>
            <a:xfrm rot="1823277">
              <a:off x="1234267" y="772778"/>
              <a:ext cx="4114800" cy="4114800"/>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955400" y="8539855"/>
            <a:ext cx="4580372" cy="4234255"/>
            <a:chOff x="0" y="0"/>
            <a:chExt cx="6107163" cy="5645673"/>
          </a:xfrm>
        </p:grpSpPr>
        <p:grpSp>
          <p:nvGrpSpPr>
            <p:cNvPr id="3" name="Group 3"/>
            <p:cNvGrpSpPr/>
            <p:nvPr/>
          </p:nvGrpSpPr>
          <p:grpSpPr>
            <a:xfrm rot="1710496">
              <a:off x="732504" y="732504"/>
              <a:ext cx="4114800" cy="4114800"/>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6" name="Group 6"/>
            <p:cNvGrpSpPr/>
            <p:nvPr/>
          </p:nvGrpSpPr>
          <p:grpSpPr>
            <a:xfrm rot="1823277">
              <a:off x="1234267" y="772778"/>
              <a:ext cx="4114800" cy="411480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graphicFrame>
        <p:nvGraphicFramePr>
          <p:cNvPr id="9" name="Table 9"/>
          <p:cNvGraphicFramePr>
            <a:graphicFrameLocks noGrp="1"/>
          </p:cNvGraphicFramePr>
          <p:nvPr/>
        </p:nvGraphicFramePr>
        <p:xfrm>
          <a:off x="1028700" y="1613369"/>
          <a:ext cx="16230600" cy="8353128"/>
        </p:xfrm>
        <a:graphic>
          <a:graphicData uri="http://schemas.openxmlformats.org/drawingml/2006/table">
            <a:tbl>
              <a:tblPr/>
              <a:tblGrid>
                <a:gridCol w="1618471">
                  <a:extLst>
                    <a:ext uri="{9D8B030D-6E8A-4147-A177-3AD203B41FA5}">
                      <a16:colId xmlns:a16="http://schemas.microsoft.com/office/drawing/2014/main" val="20000"/>
                    </a:ext>
                  </a:extLst>
                </a:gridCol>
                <a:gridCol w="6496829">
                  <a:extLst>
                    <a:ext uri="{9D8B030D-6E8A-4147-A177-3AD203B41FA5}">
                      <a16:colId xmlns:a16="http://schemas.microsoft.com/office/drawing/2014/main" val="20001"/>
                    </a:ext>
                  </a:extLst>
                </a:gridCol>
                <a:gridCol w="4057650">
                  <a:extLst>
                    <a:ext uri="{9D8B030D-6E8A-4147-A177-3AD203B41FA5}">
                      <a16:colId xmlns:a16="http://schemas.microsoft.com/office/drawing/2014/main" val="20002"/>
                    </a:ext>
                  </a:extLst>
                </a:gridCol>
                <a:gridCol w="4057650">
                  <a:extLst>
                    <a:ext uri="{9D8B030D-6E8A-4147-A177-3AD203B41FA5}">
                      <a16:colId xmlns:a16="http://schemas.microsoft.com/office/drawing/2014/main" val="20003"/>
                    </a:ext>
                  </a:extLst>
                </a:gridCol>
              </a:tblGrid>
              <a:tr h="1422850">
                <a:tc>
                  <a:txBody>
                    <a:bodyPr/>
                    <a:lstStyle/>
                    <a:p>
                      <a:pPr algn="ctr">
                        <a:lnSpc>
                          <a:spcPts val="3499"/>
                        </a:lnSpc>
                        <a:defRPr/>
                      </a:pPr>
                      <a:r>
                        <a:rPr lang="en-US" sz="2499">
                          <a:solidFill>
                            <a:srgbClr val="000000"/>
                          </a:solidFill>
                          <a:latin typeface="Times New Roman"/>
                        </a:rPr>
                        <a:t>STT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3499"/>
                        </a:lnSpc>
                        <a:defRPr/>
                      </a:pPr>
                      <a:r>
                        <a:rPr lang="en-US" sz="2499">
                          <a:solidFill>
                            <a:srgbClr val="000000"/>
                          </a:solidFill>
                          <a:latin typeface="Times New Roman Bold"/>
                        </a:rPr>
                        <a:t>THÀNH VIÊN</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3499"/>
                        </a:lnSpc>
                        <a:defRPr/>
                      </a:pPr>
                      <a:r>
                        <a:rPr lang="en-US" sz="2499">
                          <a:solidFill>
                            <a:srgbClr val="000000"/>
                          </a:solidFill>
                          <a:latin typeface="Times New Roman"/>
                        </a:rPr>
                        <a:t>MSSV</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3499"/>
                        </a:lnSpc>
                        <a:defRPr/>
                      </a:pPr>
                      <a:r>
                        <a:rPr lang="en-US" sz="2499">
                          <a:solidFill>
                            <a:srgbClr val="000000"/>
                          </a:solidFill>
                          <a:latin typeface="Times New Roman Bold"/>
                        </a:rPr>
                        <a:t>CÔNG VIỆC</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extLst>
                  <a:ext uri="{0D108BD9-81ED-4DB2-BD59-A6C34878D82A}">
                    <a16:rowId xmlns:a16="http://schemas.microsoft.com/office/drawing/2014/main" val="10000"/>
                  </a:ext>
                </a:extLst>
              </a:tr>
              <a:tr h="2234279">
                <a:tc>
                  <a:txBody>
                    <a:bodyPr/>
                    <a:lstStyle/>
                    <a:p>
                      <a:pPr algn="ctr">
                        <a:lnSpc>
                          <a:spcPts val="3499"/>
                        </a:lnSpc>
                        <a:defRPr/>
                      </a:pPr>
                      <a:r>
                        <a:rPr lang="en-US" sz="2499">
                          <a:solidFill>
                            <a:srgbClr val="000000"/>
                          </a:solidFill>
                          <a:latin typeface="Times New Roman"/>
                        </a:rPr>
                        <a:t>1</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Times New Roman"/>
                        </a:rPr>
                        <a:t>NGUYỄN THÀNH HIỆP</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Times New Roman"/>
                        </a:rPr>
                        <a:t>20054321</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Times New Roman"/>
                        </a:rPr>
                        <a:t>WEB </a:t>
                      </a:r>
                      <a:endParaRPr lang="en-US" sz="1100"/>
                    </a:p>
                    <a:p>
                      <a:pPr algn="ctr">
                        <a:lnSpc>
                          <a:spcPts val="3499"/>
                        </a:lnSpc>
                      </a:pPr>
                      <a:r>
                        <a:rPr lang="en-US" sz="2499">
                          <a:solidFill>
                            <a:srgbClr val="000000"/>
                          </a:solidFill>
                          <a:latin typeface="Times New Roman"/>
                        </a:rPr>
                        <a:t>(Phân tích thiết kế , Fontend, Backend, Tài liệu)</a:t>
                      </a: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1"/>
                  </a:ext>
                </a:extLst>
              </a:tr>
              <a:tr h="2664867">
                <a:tc>
                  <a:txBody>
                    <a:bodyPr/>
                    <a:lstStyle/>
                    <a:p>
                      <a:pPr algn="ctr">
                        <a:lnSpc>
                          <a:spcPts val="3499"/>
                        </a:lnSpc>
                        <a:defRPr/>
                      </a:pPr>
                      <a:r>
                        <a:rPr lang="en-US" sz="2499">
                          <a:solidFill>
                            <a:srgbClr val="000000"/>
                          </a:solidFill>
                          <a:latin typeface="Times New Roman"/>
                        </a:rPr>
                        <a:t>2</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Times New Roman"/>
                        </a:rPr>
                        <a:t>DƯƠNG VĂN QUY</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Times New Roman"/>
                        </a:rPr>
                        <a:t>20055021</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Times New Roman"/>
                        </a:rPr>
                        <a:t>WEB </a:t>
                      </a:r>
                      <a:endParaRPr lang="en-US" sz="1100"/>
                    </a:p>
                    <a:p>
                      <a:pPr algn="ctr">
                        <a:lnSpc>
                          <a:spcPts val="3499"/>
                        </a:lnSpc>
                      </a:pPr>
                      <a:r>
                        <a:rPr lang="en-US" sz="2499">
                          <a:solidFill>
                            <a:srgbClr val="000000"/>
                          </a:solidFill>
                          <a:latin typeface="Times New Roman"/>
                        </a:rPr>
                        <a:t>(Phân tích thiết kế, Fontend, Backend, Tài liệu)</a:t>
                      </a: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2"/>
                  </a:ext>
                </a:extLst>
              </a:tr>
              <a:tr h="2031132">
                <a:tc>
                  <a:txBody>
                    <a:bodyPr/>
                    <a:lstStyle/>
                    <a:p>
                      <a:pPr algn="ctr">
                        <a:lnSpc>
                          <a:spcPts val="3499"/>
                        </a:lnSpc>
                        <a:defRPr/>
                      </a:pPr>
                      <a:r>
                        <a:rPr lang="en-US" sz="2499">
                          <a:solidFill>
                            <a:srgbClr val="000000"/>
                          </a:solidFill>
                          <a:latin typeface="Times New Roman"/>
                        </a:rPr>
                        <a:t>3</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Times New Roman"/>
                        </a:rPr>
                        <a:t>TRẦN VĂN TÚ</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Times New Roman"/>
                        </a:rPr>
                        <a:t>20054351</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Times New Roman"/>
                        </a:rPr>
                        <a:t>Phân tích thiết kế, Tài liệu báo cáo Word, ppt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TextBox 10"/>
          <p:cNvSpPr txBox="1"/>
          <p:nvPr/>
        </p:nvSpPr>
        <p:spPr>
          <a:xfrm>
            <a:off x="5796335" y="247283"/>
            <a:ext cx="6695331" cy="781417"/>
          </a:xfrm>
          <a:prstGeom prst="rect">
            <a:avLst/>
          </a:prstGeom>
        </p:spPr>
        <p:txBody>
          <a:bodyPr lIns="0" tIns="0" rIns="0" bIns="0" rtlCol="0" anchor="t">
            <a:spAutoFit/>
          </a:bodyPr>
          <a:lstStyle/>
          <a:p>
            <a:pPr algn="ctr">
              <a:lnSpc>
                <a:spcPts val="5754"/>
              </a:lnSpc>
            </a:pPr>
            <a:r>
              <a:rPr lang="en-US" sz="4110" u="sng">
                <a:solidFill>
                  <a:srgbClr val="000000"/>
                </a:solidFill>
                <a:latin typeface="Times New Roman"/>
              </a:rPr>
              <a:t>THÀNH VIÊN THỰC HIỆN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914439"/>
            <a:ext cx="18288000" cy="4458121"/>
            <a:chOff x="0" y="0"/>
            <a:chExt cx="4947749" cy="1174155"/>
          </a:xfrm>
        </p:grpSpPr>
        <p:sp>
          <p:nvSpPr>
            <p:cNvPr id="3" name="Freeform 3"/>
            <p:cNvSpPr/>
            <p:nvPr/>
          </p:nvSpPr>
          <p:spPr>
            <a:xfrm>
              <a:off x="0" y="0"/>
              <a:ext cx="4947749" cy="1174155"/>
            </a:xfrm>
            <a:custGeom>
              <a:avLst/>
              <a:gdLst/>
              <a:ahLst/>
              <a:cxnLst/>
              <a:rect l="l" t="t" r="r" b="b"/>
              <a:pathLst>
                <a:path w="4947749" h="1174155">
                  <a:moveTo>
                    <a:pt x="0" y="0"/>
                  </a:moveTo>
                  <a:lnTo>
                    <a:pt x="4947749" y="0"/>
                  </a:lnTo>
                  <a:lnTo>
                    <a:pt x="4947749" y="1174155"/>
                  </a:lnTo>
                  <a:lnTo>
                    <a:pt x="0" y="1174155"/>
                  </a:lnTo>
                  <a:close/>
                </a:path>
              </a:pathLst>
            </a:custGeom>
            <a:solidFill>
              <a:srgbClr val="CDC9C9"/>
            </a:solidFill>
          </p:spPr>
        </p:sp>
        <p:sp>
          <p:nvSpPr>
            <p:cNvPr id="4" name="TextBox 4"/>
            <p:cNvSpPr txBox="1"/>
            <p:nvPr/>
          </p:nvSpPr>
          <p:spPr>
            <a:xfrm>
              <a:off x="0" y="-38100"/>
              <a:ext cx="4947749" cy="1212255"/>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707736" y="4233594"/>
            <a:ext cx="17176128" cy="1638837"/>
          </a:xfrm>
          <a:prstGeom prst="rect">
            <a:avLst/>
          </a:prstGeom>
        </p:spPr>
        <p:txBody>
          <a:bodyPr lIns="0" tIns="0" rIns="0" bIns="0" rtlCol="0" anchor="t">
            <a:spAutoFit/>
          </a:bodyPr>
          <a:lstStyle/>
          <a:p>
            <a:pPr algn="ctr">
              <a:lnSpc>
                <a:spcPts val="13448"/>
              </a:lnSpc>
            </a:pPr>
            <a:r>
              <a:rPr lang="en-US" sz="9606">
                <a:solidFill>
                  <a:srgbClr val="000000"/>
                </a:solidFill>
                <a:latin typeface="Trocchi"/>
              </a:rPr>
              <a:t>4. Phân tích và thiết kế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441067"/>
            <a:chOff x="0" y="0"/>
            <a:chExt cx="4816593" cy="379540"/>
          </a:xfrm>
        </p:grpSpPr>
        <p:sp>
          <p:nvSpPr>
            <p:cNvPr id="3" name="Freeform 3"/>
            <p:cNvSpPr/>
            <p:nvPr/>
          </p:nvSpPr>
          <p:spPr>
            <a:xfrm>
              <a:off x="0" y="0"/>
              <a:ext cx="4816592" cy="379540"/>
            </a:xfrm>
            <a:custGeom>
              <a:avLst/>
              <a:gdLst/>
              <a:ahLst/>
              <a:cxnLst/>
              <a:rect l="l" t="t" r="r" b="b"/>
              <a:pathLst>
                <a:path w="4816592" h="379540">
                  <a:moveTo>
                    <a:pt x="0" y="0"/>
                  </a:moveTo>
                  <a:lnTo>
                    <a:pt x="4816592" y="0"/>
                  </a:lnTo>
                  <a:lnTo>
                    <a:pt x="4816592" y="379540"/>
                  </a:lnTo>
                  <a:lnTo>
                    <a:pt x="0" y="379540"/>
                  </a:lnTo>
                  <a:close/>
                </a:path>
              </a:pathLst>
            </a:custGeom>
            <a:solidFill>
              <a:srgbClr val="CDC9C9"/>
            </a:solidFill>
          </p:spPr>
        </p:sp>
        <p:sp>
          <p:nvSpPr>
            <p:cNvPr id="4" name="TextBox 4"/>
            <p:cNvSpPr txBox="1"/>
            <p:nvPr/>
          </p:nvSpPr>
          <p:spPr>
            <a:xfrm>
              <a:off x="0" y="-38100"/>
              <a:ext cx="4816593" cy="417640"/>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a:off x="-350497" y="4693628"/>
            <a:ext cx="4083311" cy="1065435"/>
            <a:chOff x="0" y="0"/>
            <a:chExt cx="5444415" cy="1420580"/>
          </a:xfrm>
        </p:grpSpPr>
        <p:grpSp>
          <p:nvGrpSpPr>
            <p:cNvPr id="6" name="Group 6"/>
            <p:cNvGrpSpPr/>
            <p:nvPr/>
          </p:nvGrpSpPr>
          <p:grpSpPr>
            <a:xfrm>
              <a:off x="0" y="0"/>
              <a:ext cx="5444415" cy="1420580"/>
              <a:chOff x="0" y="0"/>
              <a:chExt cx="1075440" cy="280608"/>
            </a:xfrm>
          </p:grpSpPr>
          <p:sp>
            <p:nvSpPr>
              <p:cNvPr id="7" name="Freeform 7"/>
              <p:cNvSpPr/>
              <p:nvPr/>
            </p:nvSpPr>
            <p:spPr>
              <a:xfrm>
                <a:off x="0" y="0"/>
                <a:ext cx="1075440" cy="280608"/>
              </a:xfrm>
              <a:custGeom>
                <a:avLst/>
                <a:gdLst/>
                <a:ahLst/>
                <a:cxnLst/>
                <a:rect l="l" t="t" r="r" b="b"/>
                <a:pathLst>
                  <a:path w="1075440" h="280608">
                    <a:moveTo>
                      <a:pt x="96696" y="0"/>
                    </a:moveTo>
                    <a:lnTo>
                      <a:pt x="978744" y="0"/>
                    </a:lnTo>
                    <a:cubicBezTo>
                      <a:pt x="1032148" y="0"/>
                      <a:pt x="1075440" y="43292"/>
                      <a:pt x="1075440" y="96696"/>
                    </a:cubicBezTo>
                    <a:lnTo>
                      <a:pt x="1075440" y="183913"/>
                    </a:lnTo>
                    <a:cubicBezTo>
                      <a:pt x="1075440" y="209558"/>
                      <a:pt x="1065252" y="234153"/>
                      <a:pt x="1047119" y="252287"/>
                    </a:cubicBezTo>
                    <a:cubicBezTo>
                      <a:pt x="1028985" y="270421"/>
                      <a:pt x="1004390" y="280608"/>
                      <a:pt x="978744" y="280608"/>
                    </a:cubicBezTo>
                    <a:lnTo>
                      <a:pt x="96696" y="280608"/>
                    </a:lnTo>
                    <a:cubicBezTo>
                      <a:pt x="43292" y="280608"/>
                      <a:pt x="0" y="237316"/>
                      <a:pt x="0" y="183913"/>
                    </a:cubicBezTo>
                    <a:lnTo>
                      <a:pt x="0" y="96696"/>
                    </a:lnTo>
                    <a:cubicBezTo>
                      <a:pt x="0" y="43292"/>
                      <a:pt x="43292" y="0"/>
                      <a:pt x="96696" y="0"/>
                    </a:cubicBezTo>
                    <a:close/>
                  </a:path>
                </a:pathLst>
              </a:custGeom>
              <a:solidFill>
                <a:srgbClr val="CDC9C9"/>
              </a:solidFill>
            </p:spPr>
          </p:sp>
          <p:sp>
            <p:nvSpPr>
              <p:cNvPr id="8" name="TextBox 8"/>
              <p:cNvSpPr txBox="1"/>
              <p:nvPr/>
            </p:nvSpPr>
            <p:spPr>
              <a:xfrm>
                <a:off x="0" y="-38100"/>
                <a:ext cx="1075440" cy="318708"/>
              </a:xfrm>
              <a:prstGeom prst="rect">
                <a:avLst/>
              </a:prstGeom>
            </p:spPr>
            <p:txBody>
              <a:bodyPr lIns="50800" tIns="50800" rIns="50800" bIns="50800" rtlCol="0" anchor="ctr"/>
              <a:lstStyle/>
              <a:p>
                <a:pPr algn="ctr">
                  <a:lnSpc>
                    <a:spcPts val="3499"/>
                  </a:lnSpc>
                </a:pPr>
                <a:endParaRPr/>
              </a:p>
            </p:txBody>
          </p:sp>
        </p:grpSp>
        <p:sp>
          <p:nvSpPr>
            <p:cNvPr id="9" name="TextBox 9"/>
            <p:cNvSpPr txBox="1"/>
            <p:nvPr/>
          </p:nvSpPr>
          <p:spPr>
            <a:xfrm>
              <a:off x="447695" y="374390"/>
              <a:ext cx="4549024" cy="624175"/>
            </a:xfrm>
            <a:prstGeom prst="rect">
              <a:avLst/>
            </a:prstGeom>
          </p:spPr>
          <p:txBody>
            <a:bodyPr lIns="0" tIns="0" rIns="0" bIns="0" rtlCol="0" anchor="t">
              <a:spAutoFit/>
            </a:bodyPr>
            <a:lstStyle/>
            <a:p>
              <a:pPr algn="ctr">
                <a:lnSpc>
                  <a:spcPts val="4056"/>
                </a:lnSpc>
              </a:pPr>
              <a:r>
                <a:rPr lang="en-US" sz="2897">
                  <a:solidFill>
                    <a:srgbClr val="000000"/>
                  </a:solidFill>
                  <a:latin typeface="Trocchi"/>
                </a:rPr>
                <a:t>UseCase tổng quát</a:t>
              </a:r>
            </a:p>
          </p:txBody>
        </p:sp>
      </p:grpSp>
      <p:grpSp>
        <p:nvGrpSpPr>
          <p:cNvPr id="10" name="Group 10"/>
          <p:cNvGrpSpPr/>
          <p:nvPr/>
        </p:nvGrpSpPr>
        <p:grpSpPr>
          <a:xfrm>
            <a:off x="16825390" y="8521282"/>
            <a:ext cx="4580372" cy="4234255"/>
            <a:chOff x="0" y="0"/>
            <a:chExt cx="6107163" cy="5645673"/>
          </a:xfrm>
        </p:grpSpPr>
        <p:grpSp>
          <p:nvGrpSpPr>
            <p:cNvPr id="11" name="Group 11"/>
            <p:cNvGrpSpPr/>
            <p:nvPr/>
          </p:nvGrpSpPr>
          <p:grpSpPr>
            <a:xfrm rot="1710496">
              <a:off x="732504" y="732504"/>
              <a:ext cx="4114800" cy="4114800"/>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14" name="Group 14"/>
            <p:cNvGrpSpPr/>
            <p:nvPr/>
          </p:nvGrpSpPr>
          <p:grpSpPr>
            <a:xfrm rot="1823277">
              <a:off x="1234267" y="772778"/>
              <a:ext cx="4114800" cy="4114800"/>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sp>
        <p:nvSpPr>
          <p:cNvPr id="17" name="Freeform 17"/>
          <p:cNvSpPr/>
          <p:nvPr/>
        </p:nvSpPr>
        <p:spPr>
          <a:xfrm>
            <a:off x="3975409" y="2194485"/>
            <a:ext cx="13408319" cy="7650311"/>
          </a:xfrm>
          <a:custGeom>
            <a:avLst/>
            <a:gdLst/>
            <a:ahLst/>
            <a:cxnLst/>
            <a:rect l="l" t="t" r="r" b="b"/>
            <a:pathLst>
              <a:path w="13408319" h="7650311">
                <a:moveTo>
                  <a:pt x="0" y="0"/>
                </a:moveTo>
                <a:lnTo>
                  <a:pt x="13408319" y="0"/>
                </a:lnTo>
                <a:lnTo>
                  <a:pt x="13408319" y="7650312"/>
                </a:lnTo>
                <a:lnTo>
                  <a:pt x="0" y="7650312"/>
                </a:lnTo>
                <a:lnTo>
                  <a:pt x="0" y="0"/>
                </a:lnTo>
                <a:close/>
              </a:path>
            </a:pathLst>
          </a:custGeom>
          <a:blipFill>
            <a:blip r:embed="rId2"/>
            <a:stretch>
              <a:fillRect/>
            </a:stretch>
          </a:blipFill>
        </p:spPr>
      </p:sp>
      <p:sp>
        <p:nvSpPr>
          <p:cNvPr id="18" name="TextBox 18"/>
          <p:cNvSpPr txBox="1"/>
          <p:nvPr/>
        </p:nvSpPr>
        <p:spPr>
          <a:xfrm>
            <a:off x="193749" y="238305"/>
            <a:ext cx="7800713" cy="765524"/>
          </a:xfrm>
          <a:prstGeom prst="rect">
            <a:avLst/>
          </a:prstGeom>
        </p:spPr>
        <p:txBody>
          <a:bodyPr lIns="0" tIns="0" rIns="0" bIns="0" rtlCol="0" anchor="t">
            <a:spAutoFit/>
          </a:bodyPr>
          <a:lstStyle/>
          <a:p>
            <a:pPr algn="ctr">
              <a:lnSpc>
                <a:spcPts val="6377"/>
              </a:lnSpc>
            </a:pPr>
            <a:r>
              <a:rPr lang="en-US" sz="4555">
                <a:solidFill>
                  <a:srgbClr val="000000"/>
                </a:solidFill>
                <a:latin typeface="Trocchi"/>
              </a:rPr>
              <a:t>4. Phân tích và thiết kế</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441067"/>
            <a:chOff x="0" y="0"/>
            <a:chExt cx="4816593" cy="379540"/>
          </a:xfrm>
        </p:grpSpPr>
        <p:sp>
          <p:nvSpPr>
            <p:cNvPr id="3" name="Freeform 3"/>
            <p:cNvSpPr/>
            <p:nvPr/>
          </p:nvSpPr>
          <p:spPr>
            <a:xfrm>
              <a:off x="0" y="0"/>
              <a:ext cx="4816592" cy="379540"/>
            </a:xfrm>
            <a:custGeom>
              <a:avLst/>
              <a:gdLst/>
              <a:ahLst/>
              <a:cxnLst/>
              <a:rect l="l" t="t" r="r" b="b"/>
              <a:pathLst>
                <a:path w="4816592" h="379540">
                  <a:moveTo>
                    <a:pt x="0" y="0"/>
                  </a:moveTo>
                  <a:lnTo>
                    <a:pt x="4816592" y="0"/>
                  </a:lnTo>
                  <a:lnTo>
                    <a:pt x="4816592" y="379540"/>
                  </a:lnTo>
                  <a:lnTo>
                    <a:pt x="0" y="379540"/>
                  </a:lnTo>
                  <a:close/>
                </a:path>
              </a:pathLst>
            </a:custGeom>
            <a:solidFill>
              <a:srgbClr val="CDC9C9"/>
            </a:solidFill>
          </p:spPr>
        </p:sp>
        <p:sp>
          <p:nvSpPr>
            <p:cNvPr id="4" name="TextBox 4"/>
            <p:cNvSpPr txBox="1"/>
            <p:nvPr/>
          </p:nvSpPr>
          <p:spPr>
            <a:xfrm>
              <a:off x="0" y="-38100"/>
              <a:ext cx="4816593" cy="417640"/>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a:off x="-250299" y="1659090"/>
            <a:ext cx="4083311" cy="1065435"/>
            <a:chOff x="0" y="0"/>
            <a:chExt cx="5444415" cy="1420580"/>
          </a:xfrm>
        </p:grpSpPr>
        <p:grpSp>
          <p:nvGrpSpPr>
            <p:cNvPr id="6" name="Group 6"/>
            <p:cNvGrpSpPr/>
            <p:nvPr/>
          </p:nvGrpSpPr>
          <p:grpSpPr>
            <a:xfrm>
              <a:off x="0" y="0"/>
              <a:ext cx="5444415" cy="1420580"/>
              <a:chOff x="0" y="0"/>
              <a:chExt cx="1075440" cy="280608"/>
            </a:xfrm>
          </p:grpSpPr>
          <p:sp>
            <p:nvSpPr>
              <p:cNvPr id="7" name="Freeform 7"/>
              <p:cNvSpPr/>
              <p:nvPr/>
            </p:nvSpPr>
            <p:spPr>
              <a:xfrm>
                <a:off x="0" y="0"/>
                <a:ext cx="1075440" cy="280608"/>
              </a:xfrm>
              <a:custGeom>
                <a:avLst/>
                <a:gdLst/>
                <a:ahLst/>
                <a:cxnLst/>
                <a:rect l="l" t="t" r="r" b="b"/>
                <a:pathLst>
                  <a:path w="1075440" h="280608">
                    <a:moveTo>
                      <a:pt x="96696" y="0"/>
                    </a:moveTo>
                    <a:lnTo>
                      <a:pt x="978744" y="0"/>
                    </a:lnTo>
                    <a:cubicBezTo>
                      <a:pt x="1032148" y="0"/>
                      <a:pt x="1075440" y="43292"/>
                      <a:pt x="1075440" y="96696"/>
                    </a:cubicBezTo>
                    <a:lnTo>
                      <a:pt x="1075440" y="183913"/>
                    </a:lnTo>
                    <a:cubicBezTo>
                      <a:pt x="1075440" y="209558"/>
                      <a:pt x="1065252" y="234153"/>
                      <a:pt x="1047119" y="252287"/>
                    </a:cubicBezTo>
                    <a:cubicBezTo>
                      <a:pt x="1028985" y="270421"/>
                      <a:pt x="1004390" y="280608"/>
                      <a:pt x="978744" y="280608"/>
                    </a:cubicBezTo>
                    <a:lnTo>
                      <a:pt x="96696" y="280608"/>
                    </a:lnTo>
                    <a:cubicBezTo>
                      <a:pt x="43292" y="280608"/>
                      <a:pt x="0" y="237316"/>
                      <a:pt x="0" y="183913"/>
                    </a:cubicBezTo>
                    <a:lnTo>
                      <a:pt x="0" y="96696"/>
                    </a:lnTo>
                    <a:cubicBezTo>
                      <a:pt x="0" y="43292"/>
                      <a:pt x="43292" y="0"/>
                      <a:pt x="96696" y="0"/>
                    </a:cubicBezTo>
                    <a:close/>
                  </a:path>
                </a:pathLst>
              </a:custGeom>
              <a:solidFill>
                <a:srgbClr val="CDC9C9"/>
              </a:solidFill>
            </p:spPr>
          </p:sp>
          <p:sp>
            <p:nvSpPr>
              <p:cNvPr id="8" name="TextBox 8"/>
              <p:cNvSpPr txBox="1"/>
              <p:nvPr/>
            </p:nvSpPr>
            <p:spPr>
              <a:xfrm>
                <a:off x="0" y="-38100"/>
                <a:ext cx="1075440" cy="318708"/>
              </a:xfrm>
              <a:prstGeom prst="rect">
                <a:avLst/>
              </a:prstGeom>
            </p:spPr>
            <p:txBody>
              <a:bodyPr lIns="50800" tIns="50800" rIns="50800" bIns="50800" rtlCol="0" anchor="ctr"/>
              <a:lstStyle/>
              <a:p>
                <a:pPr algn="ctr">
                  <a:lnSpc>
                    <a:spcPts val="3499"/>
                  </a:lnSpc>
                </a:pPr>
                <a:endParaRPr/>
              </a:p>
            </p:txBody>
          </p:sp>
        </p:grpSp>
        <p:sp>
          <p:nvSpPr>
            <p:cNvPr id="9" name="TextBox 9"/>
            <p:cNvSpPr txBox="1"/>
            <p:nvPr/>
          </p:nvSpPr>
          <p:spPr>
            <a:xfrm>
              <a:off x="447695" y="374390"/>
              <a:ext cx="4549024" cy="624175"/>
            </a:xfrm>
            <a:prstGeom prst="rect">
              <a:avLst/>
            </a:prstGeom>
          </p:spPr>
          <p:txBody>
            <a:bodyPr lIns="0" tIns="0" rIns="0" bIns="0" rtlCol="0" anchor="t">
              <a:spAutoFit/>
            </a:bodyPr>
            <a:lstStyle/>
            <a:p>
              <a:pPr algn="ctr">
                <a:lnSpc>
                  <a:spcPts val="4056"/>
                </a:lnSpc>
              </a:pPr>
              <a:r>
                <a:rPr lang="en-US" sz="2897">
                  <a:solidFill>
                    <a:srgbClr val="000000"/>
                  </a:solidFill>
                  <a:latin typeface="Trocchi"/>
                </a:rPr>
                <a:t>Giao diện đồ họa</a:t>
              </a:r>
            </a:p>
          </p:txBody>
        </p:sp>
      </p:grpSp>
      <p:grpSp>
        <p:nvGrpSpPr>
          <p:cNvPr id="10" name="Group 10"/>
          <p:cNvGrpSpPr/>
          <p:nvPr/>
        </p:nvGrpSpPr>
        <p:grpSpPr>
          <a:xfrm>
            <a:off x="16825390" y="8521282"/>
            <a:ext cx="4580372" cy="4234255"/>
            <a:chOff x="0" y="0"/>
            <a:chExt cx="6107163" cy="5645673"/>
          </a:xfrm>
        </p:grpSpPr>
        <p:grpSp>
          <p:nvGrpSpPr>
            <p:cNvPr id="11" name="Group 11"/>
            <p:cNvGrpSpPr/>
            <p:nvPr/>
          </p:nvGrpSpPr>
          <p:grpSpPr>
            <a:xfrm rot="1710496">
              <a:off x="732504" y="732504"/>
              <a:ext cx="4114800" cy="4114800"/>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14" name="Group 14"/>
            <p:cNvGrpSpPr/>
            <p:nvPr/>
          </p:nvGrpSpPr>
          <p:grpSpPr>
            <a:xfrm rot="1823277">
              <a:off x="1234267" y="772778"/>
              <a:ext cx="4114800" cy="4114800"/>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sp>
        <p:nvSpPr>
          <p:cNvPr id="17" name="Freeform 17"/>
          <p:cNvSpPr/>
          <p:nvPr/>
        </p:nvSpPr>
        <p:spPr>
          <a:xfrm>
            <a:off x="3006914" y="2942549"/>
            <a:ext cx="12908760" cy="6645492"/>
          </a:xfrm>
          <a:custGeom>
            <a:avLst/>
            <a:gdLst/>
            <a:ahLst/>
            <a:cxnLst/>
            <a:rect l="l" t="t" r="r" b="b"/>
            <a:pathLst>
              <a:path w="12908760" h="6645492">
                <a:moveTo>
                  <a:pt x="0" y="0"/>
                </a:moveTo>
                <a:lnTo>
                  <a:pt x="12908760" y="0"/>
                </a:lnTo>
                <a:lnTo>
                  <a:pt x="12908760" y="6645492"/>
                </a:lnTo>
                <a:lnTo>
                  <a:pt x="0" y="6645492"/>
                </a:lnTo>
                <a:lnTo>
                  <a:pt x="0" y="0"/>
                </a:lnTo>
                <a:close/>
              </a:path>
            </a:pathLst>
          </a:custGeom>
          <a:blipFill>
            <a:blip r:embed="rId2"/>
            <a:stretch>
              <a:fillRect/>
            </a:stretch>
          </a:blipFill>
        </p:spPr>
      </p:sp>
      <p:sp>
        <p:nvSpPr>
          <p:cNvPr id="18" name="TextBox 18"/>
          <p:cNvSpPr txBox="1"/>
          <p:nvPr/>
        </p:nvSpPr>
        <p:spPr>
          <a:xfrm>
            <a:off x="193749" y="238305"/>
            <a:ext cx="7800713" cy="765524"/>
          </a:xfrm>
          <a:prstGeom prst="rect">
            <a:avLst/>
          </a:prstGeom>
        </p:spPr>
        <p:txBody>
          <a:bodyPr lIns="0" tIns="0" rIns="0" bIns="0" rtlCol="0" anchor="t">
            <a:spAutoFit/>
          </a:bodyPr>
          <a:lstStyle/>
          <a:p>
            <a:pPr algn="ctr">
              <a:lnSpc>
                <a:spcPts val="6377"/>
              </a:lnSpc>
            </a:pPr>
            <a:r>
              <a:rPr lang="en-US" sz="4555">
                <a:solidFill>
                  <a:srgbClr val="000000"/>
                </a:solidFill>
                <a:latin typeface="Trocchi"/>
              </a:rPr>
              <a:t>4. Phân tích và thiết kế</a:t>
            </a:r>
          </a:p>
        </p:txBody>
      </p:sp>
      <p:sp>
        <p:nvSpPr>
          <p:cNvPr id="19" name="TextBox 19"/>
          <p:cNvSpPr txBox="1"/>
          <p:nvPr/>
        </p:nvSpPr>
        <p:spPr>
          <a:xfrm>
            <a:off x="7553027" y="9650140"/>
            <a:ext cx="3181945" cy="412750"/>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Trocchi"/>
              </a:rPr>
              <a:t>Giao diện Trang chủ</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441067"/>
            <a:chOff x="0" y="0"/>
            <a:chExt cx="4816593" cy="379540"/>
          </a:xfrm>
        </p:grpSpPr>
        <p:sp>
          <p:nvSpPr>
            <p:cNvPr id="3" name="Freeform 3"/>
            <p:cNvSpPr/>
            <p:nvPr/>
          </p:nvSpPr>
          <p:spPr>
            <a:xfrm>
              <a:off x="0" y="0"/>
              <a:ext cx="4816592" cy="379540"/>
            </a:xfrm>
            <a:custGeom>
              <a:avLst/>
              <a:gdLst/>
              <a:ahLst/>
              <a:cxnLst/>
              <a:rect l="l" t="t" r="r" b="b"/>
              <a:pathLst>
                <a:path w="4816592" h="379540">
                  <a:moveTo>
                    <a:pt x="0" y="0"/>
                  </a:moveTo>
                  <a:lnTo>
                    <a:pt x="4816592" y="0"/>
                  </a:lnTo>
                  <a:lnTo>
                    <a:pt x="4816592" y="379540"/>
                  </a:lnTo>
                  <a:lnTo>
                    <a:pt x="0" y="379540"/>
                  </a:lnTo>
                  <a:close/>
                </a:path>
              </a:pathLst>
            </a:custGeom>
            <a:solidFill>
              <a:srgbClr val="CDC9C9"/>
            </a:solidFill>
          </p:spPr>
        </p:sp>
        <p:sp>
          <p:nvSpPr>
            <p:cNvPr id="4" name="TextBox 4"/>
            <p:cNvSpPr txBox="1"/>
            <p:nvPr/>
          </p:nvSpPr>
          <p:spPr>
            <a:xfrm>
              <a:off x="0" y="-38100"/>
              <a:ext cx="4816593" cy="417640"/>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a:off x="-250299" y="1659090"/>
            <a:ext cx="4083311" cy="1065435"/>
            <a:chOff x="0" y="0"/>
            <a:chExt cx="5444415" cy="1420580"/>
          </a:xfrm>
        </p:grpSpPr>
        <p:grpSp>
          <p:nvGrpSpPr>
            <p:cNvPr id="6" name="Group 6"/>
            <p:cNvGrpSpPr/>
            <p:nvPr/>
          </p:nvGrpSpPr>
          <p:grpSpPr>
            <a:xfrm>
              <a:off x="0" y="0"/>
              <a:ext cx="5444415" cy="1420580"/>
              <a:chOff x="0" y="0"/>
              <a:chExt cx="1075440" cy="280608"/>
            </a:xfrm>
          </p:grpSpPr>
          <p:sp>
            <p:nvSpPr>
              <p:cNvPr id="7" name="Freeform 7"/>
              <p:cNvSpPr/>
              <p:nvPr/>
            </p:nvSpPr>
            <p:spPr>
              <a:xfrm>
                <a:off x="0" y="0"/>
                <a:ext cx="1075440" cy="280608"/>
              </a:xfrm>
              <a:custGeom>
                <a:avLst/>
                <a:gdLst/>
                <a:ahLst/>
                <a:cxnLst/>
                <a:rect l="l" t="t" r="r" b="b"/>
                <a:pathLst>
                  <a:path w="1075440" h="280608">
                    <a:moveTo>
                      <a:pt x="96696" y="0"/>
                    </a:moveTo>
                    <a:lnTo>
                      <a:pt x="978744" y="0"/>
                    </a:lnTo>
                    <a:cubicBezTo>
                      <a:pt x="1032148" y="0"/>
                      <a:pt x="1075440" y="43292"/>
                      <a:pt x="1075440" y="96696"/>
                    </a:cubicBezTo>
                    <a:lnTo>
                      <a:pt x="1075440" y="183913"/>
                    </a:lnTo>
                    <a:cubicBezTo>
                      <a:pt x="1075440" y="209558"/>
                      <a:pt x="1065252" y="234153"/>
                      <a:pt x="1047119" y="252287"/>
                    </a:cubicBezTo>
                    <a:cubicBezTo>
                      <a:pt x="1028985" y="270421"/>
                      <a:pt x="1004390" y="280608"/>
                      <a:pt x="978744" y="280608"/>
                    </a:cubicBezTo>
                    <a:lnTo>
                      <a:pt x="96696" y="280608"/>
                    </a:lnTo>
                    <a:cubicBezTo>
                      <a:pt x="43292" y="280608"/>
                      <a:pt x="0" y="237316"/>
                      <a:pt x="0" y="183913"/>
                    </a:cubicBezTo>
                    <a:lnTo>
                      <a:pt x="0" y="96696"/>
                    </a:lnTo>
                    <a:cubicBezTo>
                      <a:pt x="0" y="43292"/>
                      <a:pt x="43292" y="0"/>
                      <a:pt x="96696" y="0"/>
                    </a:cubicBezTo>
                    <a:close/>
                  </a:path>
                </a:pathLst>
              </a:custGeom>
              <a:solidFill>
                <a:srgbClr val="CDC9C9"/>
              </a:solidFill>
            </p:spPr>
          </p:sp>
          <p:sp>
            <p:nvSpPr>
              <p:cNvPr id="8" name="TextBox 8"/>
              <p:cNvSpPr txBox="1"/>
              <p:nvPr/>
            </p:nvSpPr>
            <p:spPr>
              <a:xfrm>
                <a:off x="0" y="-38100"/>
                <a:ext cx="1075440" cy="318708"/>
              </a:xfrm>
              <a:prstGeom prst="rect">
                <a:avLst/>
              </a:prstGeom>
            </p:spPr>
            <p:txBody>
              <a:bodyPr lIns="50800" tIns="50800" rIns="50800" bIns="50800" rtlCol="0" anchor="ctr"/>
              <a:lstStyle/>
              <a:p>
                <a:pPr algn="ctr">
                  <a:lnSpc>
                    <a:spcPts val="3499"/>
                  </a:lnSpc>
                </a:pPr>
                <a:endParaRPr/>
              </a:p>
            </p:txBody>
          </p:sp>
        </p:grpSp>
        <p:sp>
          <p:nvSpPr>
            <p:cNvPr id="9" name="TextBox 9"/>
            <p:cNvSpPr txBox="1"/>
            <p:nvPr/>
          </p:nvSpPr>
          <p:spPr>
            <a:xfrm>
              <a:off x="447695" y="374390"/>
              <a:ext cx="4549024" cy="624175"/>
            </a:xfrm>
            <a:prstGeom prst="rect">
              <a:avLst/>
            </a:prstGeom>
          </p:spPr>
          <p:txBody>
            <a:bodyPr lIns="0" tIns="0" rIns="0" bIns="0" rtlCol="0" anchor="t">
              <a:spAutoFit/>
            </a:bodyPr>
            <a:lstStyle/>
            <a:p>
              <a:pPr algn="ctr">
                <a:lnSpc>
                  <a:spcPts val="4056"/>
                </a:lnSpc>
              </a:pPr>
              <a:r>
                <a:rPr lang="en-US" sz="2897">
                  <a:solidFill>
                    <a:srgbClr val="000000"/>
                  </a:solidFill>
                  <a:latin typeface="Trocchi"/>
                </a:rPr>
                <a:t>Giao diện đồ họa</a:t>
              </a:r>
            </a:p>
          </p:txBody>
        </p:sp>
      </p:grpSp>
      <p:grpSp>
        <p:nvGrpSpPr>
          <p:cNvPr id="10" name="Group 10"/>
          <p:cNvGrpSpPr/>
          <p:nvPr/>
        </p:nvGrpSpPr>
        <p:grpSpPr>
          <a:xfrm>
            <a:off x="16825390" y="8521282"/>
            <a:ext cx="4580372" cy="4234255"/>
            <a:chOff x="0" y="0"/>
            <a:chExt cx="6107163" cy="5645673"/>
          </a:xfrm>
        </p:grpSpPr>
        <p:grpSp>
          <p:nvGrpSpPr>
            <p:cNvPr id="11" name="Group 11"/>
            <p:cNvGrpSpPr/>
            <p:nvPr/>
          </p:nvGrpSpPr>
          <p:grpSpPr>
            <a:xfrm rot="1710496">
              <a:off x="732504" y="732504"/>
              <a:ext cx="4114800" cy="4114800"/>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14" name="Group 14"/>
            <p:cNvGrpSpPr/>
            <p:nvPr/>
          </p:nvGrpSpPr>
          <p:grpSpPr>
            <a:xfrm rot="1823277">
              <a:off x="1234267" y="772778"/>
              <a:ext cx="4114800" cy="4114800"/>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sp>
        <p:nvSpPr>
          <p:cNvPr id="17" name="Freeform 17"/>
          <p:cNvSpPr/>
          <p:nvPr/>
        </p:nvSpPr>
        <p:spPr>
          <a:xfrm>
            <a:off x="2807516" y="3293200"/>
            <a:ext cx="12923464" cy="5826364"/>
          </a:xfrm>
          <a:custGeom>
            <a:avLst/>
            <a:gdLst/>
            <a:ahLst/>
            <a:cxnLst/>
            <a:rect l="l" t="t" r="r" b="b"/>
            <a:pathLst>
              <a:path w="12923464" h="5826364">
                <a:moveTo>
                  <a:pt x="0" y="0"/>
                </a:moveTo>
                <a:lnTo>
                  <a:pt x="12923464" y="0"/>
                </a:lnTo>
                <a:lnTo>
                  <a:pt x="12923464" y="5826365"/>
                </a:lnTo>
                <a:lnTo>
                  <a:pt x="0" y="5826365"/>
                </a:lnTo>
                <a:lnTo>
                  <a:pt x="0" y="0"/>
                </a:lnTo>
                <a:close/>
              </a:path>
            </a:pathLst>
          </a:custGeom>
          <a:blipFill>
            <a:blip r:embed="rId2"/>
            <a:stretch>
              <a:fillRect/>
            </a:stretch>
          </a:blipFill>
        </p:spPr>
      </p:sp>
      <p:sp>
        <p:nvSpPr>
          <p:cNvPr id="18" name="TextBox 18"/>
          <p:cNvSpPr txBox="1"/>
          <p:nvPr/>
        </p:nvSpPr>
        <p:spPr>
          <a:xfrm>
            <a:off x="193749" y="238305"/>
            <a:ext cx="7800713" cy="765524"/>
          </a:xfrm>
          <a:prstGeom prst="rect">
            <a:avLst/>
          </a:prstGeom>
        </p:spPr>
        <p:txBody>
          <a:bodyPr lIns="0" tIns="0" rIns="0" bIns="0" rtlCol="0" anchor="t">
            <a:spAutoFit/>
          </a:bodyPr>
          <a:lstStyle/>
          <a:p>
            <a:pPr algn="ctr">
              <a:lnSpc>
                <a:spcPts val="6377"/>
              </a:lnSpc>
            </a:pPr>
            <a:r>
              <a:rPr lang="en-US" sz="4555">
                <a:solidFill>
                  <a:srgbClr val="000000"/>
                </a:solidFill>
                <a:latin typeface="Trocchi"/>
              </a:rPr>
              <a:t>4. Phân tích và thiết kế</a:t>
            </a:r>
          </a:p>
        </p:txBody>
      </p:sp>
      <p:sp>
        <p:nvSpPr>
          <p:cNvPr id="19" name="TextBox 19"/>
          <p:cNvSpPr txBox="1"/>
          <p:nvPr/>
        </p:nvSpPr>
        <p:spPr>
          <a:xfrm>
            <a:off x="7623944" y="9650140"/>
            <a:ext cx="3290608" cy="412750"/>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Trocchi"/>
              </a:rPr>
              <a:t>Giao diện Thống kê</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441067"/>
            <a:chOff x="0" y="0"/>
            <a:chExt cx="4816593" cy="379540"/>
          </a:xfrm>
        </p:grpSpPr>
        <p:sp>
          <p:nvSpPr>
            <p:cNvPr id="3" name="Freeform 3"/>
            <p:cNvSpPr/>
            <p:nvPr/>
          </p:nvSpPr>
          <p:spPr>
            <a:xfrm>
              <a:off x="0" y="0"/>
              <a:ext cx="4816592" cy="379540"/>
            </a:xfrm>
            <a:custGeom>
              <a:avLst/>
              <a:gdLst/>
              <a:ahLst/>
              <a:cxnLst/>
              <a:rect l="l" t="t" r="r" b="b"/>
              <a:pathLst>
                <a:path w="4816592" h="379540">
                  <a:moveTo>
                    <a:pt x="0" y="0"/>
                  </a:moveTo>
                  <a:lnTo>
                    <a:pt x="4816592" y="0"/>
                  </a:lnTo>
                  <a:lnTo>
                    <a:pt x="4816592" y="379540"/>
                  </a:lnTo>
                  <a:lnTo>
                    <a:pt x="0" y="379540"/>
                  </a:lnTo>
                  <a:close/>
                </a:path>
              </a:pathLst>
            </a:custGeom>
            <a:solidFill>
              <a:srgbClr val="CDC9C9"/>
            </a:solidFill>
          </p:spPr>
        </p:sp>
        <p:sp>
          <p:nvSpPr>
            <p:cNvPr id="4" name="TextBox 4"/>
            <p:cNvSpPr txBox="1"/>
            <p:nvPr/>
          </p:nvSpPr>
          <p:spPr>
            <a:xfrm>
              <a:off x="0" y="-38100"/>
              <a:ext cx="4816593" cy="417640"/>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a:off x="-250299" y="1659090"/>
            <a:ext cx="4083311" cy="1065435"/>
            <a:chOff x="0" y="0"/>
            <a:chExt cx="5444415" cy="1420580"/>
          </a:xfrm>
        </p:grpSpPr>
        <p:grpSp>
          <p:nvGrpSpPr>
            <p:cNvPr id="6" name="Group 6"/>
            <p:cNvGrpSpPr/>
            <p:nvPr/>
          </p:nvGrpSpPr>
          <p:grpSpPr>
            <a:xfrm>
              <a:off x="0" y="0"/>
              <a:ext cx="5444415" cy="1420580"/>
              <a:chOff x="0" y="0"/>
              <a:chExt cx="1075440" cy="280608"/>
            </a:xfrm>
          </p:grpSpPr>
          <p:sp>
            <p:nvSpPr>
              <p:cNvPr id="7" name="Freeform 7"/>
              <p:cNvSpPr/>
              <p:nvPr/>
            </p:nvSpPr>
            <p:spPr>
              <a:xfrm>
                <a:off x="0" y="0"/>
                <a:ext cx="1075440" cy="280608"/>
              </a:xfrm>
              <a:custGeom>
                <a:avLst/>
                <a:gdLst/>
                <a:ahLst/>
                <a:cxnLst/>
                <a:rect l="l" t="t" r="r" b="b"/>
                <a:pathLst>
                  <a:path w="1075440" h="280608">
                    <a:moveTo>
                      <a:pt x="96696" y="0"/>
                    </a:moveTo>
                    <a:lnTo>
                      <a:pt x="978744" y="0"/>
                    </a:lnTo>
                    <a:cubicBezTo>
                      <a:pt x="1032148" y="0"/>
                      <a:pt x="1075440" y="43292"/>
                      <a:pt x="1075440" y="96696"/>
                    </a:cubicBezTo>
                    <a:lnTo>
                      <a:pt x="1075440" y="183913"/>
                    </a:lnTo>
                    <a:cubicBezTo>
                      <a:pt x="1075440" y="209558"/>
                      <a:pt x="1065252" y="234153"/>
                      <a:pt x="1047119" y="252287"/>
                    </a:cubicBezTo>
                    <a:cubicBezTo>
                      <a:pt x="1028985" y="270421"/>
                      <a:pt x="1004390" y="280608"/>
                      <a:pt x="978744" y="280608"/>
                    </a:cubicBezTo>
                    <a:lnTo>
                      <a:pt x="96696" y="280608"/>
                    </a:lnTo>
                    <a:cubicBezTo>
                      <a:pt x="43292" y="280608"/>
                      <a:pt x="0" y="237316"/>
                      <a:pt x="0" y="183913"/>
                    </a:cubicBezTo>
                    <a:lnTo>
                      <a:pt x="0" y="96696"/>
                    </a:lnTo>
                    <a:cubicBezTo>
                      <a:pt x="0" y="43292"/>
                      <a:pt x="43292" y="0"/>
                      <a:pt x="96696" y="0"/>
                    </a:cubicBezTo>
                    <a:close/>
                  </a:path>
                </a:pathLst>
              </a:custGeom>
              <a:solidFill>
                <a:srgbClr val="CDC9C9"/>
              </a:solidFill>
            </p:spPr>
          </p:sp>
          <p:sp>
            <p:nvSpPr>
              <p:cNvPr id="8" name="TextBox 8"/>
              <p:cNvSpPr txBox="1"/>
              <p:nvPr/>
            </p:nvSpPr>
            <p:spPr>
              <a:xfrm>
                <a:off x="0" y="-38100"/>
                <a:ext cx="1075440" cy="318708"/>
              </a:xfrm>
              <a:prstGeom prst="rect">
                <a:avLst/>
              </a:prstGeom>
            </p:spPr>
            <p:txBody>
              <a:bodyPr lIns="50800" tIns="50800" rIns="50800" bIns="50800" rtlCol="0" anchor="ctr"/>
              <a:lstStyle/>
              <a:p>
                <a:pPr algn="ctr">
                  <a:lnSpc>
                    <a:spcPts val="3499"/>
                  </a:lnSpc>
                </a:pPr>
                <a:endParaRPr/>
              </a:p>
            </p:txBody>
          </p:sp>
        </p:grpSp>
        <p:sp>
          <p:nvSpPr>
            <p:cNvPr id="9" name="TextBox 9"/>
            <p:cNvSpPr txBox="1"/>
            <p:nvPr/>
          </p:nvSpPr>
          <p:spPr>
            <a:xfrm>
              <a:off x="447695" y="374390"/>
              <a:ext cx="4549024" cy="624175"/>
            </a:xfrm>
            <a:prstGeom prst="rect">
              <a:avLst/>
            </a:prstGeom>
          </p:spPr>
          <p:txBody>
            <a:bodyPr lIns="0" tIns="0" rIns="0" bIns="0" rtlCol="0" anchor="t">
              <a:spAutoFit/>
            </a:bodyPr>
            <a:lstStyle/>
            <a:p>
              <a:pPr algn="ctr">
                <a:lnSpc>
                  <a:spcPts val="4056"/>
                </a:lnSpc>
              </a:pPr>
              <a:r>
                <a:rPr lang="en-US" sz="2897">
                  <a:solidFill>
                    <a:srgbClr val="000000"/>
                  </a:solidFill>
                  <a:latin typeface="Trocchi"/>
                </a:rPr>
                <a:t>Giao diện đồ họa</a:t>
              </a:r>
            </a:p>
          </p:txBody>
        </p:sp>
      </p:grpSp>
      <p:grpSp>
        <p:nvGrpSpPr>
          <p:cNvPr id="10" name="Group 10"/>
          <p:cNvGrpSpPr/>
          <p:nvPr/>
        </p:nvGrpSpPr>
        <p:grpSpPr>
          <a:xfrm>
            <a:off x="16825390" y="8521282"/>
            <a:ext cx="4580372" cy="4234255"/>
            <a:chOff x="0" y="0"/>
            <a:chExt cx="6107163" cy="5645673"/>
          </a:xfrm>
        </p:grpSpPr>
        <p:grpSp>
          <p:nvGrpSpPr>
            <p:cNvPr id="11" name="Group 11"/>
            <p:cNvGrpSpPr/>
            <p:nvPr/>
          </p:nvGrpSpPr>
          <p:grpSpPr>
            <a:xfrm rot="1710496">
              <a:off x="732504" y="732504"/>
              <a:ext cx="4114800" cy="4114800"/>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14" name="Group 14"/>
            <p:cNvGrpSpPr/>
            <p:nvPr/>
          </p:nvGrpSpPr>
          <p:grpSpPr>
            <a:xfrm rot="1823277">
              <a:off x="1234267" y="772778"/>
              <a:ext cx="4114800" cy="4114800"/>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sp>
        <p:nvSpPr>
          <p:cNvPr id="17" name="Freeform 17"/>
          <p:cNvSpPr/>
          <p:nvPr/>
        </p:nvSpPr>
        <p:spPr>
          <a:xfrm>
            <a:off x="2678216" y="2943600"/>
            <a:ext cx="12931569" cy="6526132"/>
          </a:xfrm>
          <a:custGeom>
            <a:avLst/>
            <a:gdLst/>
            <a:ahLst/>
            <a:cxnLst/>
            <a:rect l="l" t="t" r="r" b="b"/>
            <a:pathLst>
              <a:path w="12931569" h="6526132">
                <a:moveTo>
                  <a:pt x="0" y="0"/>
                </a:moveTo>
                <a:lnTo>
                  <a:pt x="12931568" y="0"/>
                </a:lnTo>
                <a:lnTo>
                  <a:pt x="12931568" y="6526132"/>
                </a:lnTo>
                <a:lnTo>
                  <a:pt x="0" y="6526132"/>
                </a:lnTo>
                <a:lnTo>
                  <a:pt x="0" y="0"/>
                </a:lnTo>
                <a:close/>
              </a:path>
            </a:pathLst>
          </a:custGeom>
          <a:blipFill>
            <a:blip r:embed="rId2"/>
            <a:stretch>
              <a:fillRect/>
            </a:stretch>
          </a:blipFill>
        </p:spPr>
      </p:sp>
      <p:sp>
        <p:nvSpPr>
          <p:cNvPr id="18" name="TextBox 18"/>
          <p:cNvSpPr txBox="1"/>
          <p:nvPr/>
        </p:nvSpPr>
        <p:spPr>
          <a:xfrm>
            <a:off x="193749" y="238305"/>
            <a:ext cx="7800713" cy="765524"/>
          </a:xfrm>
          <a:prstGeom prst="rect">
            <a:avLst/>
          </a:prstGeom>
        </p:spPr>
        <p:txBody>
          <a:bodyPr lIns="0" tIns="0" rIns="0" bIns="0" rtlCol="0" anchor="t">
            <a:spAutoFit/>
          </a:bodyPr>
          <a:lstStyle/>
          <a:p>
            <a:pPr algn="ctr">
              <a:lnSpc>
                <a:spcPts val="6377"/>
              </a:lnSpc>
            </a:pPr>
            <a:r>
              <a:rPr lang="en-US" sz="4555">
                <a:solidFill>
                  <a:srgbClr val="000000"/>
                </a:solidFill>
                <a:latin typeface="Trocchi"/>
              </a:rPr>
              <a:t>4. Phân tích và thiết kế</a:t>
            </a:r>
          </a:p>
        </p:txBody>
      </p:sp>
      <p:sp>
        <p:nvSpPr>
          <p:cNvPr id="19" name="TextBox 19"/>
          <p:cNvSpPr txBox="1"/>
          <p:nvPr/>
        </p:nvSpPr>
        <p:spPr>
          <a:xfrm>
            <a:off x="7190556" y="9650140"/>
            <a:ext cx="3906887" cy="412750"/>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Trocchi"/>
              </a:rPr>
              <a:t>Giao diện Thiết bị tái chế</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914439"/>
            <a:ext cx="18288000" cy="4458121"/>
            <a:chOff x="0" y="0"/>
            <a:chExt cx="4947749" cy="1174155"/>
          </a:xfrm>
        </p:grpSpPr>
        <p:sp>
          <p:nvSpPr>
            <p:cNvPr id="3" name="Freeform 3"/>
            <p:cNvSpPr/>
            <p:nvPr/>
          </p:nvSpPr>
          <p:spPr>
            <a:xfrm>
              <a:off x="0" y="0"/>
              <a:ext cx="4947749" cy="1174155"/>
            </a:xfrm>
            <a:custGeom>
              <a:avLst/>
              <a:gdLst/>
              <a:ahLst/>
              <a:cxnLst/>
              <a:rect l="l" t="t" r="r" b="b"/>
              <a:pathLst>
                <a:path w="4947749" h="1174155">
                  <a:moveTo>
                    <a:pt x="0" y="0"/>
                  </a:moveTo>
                  <a:lnTo>
                    <a:pt x="4947749" y="0"/>
                  </a:lnTo>
                  <a:lnTo>
                    <a:pt x="4947749" y="1174155"/>
                  </a:lnTo>
                  <a:lnTo>
                    <a:pt x="0" y="1174155"/>
                  </a:lnTo>
                  <a:close/>
                </a:path>
              </a:pathLst>
            </a:custGeom>
            <a:solidFill>
              <a:srgbClr val="CDC9C9"/>
            </a:solidFill>
          </p:spPr>
        </p:sp>
        <p:sp>
          <p:nvSpPr>
            <p:cNvPr id="4" name="TextBox 4"/>
            <p:cNvSpPr txBox="1"/>
            <p:nvPr/>
          </p:nvSpPr>
          <p:spPr>
            <a:xfrm>
              <a:off x="0" y="-38100"/>
              <a:ext cx="4947749" cy="1212255"/>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707736" y="3382666"/>
            <a:ext cx="17176128" cy="3340693"/>
          </a:xfrm>
          <a:prstGeom prst="rect">
            <a:avLst/>
          </a:prstGeom>
        </p:spPr>
        <p:txBody>
          <a:bodyPr lIns="0" tIns="0" rIns="0" bIns="0" rtlCol="0" anchor="t">
            <a:spAutoFit/>
          </a:bodyPr>
          <a:lstStyle/>
          <a:p>
            <a:pPr algn="ctr">
              <a:lnSpc>
                <a:spcPts val="13448"/>
              </a:lnSpc>
            </a:pPr>
            <a:r>
              <a:rPr lang="en-US" sz="9606">
                <a:solidFill>
                  <a:srgbClr val="000000"/>
                </a:solidFill>
                <a:latin typeface="Trocchi"/>
              </a:rPr>
              <a:t>5. Kết luận và hướng phát triển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441067"/>
            <a:chOff x="0" y="0"/>
            <a:chExt cx="4816593" cy="379540"/>
          </a:xfrm>
        </p:grpSpPr>
        <p:sp>
          <p:nvSpPr>
            <p:cNvPr id="3" name="Freeform 3"/>
            <p:cNvSpPr/>
            <p:nvPr/>
          </p:nvSpPr>
          <p:spPr>
            <a:xfrm>
              <a:off x="0" y="0"/>
              <a:ext cx="4816592" cy="379540"/>
            </a:xfrm>
            <a:custGeom>
              <a:avLst/>
              <a:gdLst/>
              <a:ahLst/>
              <a:cxnLst/>
              <a:rect l="l" t="t" r="r" b="b"/>
              <a:pathLst>
                <a:path w="4816592" h="379540">
                  <a:moveTo>
                    <a:pt x="0" y="0"/>
                  </a:moveTo>
                  <a:lnTo>
                    <a:pt x="4816592" y="0"/>
                  </a:lnTo>
                  <a:lnTo>
                    <a:pt x="4816592" y="379540"/>
                  </a:lnTo>
                  <a:lnTo>
                    <a:pt x="0" y="379540"/>
                  </a:lnTo>
                  <a:close/>
                </a:path>
              </a:pathLst>
            </a:custGeom>
            <a:solidFill>
              <a:srgbClr val="CDC9C9"/>
            </a:solidFill>
          </p:spPr>
        </p:sp>
        <p:sp>
          <p:nvSpPr>
            <p:cNvPr id="4" name="TextBox 4"/>
            <p:cNvSpPr txBox="1"/>
            <p:nvPr/>
          </p:nvSpPr>
          <p:spPr>
            <a:xfrm>
              <a:off x="0" y="-38100"/>
              <a:ext cx="4816593" cy="417640"/>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a:off x="16825390" y="8521282"/>
            <a:ext cx="4580372" cy="4234255"/>
            <a:chOff x="0" y="0"/>
            <a:chExt cx="6107163" cy="5645673"/>
          </a:xfrm>
        </p:grpSpPr>
        <p:grpSp>
          <p:nvGrpSpPr>
            <p:cNvPr id="6" name="Group 6"/>
            <p:cNvGrpSpPr/>
            <p:nvPr/>
          </p:nvGrpSpPr>
          <p:grpSpPr>
            <a:xfrm rot="1710496">
              <a:off x="732504" y="732504"/>
              <a:ext cx="4114800" cy="411480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9" name="Group 9"/>
            <p:cNvGrpSpPr/>
            <p:nvPr/>
          </p:nvGrpSpPr>
          <p:grpSpPr>
            <a:xfrm rot="1823277">
              <a:off x="1234267" y="772778"/>
              <a:ext cx="4114800" cy="4114800"/>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sp>
        <p:nvSpPr>
          <p:cNvPr id="12" name="TextBox 12"/>
          <p:cNvSpPr txBox="1"/>
          <p:nvPr/>
        </p:nvSpPr>
        <p:spPr>
          <a:xfrm>
            <a:off x="193749" y="238305"/>
            <a:ext cx="7800713" cy="779640"/>
          </a:xfrm>
          <a:prstGeom prst="rect">
            <a:avLst/>
          </a:prstGeom>
        </p:spPr>
        <p:txBody>
          <a:bodyPr lIns="0" tIns="0" rIns="0" bIns="0" rtlCol="0" anchor="t">
            <a:spAutoFit/>
          </a:bodyPr>
          <a:lstStyle/>
          <a:p>
            <a:pPr algn="l">
              <a:lnSpc>
                <a:spcPts val="6377"/>
              </a:lnSpc>
            </a:pPr>
            <a:r>
              <a:rPr lang="en-US" sz="4555">
                <a:solidFill>
                  <a:srgbClr val="000000"/>
                </a:solidFill>
                <a:latin typeface="Trocchi"/>
              </a:rPr>
              <a:t>5. Kết quả đạt được</a:t>
            </a:r>
          </a:p>
        </p:txBody>
      </p:sp>
      <p:sp>
        <p:nvSpPr>
          <p:cNvPr id="13" name="TextBox 13"/>
          <p:cNvSpPr txBox="1"/>
          <p:nvPr/>
        </p:nvSpPr>
        <p:spPr>
          <a:xfrm>
            <a:off x="583781" y="3141345"/>
            <a:ext cx="17566499" cy="3909225"/>
          </a:xfrm>
          <a:prstGeom prst="rect">
            <a:avLst/>
          </a:prstGeom>
        </p:spPr>
        <p:txBody>
          <a:bodyPr lIns="0" tIns="0" rIns="0" bIns="0" rtlCol="0" anchor="t">
            <a:spAutoFit/>
          </a:bodyPr>
          <a:lstStyle/>
          <a:p>
            <a:pPr algn="l">
              <a:lnSpc>
                <a:spcPts val="5091"/>
              </a:lnSpc>
            </a:pPr>
            <a:r>
              <a:rPr lang="en-US" sz="3636">
                <a:solidFill>
                  <a:srgbClr val="000000"/>
                </a:solidFill>
                <a:latin typeface="Times New Roman"/>
              </a:rPr>
              <a:t>- Hiệu quả cao: Hệ thống tái chế thiết bị điện tử dựa trên kiến trúc microservices đã hoạt động hiệu quả, đảm bảo xử lý nhanh chóng và chính xác các quy trình tái chế.</a:t>
            </a:r>
          </a:p>
          <a:p>
            <a:pPr algn="l">
              <a:lnSpc>
                <a:spcPts val="5091"/>
              </a:lnSpc>
            </a:pPr>
            <a:r>
              <a:rPr lang="en-US" sz="3636">
                <a:solidFill>
                  <a:srgbClr val="000000"/>
                </a:solidFill>
                <a:latin typeface="Times New Roman"/>
              </a:rPr>
              <a:t>- Tính linh hoạt và mở rộng: Các microservices độc lập giúp hệ thống dễ dàng mở rộng và nâng cấp, tăng cường khả năng đáp ứng nhu cầu sử dụng.</a:t>
            </a:r>
          </a:p>
          <a:p>
            <a:pPr algn="l">
              <a:lnSpc>
                <a:spcPts val="5091"/>
              </a:lnSpc>
              <a:spcBef>
                <a:spcPct val="0"/>
              </a:spcBef>
            </a:pPr>
            <a:r>
              <a:rPr lang="en-US" sz="3636">
                <a:solidFill>
                  <a:srgbClr val="000000"/>
                </a:solidFill>
                <a:latin typeface="Times New Roman"/>
              </a:rPr>
              <a:t>- Trải nghiệm người dùng: Hệ thống cung cấp giao diện thân thiện, tiện lợi, giúp người dùng dễ dàng thực hiện các thao tác.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441067"/>
            <a:chOff x="0" y="0"/>
            <a:chExt cx="4816593" cy="379540"/>
          </a:xfrm>
        </p:grpSpPr>
        <p:sp>
          <p:nvSpPr>
            <p:cNvPr id="3" name="Freeform 3"/>
            <p:cNvSpPr/>
            <p:nvPr/>
          </p:nvSpPr>
          <p:spPr>
            <a:xfrm>
              <a:off x="0" y="0"/>
              <a:ext cx="4816592" cy="379540"/>
            </a:xfrm>
            <a:custGeom>
              <a:avLst/>
              <a:gdLst/>
              <a:ahLst/>
              <a:cxnLst/>
              <a:rect l="l" t="t" r="r" b="b"/>
              <a:pathLst>
                <a:path w="4816592" h="379540">
                  <a:moveTo>
                    <a:pt x="0" y="0"/>
                  </a:moveTo>
                  <a:lnTo>
                    <a:pt x="4816592" y="0"/>
                  </a:lnTo>
                  <a:lnTo>
                    <a:pt x="4816592" y="379540"/>
                  </a:lnTo>
                  <a:lnTo>
                    <a:pt x="0" y="379540"/>
                  </a:lnTo>
                  <a:close/>
                </a:path>
              </a:pathLst>
            </a:custGeom>
            <a:solidFill>
              <a:srgbClr val="CDC9C9"/>
            </a:solidFill>
          </p:spPr>
        </p:sp>
        <p:sp>
          <p:nvSpPr>
            <p:cNvPr id="4" name="TextBox 4"/>
            <p:cNvSpPr txBox="1"/>
            <p:nvPr/>
          </p:nvSpPr>
          <p:spPr>
            <a:xfrm>
              <a:off x="0" y="-38100"/>
              <a:ext cx="4816593" cy="417640"/>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a:off x="16825390" y="8521282"/>
            <a:ext cx="4580372" cy="4234255"/>
            <a:chOff x="0" y="0"/>
            <a:chExt cx="6107163" cy="5645673"/>
          </a:xfrm>
        </p:grpSpPr>
        <p:grpSp>
          <p:nvGrpSpPr>
            <p:cNvPr id="6" name="Group 6"/>
            <p:cNvGrpSpPr/>
            <p:nvPr/>
          </p:nvGrpSpPr>
          <p:grpSpPr>
            <a:xfrm rot="1710496">
              <a:off x="732504" y="732504"/>
              <a:ext cx="4114800" cy="411480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9" name="Group 9"/>
            <p:cNvGrpSpPr/>
            <p:nvPr/>
          </p:nvGrpSpPr>
          <p:grpSpPr>
            <a:xfrm rot="1823277">
              <a:off x="1234267" y="772778"/>
              <a:ext cx="4114800" cy="4114800"/>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sp>
        <p:nvSpPr>
          <p:cNvPr id="12" name="TextBox 12"/>
          <p:cNvSpPr txBox="1"/>
          <p:nvPr/>
        </p:nvSpPr>
        <p:spPr>
          <a:xfrm>
            <a:off x="193749" y="238305"/>
            <a:ext cx="7800713" cy="779640"/>
          </a:xfrm>
          <a:prstGeom prst="rect">
            <a:avLst/>
          </a:prstGeom>
        </p:spPr>
        <p:txBody>
          <a:bodyPr lIns="0" tIns="0" rIns="0" bIns="0" rtlCol="0" anchor="t">
            <a:spAutoFit/>
          </a:bodyPr>
          <a:lstStyle/>
          <a:p>
            <a:pPr algn="l">
              <a:lnSpc>
                <a:spcPts val="6377"/>
              </a:lnSpc>
            </a:pPr>
            <a:r>
              <a:rPr lang="en-US" sz="4555">
                <a:solidFill>
                  <a:srgbClr val="000000"/>
                </a:solidFill>
                <a:latin typeface="Trocchi"/>
              </a:rPr>
              <a:t>5. Hạn chế</a:t>
            </a:r>
          </a:p>
        </p:txBody>
      </p:sp>
      <p:sp>
        <p:nvSpPr>
          <p:cNvPr id="13" name="TextBox 13"/>
          <p:cNvSpPr txBox="1"/>
          <p:nvPr/>
        </p:nvSpPr>
        <p:spPr>
          <a:xfrm>
            <a:off x="583781" y="3141345"/>
            <a:ext cx="17566499" cy="3909225"/>
          </a:xfrm>
          <a:prstGeom prst="rect">
            <a:avLst/>
          </a:prstGeom>
        </p:spPr>
        <p:txBody>
          <a:bodyPr lIns="0" tIns="0" rIns="0" bIns="0" rtlCol="0" anchor="t">
            <a:spAutoFit/>
          </a:bodyPr>
          <a:lstStyle/>
          <a:p>
            <a:pPr algn="l">
              <a:lnSpc>
                <a:spcPts val="5091"/>
              </a:lnSpc>
            </a:pPr>
            <a:r>
              <a:rPr lang="en-US" sz="3636">
                <a:solidFill>
                  <a:srgbClr val="000000"/>
                </a:solidFill>
                <a:latin typeface="Times New Roman"/>
              </a:rPr>
              <a:t>- Độ phức tạp: Quản lý và điều phối nhiều dịch vụ độc lập đòi hỏi kỹ thuật và công cụ phức tạp, làm tăng chi phí phát triển và vận hành.</a:t>
            </a:r>
          </a:p>
          <a:p>
            <a:pPr algn="l">
              <a:lnSpc>
                <a:spcPts val="5091"/>
              </a:lnSpc>
            </a:pPr>
            <a:r>
              <a:rPr lang="en-US" sz="3636">
                <a:solidFill>
                  <a:srgbClr val="000000"/>
                </a:solidFill>
                <a:latin typeface="Times New Roman"/>
              </a:rPr>
              <a:t>- Giao tiếp giữa các dịch vụ: Sử dụng nhiều giao thức giao tiếp có thể gây ra độ trễ và yêu cầu cơ sở hạ tầng mạnh mẽ để đảm bảo hiệu suất.</a:t>
            </a:r>
          </a:p>
          <a:p>
            <a:pPr algn="l">
              <a:lnSpc>
                <a:spcPts val="5091"/>
              </a:lnSpc>
              <a:spcBef>
                <a:spcPct val="0"/>
              </a:spcBef>
            </a:pPr>
            <a:r>
              <a:rPr lang="en-US" sz="3636">
                <a:solidFill>
                  <a:srgbClr val="000000"/>
                </a:solidFill>
                <a:latin typeface="Times New Roman"/>
              </a:rPr>
              <a:t>- Quản lý dữ liệu: Đảm bảo tính nhất quán và toàn vẹn dữ liệu giữa các microservices là một thách thức lớn.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441067"/>
            <a:chOff x="0" y="0"/>
            <a:chExt cx="4816593" cy="379540"/>
          </a:xfrm>
        </p:grpSpPr>
        <p:sp>
          <p:nvSpPr>
            <p:cNvPr id="3" name="Freeform 3"/>
            <p:cNvSpPr/>
            <p:nvPr/>
          </p:nvSpPr>
          <p:spPr>
            <a:xfrm>
              <a:off x="0" y="0"/>
              <a:ext cx="4816592" cy="379540"/>
            </a:xfrm>
            <a:custGeom>
              <a:avLst/>
              <a:gdLst/>
              <a:ahLst/>
              <a:cxnLst/>
              <a:rect l="l" t="t" r="r" b="b"/>
              <a:pathLst>
                <a:path w="4816592" h="379540">
                  <a:moveTo>
                    <a:pt x="0" y="0"/>
                  </a:moveTo>
                  <a:lnTo>
                    <a:pt x="4816592" y="0"/>
                  </a:lnTo>
                  <a:lnTo>
                    <a:pt x="4816592" y="379540"/>
                  </a:lnTo>
                  <a:lnTo>
                    <a:pt x="0" y="379540"/>
                  </a:lnTo>
                  <a:close/>
                </a:path>
              </a:pathLst>
            </a:custGeom>
            <a:solidFill>
              <a:srgbClr val="CDC9C9"/>
            </a:solidFill>
          </p:spPr>
        </p:sp>
        <p:sp>
          <p:nvSpPr>
            <p:cNvPr id="4" name="TextBox 4"/>
            <p:cNvSpPr txBox="1"/>
            <p:nvPr/>
          </p:nvSpPr>
          <p:spPr>
            <a:xfrm>
              <a:off x="0" y="-38100"/>
              <a:ext cx="4816593" cy="417640"/>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a:off x="16825390" y="8521282"/>
            <a:ext cx="4580372" cy="4234255"/>
            <a:chOff x="0" y="0"/>
            <a:chExt cx="6107163" cy="5645673"/>
          </a:xfrm>
        </p:grpSpPr>
        <p:grpSp>
          <p:nvGrpSpPr>
            <p:cNvPr id="6" name="Group 6"/>
            <p:cNvGrpSpPr/>
            <p:nvPr/>
          </p:nvGrpSpPr>
          <p:grpSpPr>
            <a:xfrm rot="1710496">
              <a:off x="732504" y="732504"/>
              <a:ext cx="4114800" cy="411480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9" name="Group 9"/>
            <p:cNvGrpSpPr/>
            <p:nvPr/>
          </p:nvGrpSpPr>
          <p:grpSpPr>
            <a:xfrm rot="1823277">
              <a:off x="1234267" y="772778"/>
              <a:ext cx="4114800" cy="4114800"/>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sp>
        <p:nvSpPr>
          <p:cNvPr id="12" name="TextBox 12"/>
          <p:cNvSpPr txBox="1"/>
          <p:nvPr/>
        </p:nvSpPr>
        <p:spPr>
          <a:xfrm>
            <a:off x="193749" y="238305"/>
            <a:ext cx="10122336" cy="779640"/>
          </a:xfrm>
          <a:prstGeom prst="rect">
            <a:avLst/>
          </a:prstGeom>
        </p:spPr>
        <p:txBody>
          <a:bodyPr lIns="0" tIns="0" rIns="0" bIns="0" rtlCol="0" anchor="t">
            <a:spAutoFit/>
          </a:bodyPr>
          <a:lstStyle/>
          <a:p>
            <a:pPr algn="l">
              <a:lnSpc>
                <a:spcPts val="6377"/>
              </a:lnSpc>
            </a:pPr>
            <a:r>
              <a:rPr lang="en-US" sz="4555">
                <a:solidFill>
                  <a:srgbClr val="000000"/>
                </a:solidFill>
                <a:latin typeface="Trocchi"/>
              </a:rPr>
              <a:t>5. Hướng phát triển trong tương lai</a:t>
            </a:r>
          </a:p>
        </p:txBody>
      </p:sp>
      <p:sp>
        <p:nvSpPr>
          <p:cNvPr id="13" name="TextBox 13"/>
          <p:cNvSpPr txBox="1"/>
          <p:nvPr/>
        </p:nvSpPr>
        <p:spPr>
          <a:xfrm>
            <a:off x="583781" y="3141345"/>
            <a:ext cx="17566499" cy="5198642"/>
          </a:xfrm>
          <a:prstGeom prst="rect">
            <a:avLst/>
          </a:prstGeom>
        </p:spPr>
        <p:txBody>
          <a:bodyPr lIns="0" tIns="0" rIns="0" bIns="0" rtlCol="0" anchor="t">
            <a:spAutoFit/>
          </a:bodyPr>
          <a:lstStyle/>
          <a:p>
            <a:pPr algn="l">
              <a:lnSpc>
                <a:spcPts val="5091"/>
              </a:lnSpc>
            </a:pPr>
            <a:r>
              <a:rPr lang="en-US" sz="3636">
                <a:solidFill>
                  <a:srgbClr val="000000"/>
                </a:solidFill>
                <a:latin typeface="Times New Roman"/>
              </a:rPr>
              <a:t>- Tối ưu hóa hiệu suất: Tiếp tục tối ưu hóa các giao thức giao tiếp và quản lý dịch vụ để giảm thiểu độ trễ và tăng cường hiệu suất hệ thống.</a:t>
            </a:r>
          </a:p>
          <a:p>
            <a:pPr algn="l">
              <a:lnSpc>
                <a:spcPts val="5091"/>
              </a:lnSpc>
            </a:pPr>
            <a:r>
              <a:rPr lang="en-US" sz="3636">
                <a:solidFill>
                  <a:srgbClr val="000000"/>
                </a:solidFill>
                <a:latin typeface="Times New Roman"/>
              </a:rPr>
              <a:t>- Tích hợp AI: Sử dụng trí tuệ nhân tạo để tự động phân loại và đánh giá thiết bị điện tử, cải thiện độ chính xác và hiệu quả.</a:t>
            </a:r>
          </a:p>
          <a:p>
            <a:pPr algn="l">
              <a:lnSpc>
                <a:spcPts val="5091"/>
              </a:lnSpc>
            </a:pPr>
            <a:r>
              <a:rPr lang="en-US" sz="3636">
                <a:solidFill>
                  <a:srgbClr val="000000"/>
                </a:solidFill>
                <a:latin typeface="Times New Roman"/>
              </a:rPr>
              <a:t>- Mở rộng chức năng: Phát triển thêm các tính năng mới như hệ thống theo dõi và dự báo, cung cấp báo cáo chi tiết hơn về quá trình tái chế và tác động môi trường.</a:t>
            </a:r>
          </a:p>
          <a:p>
            <a:pPr algn="l">
              <a:lnSpc>
                <a:spcPts val="5091"/>
              </a:lnSpc>
              <a:spcBef>
                <a:spcPct val="0"/>
              </a:spcBef>
            </a:pPr>
            <a:r>
              <a:rPr lang="en-US" sz="3636">
                <a:solidFill>
                  <a:srgbClr val="000000"/>
                </a:solidFill>
                <a:latin typeface="Times New Roman"/>
              </a:rPr>
              <a:t>- Cải thiện bảo mật: Nâng cao các biện pháp bảo mật để bảo vệ dữ liệu người dùng và đảm bảo an toàn cho toàn bộ hệ thống.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831304"/>
            <a:ext cx="18288000" cy="3563987"/>
            <a:chOff x="0" y="0"/>
            <a:chExt cx="4816593" cy="938663"/>
          </a:xfrm>
        </p:grpSpPr>
        <p:sp>
          <p:nvSpPr>
            <p:cNvPr id="3" name="Freeform 3"/>
            <p:cNvSpPr/>
            <p:nvPr/>
          </p:nvSpPr>
          <p:spPr>
            <a:xfrm>
              <a:off x="0" y="0"/>
              <a:ext cx="4816592" cy="938663"/>
            </a:xfrm>
            <a:custGeom>
              <a:avLst/>
              <a:gdLst/>
              <a:ahLst/>
              <a:cxnLst/>
              <a:rect l="l" t="t" r="r" b="b"/>
              <a:pathLst>
                <a:path w="4816592" h="938663">
                  <a:moveTo>
                    <a:pt x="0" y="0"/>
                  </a:moveTo>
                  <a:lnTo>
                    <a:pt x="4816592" y="0"/>
                  </a:lnTo>
                  <a:lnTo>
                    <a:pt x="4816592" y="938663"/>
                  </a:lnTo>
                  <a:lnTo>
                    <a:pt x="0" y="938663"/>
                  </a:lnTo>
                  <a:close/>
                </a:path>
              </a:pathLst>
            </a:custGeom>
            <a:solidFill>
              <a:srgbClr val="CDC9C9"/>
            </a:solidFill>
          </p:spPr>
        </p:sp>
        <p:sp>
          <p:nvSpPr>
            <p:cNvPr id="4" name="TextBox 4"/>
            <p:cNvSpPr txBox="1"/>
            <p:nvPr/>
          </p:nvSpPr>
          <p:spPr>
            <a:xfrm>
              <a:off x="0" y="-38100"/>
              <a:ext cx="4816593" cy="976763"/>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554776" y="3940221"/>
            <a:ext cx="17178449" cy="1203279"/>
          </a:xfrm>
          <a:prstGeom prst="rect">
            <a:avLst/>
          </a:prstGeom>
        </p:spPr>
        <p:txBody>
          <a:bodyPr lIns="0" tIns="0" rIns="0" bIns="0" rtlCol="0" anchor="t">
            <a:spAutoFit/>
          </a:bodyPr>
          <a:lstStyle/>
          <a:p>
            <a:pPr algn="ctr">
              <a:lnSpc>
                <a:spcPts val="9948"/>
              </a:lnSpc>
            </a:pPr>
            <a:r>
              <a:rPr lang="en-US" sz="7106">
                <a:solidFill>
                  <a:srgbClr val="000000"/>
                </a:solidFill>
                <a:latin typeface="Trocchi"/>
              </a:rPr>
              <a:t>CẢM ƠN QUÝ THẦY CÔ ĐÃ THEO DÕI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23577"/>
            <a:ext cx="3858198" cy="1175656"/>
            <a:chOff x="0" y="0"/>
            <a:chExt cx="1016151" cy="309638"/>
          </a:xfrm>
        </p:grpSpPr>
        <p:sp>
          <p:nvSpPr>
            <p:cNvPr id="3" name="Freeform 3"/>
            <p:cNvSpPr/>
            <p:nvPr/>
          </p:nvSpPr>
          <p:spPr>
            <a:xfrm>
              <a:off x="0" y="0"/>
              <a:ext cx="1016151" cy="309638"/>
            </a:xfrm>
            <a:custGeom>
              <a:avLst/>
              <a:gdLst/>
              <a:ahLst/>
              <a:cxnLst/>
              <a:rect l="l" t="t" r="r" b="b"/>
              <a:pathLst>
                <a:path w="1016151" h="309638">
                  <a:moveTo>
                    <a:pt x="0" y="0"/>
                  </a:moveTo>
                  <a:lnTo>
                    <a:pt x="1016151" y="0"/>
                  </a:lnTo>
                  <a:lnTo>
                    <a:pt x="1016151" y="309638"/>
                  </a:lnTo>
                  <a:lnTo>
                    <a:pt x="0" y="309638"/>
                  </a:lnTo>
                  <a:close/>
                </a:path>
              </a:pathLst>
            </a:custGeom>
            <a:solidFill>
              <a:srgbClr val="CDC9C9"/>
            </a:solidFill>
          </p:spPr>
        </p:sp>
        <p:sp>
          <p:nvSpPr>
            <p:cNvPr id="4" name="TextBox 4"/>
            <p:cNvSpPr txBox="1"/>
            <p:nvPr/>
          </p:nvSpPr>
          <p:spPr>
            <a:xfrm>
              <a:off x="0" y="-95250"/>
              <a:ext cx="1016151" cy="404888"/>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809111" y="324560"/>
            <a:ext cx="2802136" cy="722630"/>
          </a:xfrm>
          <a:prstGeom prst="rect">
            <a:avLst/>
          </a:prstGeom>
        </p:spPr>
        <p:txBody>
          <a:bodyPr lIns="0" tIns="0" rIns="0" bIns="0" rtlCol="0" anchor="t">
            <a:spAutoFit/>
          </a:bodyPr>
          <a:lstStyle/>
          <a:p>
            <a:pPr algn="ctr">
              <a:lnSpc>
                <a:spcPts val="5320"/>
              </a:lnSpc>
            </a:pPr>
            <a:r>
              <a:rPr lang="en-US" sz="3800">
                <a:solidFill>
                  <a:srgbClr val="000000"/>
                </a:solidFill>
                <a:latin typeface="Times New Roman Bold"/>
              </a:rPr>
              <a:t>NỘI DUNG :</a:t>
            </a:r>
          </a:p>
        </p:txBody>
      </p:sp>
      <p:grpSp>
        <p:nvGrpSpPr>
          <p:cNvPr id="6" name="Group 6"/>
          <p:cNvGrpSpPr/>
          <p:nvPr/>
        </p:nvGrpSpPr>
        <p:grpSpPr>
          <a:xfrm>
            <a:off x="16930359" y="8169873"/>
            <a:ext cx="4580372" cy="4234255"/>
            <a:chOff x="0" y="0"/>
            <a:chExt cx="6107163" cy="5645673"/>
          </a:xfrm>
        </p:grpSpPr>
        <p:grpSp>
          <p:nvGrpSpPr>
            <p:cNvPr id="7" name="Group 7"/>
            <p:cNvGrpSpPr/>
            <p:nvPr/>
          </p:nvGrpSpPr>
          <p:grpSpPr>
            <a:xfrm rot="1710496">
              <a:off x="732504" y="732504"/>
              <a:ext cx="4114800" cy="4114800"/>
              <a:chOff x="0" y="0"/>
              <a:chExt cx="812800" cy="812800"/>
            </a:xfrm>
          </p:grpSpPr>
          <p:sp>
            <p:nvSpPr>
              <p:cNvPr id="8" name="Freeform 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10" name="Group 10"/>
            <p:cNvGrpSpPr/>
            <p:nvPr/>
          </p:nvGrpSpPr>
          <p:grpSpPr>
            <a:xfrm rot="1823277">
              <a:off x="1234267" y="772778"/>
              <a:ext cx="4114800" cy="4114800"/>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grpSp>
        <p:nvGrpSpPr>
          <p:cNvPr id="13" name="Group 13"/>
          <p:cNvGrpSpPr/>
          <p:nvPr/>
        </p:nvGrpSpPr>
        <p:grpSpPr>
          <a:xfrm>
            <a:off x="1261272" y="2564418"/>
            <a:ext cx="13114616" cy="5883105"/>
            <a:chOff x="0" y="0"/>
            <a:chExt cx="17486155" cy="7844140"/>
          </a:xfrm>
        </p:grpSpPr>
        <p:sp>
          <p:nvSpPr>
            <p:cNvPr id="14" name="TextBox 14"/>
            <p:cNvSpPr txBox="1"/>
            <p:nvPr/>
          </p:nvSpPr>
          <p:spPr>
            <a:xfrm>
              <a:off x="133787" y="-200025"/>
              <a:ext cx="11105974" cy="1215645"/>
            </a:xfrm>
            <a:prstGeom prst="rect">
              <a:avLst/>
            </a:prstGeom>
          </p:spPr>
          <p:txBody>
            <a:bodyPr lIns="0" tIns="0" rIns="0" bIns="0" rtlCol="0" anchor="t">
              <a:spAutoFit/>
            </a:bodyPr>
            <a:lstStyle/>
            <a:p>
              <a:pPr algn="ctr">
                <a:lnSpc>
                  <a:spcPts val="7146"/>
                </a:lnSpc>
              </a:pPr>
              <a:r>
                <a:rPr lang="en-US" sz="5104">
                  <a:solidFill>
                    <a:srgbClr val="000000"/>
                  </a:solidFill>
                  <a:latin typeface="Times New Roman"/>
                </a:rPr>
                <a:t>1. Giới thiệu tổng quan</a:t>
              </a:r>
            </a:p>
          </p:txBody>
        </p:sp>
        <p:sp>
          <p:nvSpPr>
            <p:cNvPr id="15" name="TextBox 15"/>
            <p:cNvSpPr txBox="1"/>
            <p:nvPr/>
          </p:nvSpPr>
          <p:spPr>
            <a:xfrm>
              <a:off x="133787" y="1460734"/>
              <a:ext cx="12367145" cy="1215645"/>
            </a:xfrm>
            <a:prstGeom prst="rect">
              <a:avLst/>
            </a:prstGeom>
          </p:spPr>
          <p:txBody>
            <a:bodyPr lIns="0" tIns="0" rIns="0" bIns="0" rtlCol="0" anchor="t">
              <a:spAutoFit/>
            </a:bodyPr>
            <a:lstStyle/>
            <a:p>
              <a:pPr algn="ctr">
                <a:lnSpc>
                  <a:spcPts val="7146"/>
                </a:lnSpc>
              </a:pPr>
              <a:r>
                <a:rPr lang="en-US" sz="5104">
                  <a:solidFill>
                    <a:srgbClr val="000000"/>
                  </a:solidFill>
                  <a:latin typeface="Times New Roman"/>
                </a:rPr>
                <a:t>2. Các công nghệ liên quan</a:t>
              </a:r>
            </a:p>
          </p:txBody>
        </p:sp>
        <p:sp>
          <p:nvSpPr>
            <p:cNvPr id="16" name="TextBox 16"/>
            <p:cNvSpPr txBox="1"/>
            <p:nvPr/>
          </p:nvSpPr>
          <p:spPr>
            <a:xfrm>
              <a:off x="133787" y="3301854"/>
              <a:ext cx="17352368" cy="1215645"/>
            </a:xfrm>
            <a:prstGeom prst="rect">
              <a:avLst/>
            </a:prstGeom>
          </p:spPr>
          <p:txBody>
            <a:bodyPr lIns="0" tIns="0" rIns="0" bIns="0" rtlCol="0" anchor="t">
              <a:spAutoFit/>
            </a:bodyPr>
            <a:lstStyle/>
            <a:p>
              <a:pPr algn="ctr">
                <a:lnSpc>
                  <a:spcPts val="7146"/>
                </a:lnSpc>
              </a:pPr>
              <a:r>
                <a:rPr lang="en-US" sz="5104">
                  <a:solidFill>
                    <a:srgbClr val="000000"/>
                  </a:solidFill>
                  <a:latin typeface="Times New Roman"/>
                </a:rPr>
                <a:t>3. Tổng quan về kiến trúc Microservices</a:t>
              </a:r>
            </a:p>
          </p:txBody>
        </p:sp>
        <p:sp>
          <p:nvSpPr>
            <p:cNvPr id="17" name="TextBox 17"/>
            <p:cNvSpPr txBox="1"/>
            <p:nvPr/>
          </p:nvSpPr>
          <p:spPr>
            <a:xfrm>
              <a:off x="0" y="4965174"/>
              <a:ext cx="11395846" cy="1215645"/>
            </a:xfrm>
            <a:prstGeom prst="rect">
              <a:avLst/>
            </a:prstGeom>
          </p:spPr>
          <p:txBody>
            <a:bodyPr lIns="0" tIns="0" rIns="0" bIns="0" rtlCol="0" anchor="t">
              <a:spAutoFit/>
            </a:bodyPr>
            <a:lstStyle/>
            <a:p>
              <a:pPr algn="ctr">
                <a:lnSpc>
                  <a:spcPts val="7146"/>
                </a:lnSpc>
              </a:pPr>
              <a:r>
                <a:rPr lang="en-US" sz="5104">
                  <a:solidFill>
                    <a:srgbClr val="000000"/>
                  </a:solidFill>
                  <a:latin typeface="Times New Roman"/>
                </a:rPr>
                <a:t>4. Phân tích và thiết kế </a:t>
              </a:r>
            </a:p>
          </p:txBody>
        </p:sp>
        <p:sp>
          <p:nvSpPr>
            <p:cNvPr id="18" name="TextBox 18"/>
            <p:cNvSpPr txBox="1"/>
            <p:nvPr/>
          </p:nvSpPr>
          <p:spPr>
            <a:xfrm>
              <a:off x="137729" y="6628495"/>
              <a:ext cx="14054878" cy="1215645"/>
            </a:xfrm>
            <a:prstGeom prst="rect">
              <a:avLst/>
            </a:prstGeom>
          </p:spPr>
          <p:txBody>
            <a:bodyPr lIns="0" tIns="0" rIns="0" bIns="0" rtlCol="0" anchor="t">
              <a:spAutoFit/>
            </a:bodyPr>
            <a:lstStyle/>
            <a:p>
              <a:pPr algn="ctr">
                <a:lnSpc>
                  <a:spcPts val="7146"/>
                </a:lnSpc>
              </a:pPr>
              <a:r>
                <a:rPr lang="en-US" sz="5104">
                  <a:solidFill>
                    <a:srgbClr val="000000"/>
                  </a:solidFill>
                  <a:latin typeface="Times New Roman"/>
                </a:rPr>
                <a:t> 5. Kết luận và hướng phát triển</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914439"/>
            <a:ext cx="18288000" cy="4458121"/>
            <a:chOff x="0" y="0"/>
            <a:chExt cx="4816593" cy="1174155"/>
          </a:xfrm>
        </p:grpSpPr>
        <p:sp>
          <p:nvSpPr>
            <p:cNvPr id="3" name="Freeform 3"/>
            <p:cNvSpPr/>
            <p:nvPr/>
          </p:nvSpPr>
          <p:spPr>
            <a:xfrm>
              <a:off x="0" y="0"/>
              <a:ext cx="4816592" cy="1174155"/>
            </a:xfrm>
            <a:custGeom>
              <a:avLst/>
              <a:gdLst/>
              <a:ahLst/>
              <a:cxnLst/>
              <a:rect l="l" t="t" r="r" b="b"/>
              <a:pathLst>
                <a:path w="4816592" h="1174155">
                  <a:moveTo>
                    <a:pt x="0" y="0"/>
                  </a:moveTo>
                  <a:lnTo>
                    <a:pt x="4816592" y="0"/>
                  </a:lnTo>
                  <a:lnTo>
                    <a:pt x="4816592" y="1174155"/>
                  </a:lnTo>
                  <a:lnTo>
                    <a:pt x="0" y="1174155"/>
                  </a:lnTo>
                  <a:close/>
                </a:path>
              </a:pathLst>
            </a:custGeom>
            <a:solidFill>
              <a:srgbClr val="CDC9C9"/>
            </a:solidFill>
          </p:spPr>
        </p:sp>
        <p:sp>
          <p:nvSpPr>
            <p:cNvPr id="4" name="TextBox 4"/>
            <p:cNvSpPr txBox="1"/>
            <p:nvPr/>
          </p:nvSpPr>
          <p:spPr>
            <a:xfrm>
              <a:off x="0" y="-38100"/>
              <a:ext cx="4816593" cy="1212255"/>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1325625" y="4233594"/>
            <a:ext cx="15138765" cy="1638837"/>
          </a:xfrm>
          <a:prstGeom prst="rect">
            <a:avLst/>
          </a:prstGeom>
        </p:spPr>
        <p:txBody>
          <a:bodyPr lIns="0" tIns="0" rIns="0" bIns="0" rtlCol="0" anchor="t">
            <a:spAutoFit/>
          </a:bodyPr>
          <a:lstStyle/>
          <a:p>
            <a:pPr marL="2073947" lvl="1" indent="-1036974" algn="ctr">
              <a:lnSpc>
                <a:spcPts val="13448"/>
              </a:lnSpc>
              <a:buAutoNum type="arabicPeriod"/>
            </a:pPr>
            <a:r>
              <a:rPr lang="en-US" sz="9606">
                <a:solidFill>
                  <a:srgbClr val="000000"/>
                </a:solidFill>
                <a:latin typeface="Trocchi"/>
              </a:rPr>
              <a:t>Giới thiệu tổng quan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23577"/>
            <a:ext cx="4325790" cy="1175656"/>
            <a:chOff x="0" y="0"/>
            <a:chExt cx="1139303" cy="309638"/>
          </a:xfrm>
        </p:grpSpPr>
        <p:sp>
          <p:nvSpPr>
            <p:cNvPr id="3" name="Freeform 3"/>
            <p:cNvSpPr/>
            <p:nvPr/>
          </p:nvSpPr>
          <p:spPr>
            <a:xfrm>
              <a:off x="0" y="0"/>
              <a:ext cx="1139303" cy="309638"/>
            </a:xfrm>
            <a:custGeom>
              <a:avLst/>
              <a:gdLst/>
              <a:ahLst/>
              <a:cxnLst/>
              <a:rect l="l" t="t" r="r" b="b"/>
              <a:pathLst>
                <a:path w="1139303" h="309638">
                  <a:moveTo>
                    <a:pt x="0" y="0"/>
                  </a:moveTo>
                  <a:lnTo>
                    <a:pt x="1139303" y="0"/>
                  </a:lnTo>
                  <a:lnTo>
                    <a:pt x="1139303" y="309638"/>
                  </a:lnTo>
                  <a:lnTo>
                    <a:pt x="0" y="309638"/>
                  </a:lnTo>
                  <a:close/>
                </a:path>
              </a:pathLst>
            </a:custGeom>
            <a:solidFill>
              <a:srgbClr val="CDC9C9"/>
            </a:solidFill>
          </p:spPr>
        </p:sp>
        <p:sp>
          <p:nvSpPr>
            <p:cNvPr id="4" name="TextBox 4"/>
            <p:cNvSpPr txBox="1"/>
            <p:nvPr/>
          </p:nvSpPr>
          <p:spPr>
            <a:xfrm>
              <a:off x="0" y="-95250"/>
              <a:ext cx="1139303" cy="404888"/>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567786" y="353135"/>
            <a:ext cx="3284786" cy="596464"/>
          </a:xfrm>
          <a:prstGeom prst="rect">
            <a:avLst/>
          </a:prstGeom>
        </p:spPr>
        <p:txBody>
          <a:bodyPr lIns="0" tIns="0" rIns="0" bIns="0" rtlCol="0" anchor="t">
            <a:spAutoFit/>
          </a:bodyPr>
          <a:lstStyle/>
          <a:p>
            <a:pPr marL="678396" lvl="1" indent="-339198" algn="ctr">
              <a:lnSpc>
                <a:spcPts val="4399"/>
              </a:lnSpc>
              <a:buAutoNum type="arabicPeriod"/>
            </a:pPr>
            <a:r>
              <a:rPr lang="en-US" sz="3142" u="sng">
                <a:solidFill>
                  <a:srgbClr val="000000"/>
                </a:solidFill>
                <a:latin typeface="Times New Roman"/>
              </a:rPr>
              <a:t>TỔNG QUAN</a:t>
            </a:r>
          </a:p>
        </p:txBody>
      </p:sp>
      <p:sp>
        <p:nvSpPr>
          <p:cNvPr id="6" name="TextBox 6"/>
          <p:cNvSpPr txBox="1"/>
          <p:nvPr/>
        </p:nvSpPr>
        <p:spPr>
          <a:xfrm>
            <a:off x="0" y="2615882"/>
            <a:ext cx="18288000" cy="5474335"/>
          </a:xfrm>
          <a:prstGeom prst="rect">
            <a:avLst/>
          </a:prstGeom>
        </p:spPr>
        <p:txBody>
          <a:bodyPr lIns="0" tIns="0" rIns="0" bIns="0" rtlCol="0" anchor="t">
            <a:spAutoFit/>
          </a:bodyPr>
          <a:lstStyle/>
          <a:p>
            <a:pPr marL="669289" lvl="1" indent="-334645" algn="l">
              <a:lnSpc>
                <a:spcPts val="4339"/>
              </a:lnSpc>
              <a:buFont typeface="Arial"/>
              <a:buChar char="•"/>
            </a:pPr>
            <a:r>
              <a:rPr lang="en-US" sz="3099">
                <a:solidFill>
                  <a:srgbClr val="000000"/>
                </a:solidFill>
                <a:latin typeface="Times New Roman"/>
              </a:rPr>
              <a:t>Tình hình hiện nay:</a:t>
            </a:r>
          </a:p>
          <a:p>
            <a:pPr marL="1338579" lvl="2" indent="-446193" algn="l">
              <a:lnSpc>
                <a:spcPts val="4339"/>
              </a:lnSpc>
              <a:buFont typeface="Arial"/>
              <a:buChar char="⚬"/>
            </a:pPr>
            <a:r>
              <a:rPr lang="en-US" sz="3099">
                <a:solidFill>
                  <a:srgbClr val="000000"/>
                </a:solidFill>
                <a:latin typeface="Times New Roman"/>
              </a:rPr>
              <a:t>Thiết bị điện tử có mặt khắp nơi trên toàn thế giới.</a:t>
            </a:r>
          </a:p>
          <a:p>
            <a:pPr marL="1338579" lvl="2" indent="-446193" algn="l">
              <a:lnSpc>
                <a:spcPts val="4339"/>
              </a:lnSpc>
              <a:spcBef>
                <a:spcPct val="0"/>
              </a:spcBef>
              <a:buFont typeface="Arial"/>
              <a:buChar char="⚬"/>
            </a:pPr>
            <a:r>
              <a:rPr lang="en-US" sz="3099">
                <a:solidFill>
                  <a:srgbClr val="000000"/>
                </a:solidFill>
                <a:latin typeface="Times New Roman"/>
              </a:rPr>
              <a:t>Tái chế thiết bị điện tử trở thành một vấn đề lớn.</a:t>
            </a:r>
          </a:p>
          <a:p>
            <a:pPr marL="669289" lvl="1" indent="-334645" algn="l">
              <a:lnSpc>
                <a:spcPts val="4339"/>
              </a:lnSpc>
              <a:spcBef>
                <a:spcPct val="0"/>
              </a:spcBef>
              <a:buFont typeface="Arial"/>
              <a:buChar char="•"/>
            </a:pPr>
            <a:r>
              <a:rPr lang="en-US" sz="3099">
                <a:solidFill>
                  <a:srgbClr val="000000"/>
                </a:solidFill>
                <a:latin typeface="Times New Roman"/>
              </a:rPr>
              <a:t>Giải pháp đề xuất:</a:t>
            </a:r>
          </a:p>
          <a:p>
            <a:pPr marL="1338579" lvl="2" indent="-446193" algn="l">
              <a:lnSpc>
                <a:spcPts val="4339"/>
              </a:lnSpc>
              <a:spcBef>
                <a:spcPct val="0"/>
              </a:spcBef>
              <a:buFont typeface="Arial"/>
              <a:buChar char="⚬"/>
            </a:pPr>
            <a:r>
              <a:rPr lang="en-US" sz="3099">
                <a:solidFill>
                  <a:srgbClr val="000000"/>
                </a:solidFill>
                <a:latin typeface="Times New Roman"/>
              </a:rPr>
              <a:t>Kết nối khách hàng với công ty tái chế để thuận tiện trao đổi thiết bị điện tử cũ với mức giá hợp lý.</a:t>
            </a:r>
          </a:p>
          <a:p>
            <a:pPr marL="669289" lvl="1" indent="-334645" algn="l">
              <a:lnSpc>
                <a:spcPts val="4339"/>
              </a:lnSpc>
              <a:spcBef>
                <a:spcPct val="0"/>
              </a:spcBef>
              <a:buFont typeface="Arial"/>
              <a:buChar char="•"/>
            </a:pPr>
            <a:r>
              <a:rPr lang="en-US" sz="3099">
                <a:solidFill>
                  <a:srgbClr val="000000"/>
                </a:solidFill>
                <a:latin typeface="Times New Roman"/>
              </a:rPr>
              <a:t>Thiết kế hệ thống:</a:t>
            </a:r>
          </a:p>
          <a:p>
            <a:pPr marL="1338579" lvl="2" indent="-446193" algn="l">
              <a:lnSpc>
                <a:spcPts val="4339"/>
              </a:lnSpc>
              <a:spcBef>
                <a:spcPct val="0"/>
              </a:spcBef>
              <a:buFont typeface="Arial"/>
              <a:buChar char="⚬"/>
            </a:pPr>
            <a:r>
              <a:rPr lang="en-US" sz="3099">
                <a:solidFill>
                  <a:srgbClr val="000000"/>
                </a:solidFill>
                <a:latin typeface="Times New Roman"/>
              </a:rPr>
              <a:t>Nhóm đã chọn kiến trúc Microservices để thiết kế phần mềm cho website tái chế.</a:t>
            </a:r>
          </a:p>
          <a:p>
            <a:pPr marL="1338579" lvl="2" indent="-446193" algn="l">
              <a:lnSpc>
                <a:spcPts val="4339"/>
              </a:lnSpc>
              <a:spcBef>
                <a:spcPct val="0"/>
              </a:spcBef>
              <a:buFont typeface="Arial"/>
              <a:buChar char="⚬"/>
            </a:pPr>
            <a:r>
              <a:rPr lang="en-US" sz="3099">
                <a:solidFill>
                  <a:srgbClr val="000000"/>
                </a:solidFill>
                <a:latin typeface="Times New Roman"/>
              </a:rPr>
              <a:t>Hệ thống giúp dễ dàng thao tác sử dụng từ khách hàng đến công ty.</a:t>
            </a:r>
          </a:p>
          <a:p>
            <a:pPr algn="l">
              <a:lnSpc>
                <a:spcPts val="4339"/>
              </a:lnSpc>
              <a:spcBef>
                <a:spcPct val="0"/>
              </a:spcBef>
            </a:pPr>
            <a:endParaRPr lang="en-US" sz="3099">
              <a:solidFill>
                <a:srgbClr val="000000"/>
              </a:solidFill>
              <a:latin typeface="Times New Roman"/>
            </a:endParaRPr>
          </a:p>
        </p:txBody>
      </p:sp>
      <p:grpSp>
        <p:nvGrpSpPr>
          <p:cNvPr id="7" name="Group 7"/>
          <p:cNvGrpSpPr/>
          <p:nvPr/>
        </p:nvGrpSpPr>
        <p:grpSpPr>
          <a:xfrm>
            <a:off x="16825390" y="8521282"/>
            <a:ext cx="4580372" cy="4234255"/>
            <a:chOff x="0" y="0"/>
            <a:chExt cx="6107163" cy="5645673"/>
          </a:xfrm>
        </p:grpSpPr>
        <p:grpSp>
          <p:nvGrpSpPr>
            <p:cNvPr id="8" name="Group 8"/>
            <p:cNvGrpSpPr/>
            <p:nvPr/>
          </p:nvGrpSpPr>
          <p:grpSpPr>
            <a:xfrm rot="1710496">
              <a:off x="732504" y="732504"/>
              <a:ext cx="4114800" cy="4114800"/>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11" name="Group 11"/>
            <p:cNvGrpSpPr/>
            <p:nvPr/>
          </p:nvGrpSpPr>
          <p:grpSpPr>
            <a:xfrm rot="1823277">
              <a:off x="1234267" y="772778"/>
              <a:ext cx="4114800" cy="4114800"/>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23577"/>
            <a:ext cx="4325790" cy="1175656"/>
            <a:chOff x="0" y="0"/>
            <a:chExt cx="1139303" cy="309638"/>
          </a:xfrm>
        </p:grpSpPr>
        <p:sp>
          <p:nvSpPr>
            <p:cNvPr id="3" name="Freeform 3"/>
            <p:cNvSpPr/>
            <p:nvPr/>
          </p:nvSpPr>
          <p:spPr>
            <a:xfrm>
              <a:off x="0" y="0"/>
              <a:ext cx="1139303" cy="309638"/>
            </a:xfrm>
            <a:custGeom>
              <a:avLst/>
              <a:gdLst/>
              <a:ahLst/>
              <a:cxnLst/>
              <a:rect l="l" t="t" r="r" b="b"/>
              <a:pathLst>
                <a:path w="1139303" h="309638">
                  <a:moveTo>
                    <a:pt x="0" y="0"/>
                  </a:moveTo>
                  <a:lnTo>
                    <a:pt x="1139303" y="0"/>
                  </a:lnTo>
                  <a:lnTo>
                    <a:pt x="1139303" y="309638"/>
                  </a:lnTo>
                  <a:lnTo>
                    <a:pt x="0" y="309638"/>
                  </a:lnTo>
                  <a:close/>
                </a:path>
              </a:pathLst>
            </a:custGeom>
            <a:solidFill>
              <a:srgbClr val="CDC9C9"/>
            </a:solidFill>
          </p:spPr>
        </p:sp>
        <p:sp>
          <p:nvSpPr>
            <p:cNvPr id="4" name="TextBox 4"/>
            <p:cNvSpPr txBox="1"/>
            <p:nvPr/>
          </p:nvSpPr>
          <p:spPr>
            <a:xfrm>
              <a:off x="0" y="-95250"/>
              <a:ext cx="1139303" cy="404888"/>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567786" y="353135"/>
            <a:ext cx="3284786" cy="596464"/>
          </a:xfrm>
          <a:prstGeom prst="rect">
            <a:avLst/>
          </a:prstGeom>
        </p:spPr>
        <p:txBody>
          <a:bodyPr lIns="0" tIns="0" rIns="0" bIns="0" rtlCol="0" anchor="t">
            <a:spAutoFit/>
          </a:bodyPr>
          <a:lstStyle/>
          <a:p>
            <a:pPr marL="678396" lvl="1" indent="-339198" algn="ctr">
              <a:lnSpc>
                <a:spcPts val="4399"/>
              </a:lnSpc>
              <a:buAutoNum type="arabicPeriod"/>
            </a:pPr>
            <a:r>
              <a:rPr lang="en-US" sz="3142" u="sng">
                <a:solidFill>
                  <a:srgbClr val="000000"/>
                </a:solidFill>
                <a:latin typeface="Times New Roman"/>
              </a:rPr>
              <a:t>TỔNG QUAN</a:t>
            </a:r>
          </a:p>
        </p:txBody>
      </p:sp>
      <p:sp>
        <p:nvSpPr>
          <p:cNvPr id="6" name="TextBox 6"/>
          <p:cNvSpPr txBox="1"/>
          <p:nvPr/>
        </p:nvSpPr>
        <p:spPr>
          <a:xfrm>
            <a:off x="567786" y="1588803"/>
            <a:ext cx="17508049" cy="8883214"/>
          </a:xfrm>
          <a:prstGeom prst="rect">
            <a:avLst/>
          </a:prstGeom>
        </p:spPr>
        <p:txBody>
          <a:bodyPr lIns="0" tIns="0" rIns="0" bIns="0" rtlCol="0" anchor="t">
            <a:spAutoFit/>
          </a:bodyPr>
          <a:lstStyle/>
          <a:p>
            <a:pPr algn="l">
              <a:lnSpc>
                <a:spcPts val="4399"/>
              </a:lnSpc>
              <a:spcBef>
                <a:spcPct val="0"/>
              </a:spcBef>
            </a:pPr>
            <a:r>
              <a:rPr lang="en-US" sz="3142">
                <a:solidFill>
                  <a:srgbClr val="000000"/>
                </a:solidFill>
                <a:latin typeface="Times New Roman Bold"/>
              </a:rPr>
              <a:t> </a:t>
            </a:r>
            <a:r>
              <a:rPr lang="en-US" sz="3142" u="sng">
                <a:solidFill>
                  <a:srgbClr val="000000"/>
                </a:solidFill>
                <a:latin typeface="Times New Roman Bold"/>
              </a:rPr>
              <a:t>Quy trình xử lý tái chế thiết bị điện tử:</a:t>
            </a:r>
          </a:p>
          <a:p>
            <a:pPr marL="678396" lvl="1" indent="-339198" algn="l">
              <a:lnSpc>
                <a:spcPts val="4399"/>
              </a:lnSpc>
              <a:spcBef>
                <a:spcPct val="0"/>
              </a:spcBef>
              <a:buAutoNum type="arabicPeriod"/>
            </a:pPr>
            <a:r>
              <a:rPr lang="en-US" sz="3142">
                <a:solidFill>
                  <a:srgbClr val="000000"/>
                </a:solidFill>
                <a:latin typeface="Times New Roman"/>
              </a:rPr>
              <a:t>Trích dẫn:</a:t>
            </a:r>
          </a:p>
          <a:p>
            <a:pPr marL="1356792" lvl="2" indent="-452264" algn="l">
              <a:lnSpc>
                <a:spcPts val="4399"/>
              </a:lnSpc>
              <a:spcBef>
                <a:spcPct val="0"/>
              </a:spcBef>
              <a:buFont typeface="Arial"/>
              <a:buChar char="⚬"/>
            </a:pPr>
            <a:r>
              <a:rPr lang="en-US" sz="3142">
                <a:solidFill>
                  <a:srgbClr val="000000"/>
                </a:solidFill>
                <a:latin typeface="Times New Roman"/>
              </a:rPr>
              <a:t>Khách hàng yêu cầu báo giá cho thiết bị điện tử cũ qua trang web hoặc kiosk.</a:t>
            </a:r>
          </a:p>
          <a:p>
            <a:pPr marL="678396" lvl="1" indent="-339198" algn="l">
              <a:lnSpc>
                <a:spcPts val="4399"/>
              </a:lnSpc>
              <a:spcBef>
                <a:spcPct val="0"/>
              </a:spcBef>
              <a:buAutoNum type="arabicPeriod"/>
            </a:pPr>
            <a:r>
              <a:rPr lang="en-US" sz="3142">
                <a:solidFill>
                  <a:srgbClr val="000000"/>
                </a:solidFill>
                <a:latin typeface="Times New Roman"/>
              </a:rPr>
              <a:t>Nhận:</a:t>
            </a:r>
          </a:p>
          <a:p>
            <a:pPr marL="1356792" lvl="2" indent="-452264" algn="l">
              <a:lnSpc>
                <a:spcPts val="4399"/>
              </a:lnSpc>
              <a:spcBef>
                <a:spcPct val="0"/>
              </a:spcBef>
              <a:buFont typeface="Arial"/>
              <a:buChar char="⚬"/>
            </a:pPr>
            <a:r>
              <a:rPr lang="en-US" sz="3142">
                <a:solidFill>
                  <a:srgbClr val="000000"/>
                </a:solidFill>
                <a:latin typeface="Times New Roman"/>
              </a:rPr>
              <a:t>Nếu hài lòng với báo giá, khách hàng gửi thiết bị điện tử đến công ty tái chế.</a:t>
            </a:r>
          </a:p>
          <a:p>
            <a:pPr marL="678396" lvl="1" indent="-339198" algn="l">
              <a:lnSpc>
                <a:spcPts val="4399"/>
              </a:lnSpc>
              <a:spcBef>
                <a:spcPct val="0"/>
              </a:spcBef>
              <a:buAutoNum type="arabicPeriod"/>
            </a:pPr>
            <a:r>
              <a:rPr lang="en-US" sz="3142">
                <a:solidFill>
                  <a:srgbClr val="000000"/>
                </a:solidFill>
                <a:latin typeface="Times New Roman"/>
              </a:rPr>
              <a:t>Đánh giá:</a:t>
            </a:r>
          </a:p>
          <a:p>
            <a:pPr marL="1356792" lvl="2" indent="-452264" algn="l">
              <a:lnSpc>
                <a:spcPts val="4399"/>
              </a:lnSpc>
              <a:spcBef>
                <a:spcPct val="0"/>
              </a:spcBef>
              <a:buFont typeface="Arial"/>
              <a:buChar char="⚬"/>
            </a:pPr>
            <a:r>
              <a:rPr lang="en-US" sz="3142">
                <a:solidFill>
                  <a:srgbClr val="000000"/>
                </a:solidFill>
                <a:latin typeface="Times New Roman"/>
              </a:rPr>
              <a:t>Công ty nhận và đánh giá tình trạng thiết bị để xác định điều kiện hoạt động.</a:t>
            </a:r>
          </a:p>
          <a:p>
            <a:pPr marL="678396" lvl="1" indent="-339198" algn="l">
              <a:lnSpc>
                <a:spcPts val="4399"/>
              </a:lnSpc>
              <a:spcBef>
                <a:spcPct val="0"/>
              </a:spcBef>
              <a:buAutoNum type="arabicPeriod"/>
            </a:pPr>
            <a:r>
              <a:rPr lang="en-US" sz="3142">
                <a:solidFill>
                  <a:srgbClr val="000000"/>
                </a:solidFill>
                <a:latin typeface="Times New Roman"/>
              </a:rPr>
              <a:t>Kế toán:</a:t>
            </a:r>
          </a:p>
          <a:p>
            <a:pPr marL="1356792" lvl="2" indent="-452264" algn="l">
              <a:lnSpc>
                <a:spcPts val="4399"/>
              </a:lnSpc>
              <a:spcBef>
                <a:spcPct val="0"/>
              </a:spcBef>
              <a:buFont typeface="Arial"/>
              <a:buChar char="⚬"/>
            </a:pPr>
            <a:r>
              <a:rPr lang="en-US" sz="3142">
                <a:solidFill>
                  <a:srgbClr val="000000"/>
                </a:solidFill>
                <a:latin typeface="Times New Roman"/>
              </a:rPr>
              <a:t>Nếu thiết bị hoạt động tốt, công ty gửi số tiền đã hứa cho khách hàng.</a:t>
            </a:r>
          </a:p>
          <a:p>
            <a:pPr marL="678396" lvl="1" indent="-339198" algn="l">
              <a:lnSpc>
                <a:spcPts val="4399"/>
              </a:lnSpc>
              <a:spcBef>
                <a:spcPct val="0"/>
              </a:spcBef>
              <a:buAutoNum type="arabicPeriod"/>
            </a:pPr>
            <a:r>
              <a:rPr lang="en-US" sz="3142">
                <a:solidFill>
                  <a:srgbClr val="000000"/>
                </a:solidFill>
                <a:latin typeface="Times New Roman"/>
              </a:rPr>
              <a:t>Trạng thái:</a:t>
            </a:r>
          </a:p>
          <a:p>
            <a:pPr marL="1356792" lvl="2" indent="-452264" algn="l">
              <a:lnSpc>
                <a:spcPts val="4399"/>
              </a:lnSpc>
              <a:spcBef>
                <a:spcPct val="0"/>
              </a:spcBef>
              <a:buFont typeface="Arial"/>
              <a:buChar char="⚬"/>
            </a:pPr>
            <a:r>
              <a:rPr lang="en-US" sz="3142">
                <a:solidFill>
                  <a:srgbClr val="000000"/>
                </a:solidFill>
                <a:latin typeface="Times New Roman"/>
              </a:rPr>
              <a:t>Khách hàng có thể kiểm tra trạng thái thiết bị bất cứ lúc nào qua trang web.</a:t>
            </a:r>
          </a:p>
          <a:p>
            <a:pPr marL="678396" lvl="1" indent="-339198" algn="l">
              <a:lnSpc>
                <a:spcPts val="4399"/>
              </a:lnSpc>
              <a:spcBef>
                <a:spcPct val="0"/>
              </a:spcBef>
              <a:buAutoNum type="arabicPeriod"/>
            </a:pPr>
            <a:r>
              <a:rPr lang="en-US" sz="3142">
                <a:solidFill>
                  <a:srgbClr val="000000"/>
                </a:solidFill>
                <a:latin typeface="Times New Roman"/>
              </a:rPr>
              <a:t>Tái chế:</a:t>
            </a:r>
          </a:p>
          <a:p>
            <a:pPr marL="1356792" lvl="2" indent="-452264" algn="l">
              <a:lnSpc>
                <a:spcPts val="4399"/>
              </a:lnSpc>
              <a:spcBef>
                <a:spcPct val="0"/>
              </a:spcBef>
              <a:buFont typeface="Arial"/>
              <a:buChar char="⚬"/>
            </a:pPr>
            <a:r>
              <a:rPr lang="en-US" sz="3142">
                <a:solidFill>
                  <a:srgbClr val="000000"/>
                </a:solidFill>
                <a:latin typeface="Times New Roman"/>
              </a:rPr>
              <a:t>Dựa trên đánh giá, thiết bị được tái chế an toàn hoặc bán lại.</a:t>
            </a:r>
          </a:p>
          <a:p>
            <a:pPr marL="678396" lvl="1" indent="-339198" algn="l">
              <a:lnSpc>
                <a:spcPts val="4399"/>
              </a:lnSpc>
              <a:spcBef>
                <a:spcPct val="0"/>
              </a:spcBef>
              <a:buAutoNum type="arabicPeriod"/>
            </a:pPr>
            <a:r>
              <a:rPr lang="en-US" sz="3142">
                <a:solidFill>
                  <a:srgbClr val="000000"/>
                </a:solidFill>
                <a:latin typeface="Times New Roman"/>
              </a:rPr>
              <a:t>Báo cáo:</a:t>
            </a:r>
          </a:p>
          <a:p>
            <a:pPr marL="1356792" lvl="2" indent="-452264" algn="l">
              <a:lnSpc>
                <a:spcPts val="4399"/>
              </a:lnSpc>
              <a:spcBef>
                <a:spcPct val="0"/>
              </a:spcBef>
              <a:buFont typeface="Arial"/>
              <a:buChar char="⚬"/>
            </a:pPr>
            <a:r>
              <a:rPr lang="en-US" sz="3142">
                <a:solidFill>
                  <a:srgbClr val="000000"/>
                </a:solidFill>
                <a:latin typeface="Times New Roman"/>
              </a:rPr>
              <a:t>Công ty thực hiện các báo cáo tài chính và hoạt động định kỳ dựa trên hoạt động tái chế.</a:t>
            </a:r>
          </a:p>
          <a:p>
            <a:pPr algn="l">
              <a:lnSpc>
                <a:spcPts val="4399"/>
              </a:lnSpc>
              <a:spcBef>
                <a:spcPct val="0"/>
              </a:spcBef>
            </a:pPr>
            <a:endParaRPr lang="en-US" sz="3142">
              <a:solidFill>
                <a:srgbClr val="000000"/>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23577"/>
            <a:ext cx="6914244" cy="1175656"/>
            <a:chOff x="0" y="0"/>
            <a:chExt cx="1821035" cy="309638"/>
          </a:xfrm>
        </p:grpSpPr>
        <p:sp>
          <p:nvSpPr>
            <p:cNvPr id="3" name="Freeform 3"/>
            <p:cNvSpPr/>
            <p:nvPr/>
          </p:nvSpPr>
          <p:spPr>
            <a:xfrm>
              <a:off x="0" y="0"/>
              <a:ext cx="1821035" cy="309638"/>
            </a:xfrm>
            <a:custGeom>
              <a:avLst/>
              <a:gdLst/>
              <a:ahLst/>
              <a:cxnLst/>
              <a:rect l="l" t="t" r="r" b="b"/>
              <a:pathLst>
                <a:path w="1821035" h="309638">
                  <a:moveTo>
                    <a:pt x="0" y="0"/>
                  </a:moveTo>
                  <a:lnTo>
                    <a:pt x="1821035" y="0"/>
                  </a:lnTo>
                  <a:lnTo>
                    <a:pt x="1821035" y="309638"/>
                  </a:lnTo>
                  <a:lnTo>
                    <a:pt x="0" y="309638"/>
                  </a:lnTo>
                  <a:close/>
                </a:path>
              </a:pathLst>
            </a:custGeom>
            <a:solidFill>
              <a:srgbClr val="CDC9C9"/>
            </a:solidFill>
          </p:spPr>
        </p:sp>
        <p:sp>
          <p:nvSpPr>
            <p:cNvPr id="4" name="TextBox 4"/>
            <p:cNvSpPr txBox="1"/>
            <p:nvPr/>
          </p:nvSpPr>
          <p:spPr>
            <a:xfrm>
              <a:off x="0" y="-95250"/>
              <a:ext cx="1821035" cy="404888"/>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0" y="353135"/>
            <a:ext cx="6608018" cy="596464"/>
          </a:xfrm>
          <a:prstGeom prst="rect">
            <a:avLst/>
          </a:prstGeom>
        </p:spPr>
        <p:txBody>
          <a:bodyPr lIns="0" tIns="0" rIns="0" bIns="0" rtlCol="0" anchor="t">
            <a:spAutoFit/>
          </a:bodyPr>
          <a:lstStyle/>
          <a:p>
            <a:pPr algn="ctr">
              <a:lnSpc>
                <a:spcPts val="4399"/>
              </a:lnSpc>
            </a:pPr>
            <a:r>
              <a:rPr lang="en-US" sz="3142" u="sng">
                <a:solidFill>
                  <a:srgbClr val="000000"/>
                </a:solidFill>
                <a:latin typeface="Times New Roman"/>
              </a:rPr>
              <a:t>2. MỤC TIÊU CHÍNH CỦA ĐỀ TÀI</a:t>
            </a:r>
          </a:p>
        </p:txBody>
      </p:sp>
      <p:sp>
        <p:nvSpPr>
          <p:cNvPr id="6" name="TextBox 6"/>
          <p:cNvSpPr txBox="1"/>
          <p:nvPr/>
        </p:nvSpPr>
        <p:spPr>
          <a:xfrm>
            <a:off x="702421" y="1660540"/>
            <a:ext cx="10742414" cy="765061"/>
          </a:xfrm>
          <a:prstGeom prst="rect">
            <a:avLst/>
          </a:prstGeom>
        </p:spPr>
        <p:txBody>
          <a:bodyPr lIns="0" tIns="0" rIns="0" bIns="0" rtlCol="0" anchor="t">
            <a:spAutoFit/>
          </a:bodyPr>
          <a:lstStyle/>
          <a:p>
            <a:pPr algn="ctr">
              <a:lnSpc>
                <a:spcPts val="5606"/>
              </a:lnSpc>
              <a:spcBef>
                <a:spcPct val="0"/>
              </a:spcBef>
            </a:pPr>
            <a:r>
              <a:rPr lang="en-US" sz="4004">
                <a:solidFill>
                  <a:srgbClr val="000000"/>
                </a:solidFill>
                <a:latin typeface="Times New Roman"/>
              </a:rPr>
              <a:t>Xây dựng và phát triển hệ thống tái chế điện tử:</a:t>
            </a:r>
          </a:p>
        </p:txBody>
      </p:sp>
      <p:sp>
        <p:nvSpPr>
          <p:cNvPr id="7" name="TextBox 7"/>
          <p:cNvSpPr txBox="1"/>
          <p:nvPr/>
        </p:nvSpPr>
        <p:spPr>
          <a:xfrm>
            <a:off x="0" y="2578001"/>
            <a:ext cx="18288000" cy="1728470"/>
          </a:xfrm>
          <a:prstGeom prst="rect">
            <a:avLst/>
          </a:prstGeom>
        </p:spPr>
        <p:txBody>
          <a:bodyPr lIns="0" tIns="0" rIns="0" bIns="0" rtlCol="0" anchor="t">
            <a:spAutoFit/>
          </a:bodyPr>
          <a:lstStyle/>
          <a:p>
            <a:pPr marL="690881" lvl="1" indent="-345440" algn="l">
              <a:lnSpc>
                <a:spcPts val="4480"/>
              </a:lnSpc>
              <a:spcBef>
                <a:spcPct val="0"/>
              </a:spcBef>
              <a:buFont typeface="Arial"/>
              <a:buChar char="•"/>
            </a:pPr>
            <a:r>
              <a:rPr lang="en-US" sz="3200">
                <a:solidFill>
                  <a:srgbClr val="000000"/>
                </a:solidFill>
                <a:latin typeface="Times New Roman"/>
              </a:rPr>
              <a:t>Thiết kế và triển khai hệ thống hiệu quả: Phát triển một hệ thống hiện đại và toàn diện cho việc tái chế thiết bị điện tử cũ. Hệ thống bao gồm các dịch vụ như báo giá, nhận hàng, đánh giá, kế toán, tái chế và báo cáo, tất cả đều tích hợp và liên kết qua cơ sở dữ liệu chung.</a:t>
            </a:r>
          </a:p>
        </p:txBody>
      </p:sp>
      <p:sp>
        <p:nvSpPr>
          <p:cNvPr id="8" name="TextBox 8"/>
          <p:cNvSpPr txBox="1"/>
          <p:nvPr/>
        </p:nvSpPr>
        <p:spPr>
          <a:xfrm>
            <a:off x="702421" y="5544721"/>
            <a:ext cx="6714418" cy="765061"/>
          </a:xfrm>
          <a:prstGeom prst="rect">
            <a:avLst/>
          </a:prstGeom>
        </p:spPr>
        <p:txBody>
          <a:bodyPr lIns="0" tIns="0" rIns="0" bIns="0" rtlCol="0" anchor="t">
            <a:spAutoFit/>
          </a:bodyPr>
          <a:lstStyle/>
          <a:p>
            <a:pPr algn="ctr">
              <a:lnSpc>
                <a:spcPts val="5606"/>
              </a:lnSpc>
              <a:spcBef>
                <a:spcPct val="0"/>
              </a:spcBef>
            </a:pPr>
            <a:r>
              <a:rPr lang="en-US" sz="4004">
                <a:solidFill>
                  <a:srgbClr val="000000"/>
                </a:solidFill>
                <a:latin typeface="Times New Roman"/>
              </a:rPr>
              <a:t>Đáp ứng nhu cầu người dùng:</a:t>
            </a:r>
          </a:p>
        </p:txBody>
      </p:sp>
      <p:sp>
        <p:nvSpPr>
          <p:cNvPr id="9" name="TextBox 9"/>
          <p:cNvSpPr txBox="1"/>
          <p:nvPr/>
        </p:nvSpPr>
        <p:spPr>
          <a:xfrm>
            <a:off x="0" y="6459040"/>
            <a:ext cx="18288000" cy="2290445"/>
          </a:xfrm>
          <a:prstGeom prst="rect">
            <a:avLst/>
          </a:prstGeom>
        </p:spPr>
        <p:txBody>
          <a:bodyPr lIns="0" tIns="0" rIns="0" bIns="0" rtlCol="0" anchor="t">
            <a:spAutoFit/>
          </a:bodyPr>
          <a:lstStyle/>
          <a:p>
            <a:pPr marL="690881" lvl="1" indent="-345440" algn="l">
              <a:lnSpc>
                <a:spcPts val="4480"/>
              </a:lnSpc>
              <a:spcBef>
                <a:spcPct val="0"/>
              </a:spcBef>
              <a:buFont typeface="Arial"/>
              <a:buChar char="•"/>
            </a:pPr>
            <a:r>
              <a:rPr lang="en-US" sz="3200">
                <a:solidFill>
                  <a:srgbClr val="000000"/>
                </a:solidFill>
                <a:latin typeface="Times New Roman"/>
              </a:rPr>
              <a:t>Tạo ra hệ thống thân thiện và tiện lợi: Phát triển một hệ thống dễ sử dụng, thuận tiện và nhanh chóng, giúp người dùng dễ dàng thực hiện các bước tái chế thiết bị điện tử. Hệ thống cung cấp giao diện web thân thiện, đảm bảo người dùng có thể truy cập và sử dụng hiệu quả, mang lại trải nghiệm tốt nhất.</a:t>
            </a:r>
          </a:p>
        </p:txBody>
      </p:sp>
      <p:grpSp>
        <p:nvGrpSpPr>
          <p:cNvPr id="10" name="Group 10"/>
          <p:cNvGrpSpPr/>
          <p:nvPr/>
        </p:nvGrpSpPr>
        <p:grpSpPr>
          <a:xfrm>
            <a:off x="16825390" y="8521282"/>
            <a:ext cx="4580372" cy="4234255"/>
            <a:chOff x="0" y="0"/>
            <a:chExt cx="6107163" cy="5645673"/>
          </a:xfrm>
        </p:grpSpPr>
        <p:grpSp>
          <p:nvGrpSpPr>
            <p:cNvPr id="11" name="Group 11"/>
            <p:cNvGrpSpPr/>
            <p:nvPr/>
          </p:nvGrpSpPr>
          <p:grpSpPr>
            <a:xfrm rot="1710496">
              <a:off x="732504" y="732504"/>
              <a:ext cx="4114800" cy="4114800"/>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14" name="Group 14"/>
            <p:cNvGrpSpPr/>
            <p:nvPr/>
          </p:nvGrpSpPr>
          <p:grpSpPr>
            <a:xfrm rot="1823277">
              <a:off x="1234267" y="772778"/>
              <a:ext cx="4114800" cy="4114800"/>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7985" y="2914439"/>
            <a:ext cx="18785985" cy="4458121"/>
            <a:chOff x="0" y="0"/>
            <a:chExt cx="4947749" cy="1174155"/>
          </a:xfrm>
        </p:grpSpPr>
        <p:sp>
          <p:nvSpPr>
            <p:cNvPr id="3" name="Freeform 3"/>
            <p:cNvSpPr/>
            <p:nvPr/>
          </p:nvSpPr>
          <p:spPr>
            <a:xfrm>
              <a:off x="0" y="0"/>
              <a:ext cx="4947749" cy="1174155"/>
            </a:xfrm>
            <a:custGeom>
              <a:avLst/>
              <a:gdLst/>
              <a:ahLst/>
              <a:cxnLst/>
              <a:rect l="l" t="t" r="r" b="b"/>
              <a:pathLst>
                <a:path w="4947749" h="1174155">
                  <a:moveTo>
                    <a:pt x="0" y="0"/>
                  </a:moveTo>
                  <a:lnTo>
                    <a:pt x="4947749" y="0"/>
                  </a:lnTo>
                  <a:lnTo>
                    <a:pt x="4947749" y="1174155"/>
                  </a:lnTo>
                  <a:lnTo>
                    <a:pt x="0" y="1174155"/>
                  </a:lnTo>
                  <a:close/>
                </a:path>
              </a:pathLst>
            </a:custGeom>
            <a:solidFill>
              <a:srgbClr val="CDC9C9"/>
            </a:solidFill>
          </p:spPr>
        </p:sp>
        <p:sp>
          <p:nvSpPr>
            <p:cNvPr id="4" name="TextBox 4"/>
            <p:cNvSpPr txBox="1"/>
            <p:nvPr/>
          </p:nvSpPr>
          <p:spPr>
            <a:xfrm>
              <a:off x="0" y="-38100"/>
              <a:ext cx="4947749" cy="1212255"/>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1325625" y="4233594"/>
            <a:ext cx="16558239" cy="1638837"/>
          </a:xfrm>
          <a:prstGeom prst="rect">
            <a:avLst/>
          </a:prstGeom>
        </p:spPr>
        <p:txBody>
          <a:bodyPr lIns="0" tIns="0" rIns="0" bIns="0" rtlCol="0" anchor="t">
            <a:spAutoFit/>
          </a:bodyPr>
          <a:lstStyle/>
          <a:p>
            <a:pPr algn="ctr">
              <a:lnSpc>
                <a:spcPts val="13448"/>
              </a:lnSpc>
            </a:pPr>
            <a:r>
              <a:rPr lang="en-US" sz="9606">
                <a:solidFill>
                  <a:srgbClr val="000000"/>
                </a:solidFill>
                <a:latin typeface="Trocchi"/>
              </a:rPr>
              <a:t>2. Các công nghệ liên quan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4634578" cy="3181658"/>
          </a:xfrm>
          <a:custGeom>
            <a:avLst/>
            <a:gdLst/>
            <a:ahLst/>
            <a:cxnLst/>
            <a:rect l="l" t="t" r="r" b="b"/>
            <a:pathLst>
              <a:path w="4634578" h="3181658">
                <a:moveTo>
                  <a:pt x="0" y="0"/>
                </a:moveTo>
                <a:lnTo>
                  <a:pt x="4634578" y="0"/>
                </a:lnTo>
                <a:lnTo>
                  <a:pt x="4634578" y="3181658"/>
                </a:lnTo>
                <a:lnTo>
                  <a:pt x="0" y="3181658"/>
                </a:lnTo>
                <a:lnTo>
                  <a:pt x="0" y="0"/>
                </a:lnTo>
                <a:close/>
              </a:path>
            </a:pathLst>
          </a:custGeom>
          <a:blipFill>
            <a:blip r:embed="rId2"/>
            <a:stretch>
              <a:fillRect r="-2911"/>
            </a:stretch>
          </a:blipFill>
        </p:spPr>
      </p:sp>
      <p:sp>
        <p:nvSpPr>
          <p:cNvPr id="3" name="Freeform 3"/>
          <p:cNvSpPr/>
          <p:nvPr/>
        </p:nvSpPr>
        <p:spPr>
          <a:xfrm>
            <a:off x="5969112" y="4210358"/>
            <a:ext cx="4732133" cy="2829211"/>
          </a:xfrm>
          <a:custGeom>
            <a:avLst/>
            <a:gdLst/>
            <a:ahLst/>
            <a:cxnLst/>
            <a:rect l="l" t="t" r="r" b="b"/>
            <a:pathLst>
              <a:path w="4732133" h="2829211">
                <a:moveTo>
                  <a:pt x="0" y="0"/>
                </a:moveTo>
                <a:lnTo>
                  <a:pt x="4732133" y="0"/>
                </a:lnTo>
                <a:lnTo>
                  <a:pt x="4732133" y="2829211"/>
                </a:lnTo>
                <a:lnTo>
                  <a:pt x="0" y="2829211"/>
                </a:lnTo>
                <a:lnTo>
                  <a:pt x="0" y="0"/>
                </a:lnTo>
                <a:close/>
              </a:path>
            </a:pathLst>
          </a:custGeom>
          <a:blipFill>
            <a:blip r:embed="rId3"/>
            <a:stretch>
              <a:fillRect/>
            </a:stretch>
          </a:blipFill>
        </p:spPr>
      </p:sp>
      <p:sp>
        <p:nvSpPr>
          <p:cNvPr id="4" name="Freeform 4"/>
          <p:cNvSpPr/>
          <p:nvPr/>
        </p:nvSpPr>
        <p:spPr>
          <a:xfrm>
            <a:off x="12153915" y="7247374"/>
            <a:ext cx="4732133" cy="2392010"/>
          </a:xfrm>
          <a:custGeom>
            <a:avLst/>
            <a:gdLst/>
            <a:ahLst/>
            <a:cxnLst/>
            <a:rect l="l" t="t" r="r" b="b"/>
            <a:pathLst>
              <a:path w="4732133" h="2392010">
                <a:moveTo>
                  <a:pt x="0" y="0"/>
                </a:moveTo>
                <a:lnTo>
                  <a:pt x="4732132" y="0"/>
                </a:lnTo>
                <a:lnTo>
                  <a:pt x="4732132" y="2392010"/>
                </a:lnTo>
                <a:lnTo>
                  <a:pt x="0" y="2392010"/>
                </a:lnTo>
                <a:lnTo>
                  <a:pt x="0" y="0"/>
                </a:lnTo>
                <a:close/>
              </a:path>
            </a:pathLst>
          </a:custGeom>
          <a:blipFill>
            <a:blip r:embed="rId4"/>
            <a:stretch>
              <a:fillRect/>
            </a:stretch>
          </a:blipFill>
        </p:spPr>
      </p:sp>
      <p:grpSp>
        <p:nvGrpSpPr>
          <p:cNvPr id="5" name="Group 5"/>
          <p:cNvGrpSpPr/>
          <p:nvPr/>
        </p:nvGrpSpPr>
        <p:grpSpPr>
          <a:xfrm>
            <a:off x="16825390" y="8521282"/>
            <a:ext cx="4580372" cy="4234255"/>
            <a:chOff x="0" y="0"/>
            <a:chExt cx="6107163" cy="5645673"/>
          </a:xfrm>
        </p:grpSpPr>
        <p:grpSp>
          <p:nvGrpSpPr>
            <p:cNvPr id="6" name="Group 6"/>
            <p:cNvGrpSpPr/>
            <p:nvPr/>
          </p:nvGrpSpPr>
          <p:grpSpPr>
            <a:xfrm rot="1710496">
              <a:off x="732504" y="732504"/>
              <a:ext cx="4114800" cy="411480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9" name="Group 9"/>
            <p:cNvGrpSpPr/>
            <p:nvPr/>
          </p:nvGrpSpPr>
          <p:grpSpPr>
            <a:xfrm rot="1823277">
              <a:off x="1234267" y="772778"/>
              <a:ext cx="4114800" cy="4114800"/>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grpSp>
        <p:nvGrpSpPr>
          <p:cNvPr id="12" name="Group 12"/>
          <p:cNvGrpSpPr/>
          <p:nvPr/>
        </p:nvGrpSpPr>
        <p:grpSpPr>
          <a:xfrm rot="6738112">
            <a:off x="-2728141" y="8521282"/>
            <a:ext cx="4580372" cy="4234255"/>
            <a:chOff x="0" y="0"/>
            <a:chExt cx="6107163" cy="5645673"/>
          </a:xfrm>
        </p:grpSpPr>
        <p:grpSp>
          <p:nvGrpSpPr>
            <p:cNvPr id="13" name="Group 13"/>
            <p:cNvGrpSpPr/>
            <p:nvPr/>
          </p:nvGrpSpPr>
          <p:grpSpPr>
            <a:xfrm rot="1710496">
              <a:off x="732504" y="732504"/>
              <a:ext cx="4114800" cy="4114800"/>
              <a:chOff x="0" y="0"/>
              <a:chExt cx="812800" cy="812800"/>
            </a:xfrm>
          </p:grpSpPr>
          <p:sp>
            <p:nvSpPr>
              <p:cNvPr id="14" name="Freeform 1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394189"/>
              </a:solidFill>
            </p:spPr>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16" name="Group 16"/>
            <p:cNvGrpSpPr/>
            <p:nvPr/>
          </p:nvGrpSpPr>
          <p:grpSpPr>
            <a:xfrm rot="1823277">
              <a:off x="1234267" y="772778"/>
              <a:ext cx="4114800" cy="4114800"/>
              <a:chOff x="0" y="0"/>
              <a:chExt cx="812800" cy="812800"/>
            </a:xfrm>
          </p:grpSpPr>
          <p:sp>
            <p:nvSpPr>
              <p:cNvPr id="17" name="Freeform 1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D0101"/>
              </a:solidFill>
            </p:spPr>
          </p:sp>
          <p:sp>
            <p:nvSpPr>
              <p:cNvPr id="18" name="TextBox 18"/>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2259</Words>
  <Application>Microsoft Office PowerPoint</Application>
  <PresentationFormat>Custom</PresentationFormat>
  <Paragraphs>155</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Times New Roman Bold</vt:lpstr>
      <vt:lpstr>Calibri</vt:lpstr>
      <vt:lpstr>Arial</vt:lpstr>
      <vt:lpstr>Times New Roman</vt:lpstr>
      <vt:lpstr>Trocchi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Tối ưu hóa hiệu suất: Tiếp tục tối ưu hóa các giao thức giao tiếp và quản lý dịch vụ để giảm thiểu độ trễ và tăng cường hiệu suất hệ thống. Tích hợp AI: Sử dụng trí tuệ nhân tạo để tự động phân loại và đánh giá thiết bị điện tử, cải thiện độ chính xác và</dc:title>
  <cp:lastModifiedBy>Tran Tu</cp:lastModifiedBy>
  <cp:revision>2</cp:revision>
  <dcterms:created xsi:type="dcterms:W3CDTF">2006-08-16T00:00:00Z</dcterms:created>
  <dcterms:modified xsi:type="dcterms:W3CDTF">2024-05-27T09:10:49Z</dcterms:modified>
  <dc:identifier>DAGGZD7iICQ</dc:identifier>
</cp:coreProperties>
</file>