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7" r:id="rId3"/>
    <p:sldId id="259" r:id="rId4"/>
    <p:sldId id="260" r:id="rId5"/>
    <p:sldId id="261" r:id="rId6"/>
    <p:sldId id="262" r:id="rId7"/>
    <p:sldId id="263" r:id="rId8"/>
    <p:sldId id="264" r:id="rId9"/>
    <p:sldId id="265" r:id="rId10"/>
    <p:sldId id="283" r:id="rId11"/>
    <p:sldId id="266" r:id="rId12"/>
    <p:sldId id="284" r:id="rId13"/>
    <p:sldId id="286" r:id="rId14"/>
    <p:sldId id="288" r:id="rId15"/>
    <p:sldId id="285" r:id="rId16"/>
    <p:sldId id="299" r:id="rId17"/>
    <p:sldId id="289" r:id="rId18"/>
    <p:sldId id="290" r:id="rId19"/>
    <p:sldId id="296" r:id="rId20"/>
    <p:sldId id="291" r:id="rId21"/>
    <p:sldId id="297" r:id="rId22"/>
    <p:sldId id="258" r:id="rId2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5FD9-7328-4314-9D0B-6732972BD472}" type="datetimeFigureOut">
              <a:rPr lang="en-US" smtClean="0"/>
              <a:t>07/30/19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6FCB0-9816-4033-B5EB-9748268D79F0}" type="slidenum">
              <a:rPr lang="en-US" smtClean="0"/>
              <a:t>‹#›</a:t>
            </a:fld>
            <a:endParaRPr lang="en-US"/>
          </a:p>
        </p:txBody>
      </p:sp>
    </p:spTree>
    <p:extLst>
      <p:ext uri="{BB962C8B-B14F-4D97-AF65-F5344CB8AC3E}">
        <p14:creationId xmlns:p14="http://schemas.microsoft.com/office/powerpoint/2010/main" val="193305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3748"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880617" y="1498604"/>
            <a:ext cx="7010400" cy="3298825"/>
          </a:xfrm>
        </p:spPr>
        <p:txBody>
          <a:bodyPr>
            <a:normAutofit/>
          </a:bodyPr>
          <a:lstStyle>
            <a:lvl1pPr algn="l">
              <a:lnSpc>
                <a:spcPct val="90000"/>
              </a:lnSpc>
              <a:defRPr sz="40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18BD0A5F-B330-4560-8729-F75E5FC46190}" type="datetime1">
              <a:rPr lang="en-US" smtClean="0"/>
              <a:t>07/30/19</a:t>
            </a:fld>
            <a:endParaRPr lang="en-US"/>
          </a:p>
        </p:txBody>
      </p:sp>
      <p:sp>
        <p:nvSpPr>
          <p:cNvPr id="7" name="Footer Placeholder 6"/>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3B37EAC-F55D-4DB6-844E-80B9C7FB0F81}" type="slidenum">
              <a:rPr lang="en-US" smtClean="0"/>
              <a:t>‹#›</a:t>
            </a:fld>
            <a:endParaRPr lang="en-US"/>
          </a:p>
        </p:txBody>
      </p:sp>
    </p:spTree>
    <p:extLst>
      <p:ext uri="{BB962C8B-B14F-4D97-AF65-F5344CB8AC3E}">
        <p14:creationId xmlns:p14="http://schemas.microsoft.com/office/powerpoint/2010/main" val="3355693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7092" y="76200"/>
            <a:ext cx="11545454" cy="1142998"/>
          </a:xfrm>
        </p:spPr>
        <p:txBody>
          <a:bodyPr>
            <a:normAutofit/>
          </a:bodyPr>
          <a:lstStyle>
            <a:lvl1pPr>
              <a:defRPr sz="4000" baseline="0">
                <a:effectLst/>
              </a:defRPr>
            </a:lvl1pPr>
          </a:lstStyle>
          <a:p>
            <a:r>
              <a:rPr lang="en-US" dirty="0"/>
              <a:t>Click to edit Master title style</a:t>
            </a:r>
            <a:endParaRPr dirty="0"/>
          </a:p>
        </p:txBody>
      </p:sp>
      <p:sp>
        <p:nvSpPr>
          <p:cNvPr id="3" name="Content Placeholder 2"/>
          <p:cNvSpPr>
            <a:spLocks noGrp="1"/>
          </p:cNvSpPr>
          <p:nvPr>
            <p:ph idx="1"/>
          </p:nvPr>
        </p:nvSpPr>
        <p:spPr>
          <a:xfrm>
            <a:off x="277092" y="1371600"/>
            <a:ext cx="11545454"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18B6D1A2-7012-46F0-9154-3DE2C644FB43}" type="datetime1">
              <a:rPr lang="en-US" smtClean="0"/>
              <a:t>07/30/19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14740" y="6400804"/>
            <a:ext cx="1107806" cy="320675"/>
          </a:xfrm>
        </p:spPr>
        <p:txBody>
          <a:bodyPr/>
          <a:lstStyle>
            <a:lvl1pPr>
              <a:defRPr sz="1800"/>
            </a:lvl1pPr>
          </a:lstStyle>
          <a:p>
            <a:fld id="{D3B37EAC-F55D-4DB6-844E-80B9C7FB0F81}" type="slidenum">
              <a:rPr lang="en-US" smtClean="0"/>
              <a:t>‹#›</a:t>
            </a:fld>
            <a:endParaRPr lang="en-US"/>
          </a:p>
        </p:txBody>
      </p:sp>
    </p:spTree>
    <p:extLst>
      <p:ext uri="{BB962C8B-B14F-4D97-AF65-F5344CB8AC3E}">
        <p14:creationId xmlns:p14="http://schemas.microsoft.com/office/powerpoint/2010/main" val="425609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2" y="0"/>
            <a:ext cx="12192128"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6400804"/>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13249ADD-009E-4F70-A122-8B34F26564BA}" type="datetime1">
              <a:rPr lang="en-US" smtClean="0"/>
              <a:t>07/30/19</a:t>
            </a:fld>
            <a:endParaRPr lang="en-US"/>
          </a:p>
        </p:txBody>
      </p:sp>
      <p:sp>
        <p:nvSpPr>
          <p:cNvPr id="5" name="Footer Placeholder 4"/>
          <p:cNvSpPr>
            <a:spLocks noGrp="1"/>
          </p:cNvSpPr>
          <p:nvPr>
            <p:ph type="ftr" sz="quarter" idx="3"/>
          </p:nvPr>
        </p:nvSpPr>
        <p:spPr>
          <a:xfrm>
            <a:off x="3908861" y="6400804"/>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US"/>
          </a:p>
        </p:txBody>
      </p:sp>
      <p:sp>
        <p:nvSpPr>
          <p:cNvPr id="6" name="Slide Number Placeholder 5"/>
          <p:cNvSpPr>
            <a:spLocks noGrp="1"/>
          </p:cNvSpPr>
          <p:nvPr>
            <p:ph type="sldNum" sz="quarter" idx="4"/>
          </p:nvPr>
        </p:nvSpPr>
        <p:spPr>
          <a:xfrm>
            <a:off x="10169796" y="6400804"/>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D3B37EAC-F55D-4DB6-844E-80B9C7FB0F81}" type="slidenum">
              <a:rPr lang="en-US" smtClean="0"/>
              <a:t>‹#›</a:t>
            </a:fld>
            <a:endParaRPr lang="en-US"/>
          </a:p>
        </p:txBody>
      </p:sp>
    </p:spTree>
    <p:extLst>
      <p:ext uri="{BB962C8B-B14F-4D97-AF65-F5344CB8AC3E}">
        <p14:creationId xmlns:p14="http://schemas.microsoft.com/office/powerpoint/2010/main" val="3192281347"/>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New Technology in Application Development</a:t>
            </a:r>
          </a:p>
        </p:txBody>
      </p:sp>
      <p:sp>
        <p:nvSpPr>
          <p:cNvPr id="3" name="Subtitle 2"/>
          <p:cNvSpPr>
            <a:spLocks noGrp="1"/>
          </p:cNvSpPr>
          <p:nvPr>
            <p:ph type="subTitle" idx="1"/>
          </p:nvPr>
        </p:nvSpPr>
        <p:spPr>
          <a:xfrm>
            <a:off x="4880616" y="4927600"/>
            <a:ext cx="7311383" cy="1244600"/>
          </a:xfrm>
        </p:spPr>
        <p:txBody>
          <a:bodyPr/>
          <a:lstStyle/>
          <a:p>
            <a:r>
              <a:rPr lang="en-US" dirty="0"/>
              <a:t>02. Scale-Web Application Development in Cloud Computing</a:t>
            </a:r>
          </a:p>
        </p:txBody>
      </p:sp>
    </p:spTree>
    <p:extLst>
      <p:ext uri="{BB962C8B-B14F-4D97-AF65-F5344CB8AC3E}">
        <p14:creationId xmlns:p14="http://schemas.microsoft.com/office/powerpoint/2010/main" val="26892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automation (contd.)</a:t>
            </a:r>
          </a:p>
        </p:txBody>
      </p:sp>
      <p:sp>
        <p:nvSpPr>
          <p:cNvPr id="3" name="Content Placeholder 2"/>
          <p:cNvSpPr>
            <a:spLocks noGrp="1"/>
          </p:cNvSpPr>
          <p:nvPr>
            <p:ph idx="1"/>
          </p:nvPr>
        </p:nvSpPr>
        <p:spPr>
          <a:xfrm>
            <a:off x="277092" y="1371600"/>
            <a:ext cx="11545454" cy="5236590"/>
          </a:xfrm>
        </p:spPr>
        <p:txBody>
          <a:bodyPr>
            <a:normAutofit/>
          </a:bodyPr>
          <a:lstStyle/>
          <a:p>
            <a:pPr marL="0" indent="0">
              <a:buNone/>
            </a:pPr>
            <a:r>
              <a:rPr lang="en-US" i="1" dirty="0">
                <a:solidFill>
                  <a:schemeClr val="accent6">
                    <a:lumMod val="75000"/>
                  </a:schemeClr>
                </a:solidFill>
              </a:rPr>
              <a:t>CONSISTENCY</a:t>
            </a:r>
            <a:r>
              <a:rPr lang="en-US" b="1" dirty="0"/>
              <a:t> </a:t>
            </a:r>
            <a:r>
              <a:rPr lang="en-US" i="1" dirty="0">
                <a:solidFill>
                  <a:schemeClr val="accent6">
                    <a:lumMod val="75000"/>
                  </a:schemeClr>
                </a:solidFill>
              </a:rPr>
              <a:t>(contd.)</a:t>
            </a:r>
          </a:p>
          <a:p>
            <a:r>
              <a:rPr lang="en-US" dirty="0"/>
              <a:t>Once you’ve expressed your infrastructure as code, you can test it to make sure it performs as you intended. You can also save it in version control. You’ll be able to keep track of changes and, if one version doesn’t do what you thought, you can rollback to the previous one.</a:t>
            </a:r>
          </a:p>
          <a:p>
            <a:r>
              <a:rPr lang="en-US" dirty="0"/>
              <a:t>A consistent environment makes it much easier to migrate applications to the cloud. Consistency gives you control and control reduces risk. </a:t>
            </a:r>
          </a:p>
          <a:p>
            <a:r>
              <a:rPr lang="en-US" dirty="0"/>
              <a:t>With automation, moving legacy applications to the cloud is an orderly process.</a:t>
            </a:r>
          </a:p>
          <a:p>
            <a:r>
              <a:rPr lang="en-US" dirty="0"/>
              <a:t>Another advantage is that, because your infrastructure is code, you can always recover it. Even if disaster strikes you can recreate your entire infrastructure, from the bare metal up. </a:t>
            </a:r>
          </a:p>
        </p:txBody>
      </p:sp>
      <p:sp>
        <p:nvSpPr>
          <p:cNvPr id="4" name="Slide Number Placeholder 3"/>
          <p:cNvSpPr>
            <a:spLocks noGrp="1"/>
          </p:cNvSpPr>
          <p:nvPr>
            <p:ph type="sldNum" sz="quarter" idx="12"/>
          </p:nvPr>
        </p:nvSpPr>
        <p:spPr/>
        <p:txBody>
          <a:bodyPr/>
          <a:lstStyle/>
          <a:p>
            <a:fld id="{D3B37EAC-F55D-4DB6-844E-80B9C7FB0F81}" type="slidenum">
              <a:rPr lang="en-US" smtClean="0"/>
              <a:t>10</a:t>
            </a:fld>
            <a:endParaRPr lang="en-US"/>
          </a:p>
        </p:txBody>
      </p:sp>
    </p:spTree>
    <p:extLst>
      <p:ext uri="{BB962C8B-B14F-4D97-AF65-F5344CB8AC3E}">
        <p14:creationId xmlns:p14="http://schemas.microsoft.com/office/powerpoint/2010/main" val="412532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the automation platform </a:t>
            </a:r>
          </a:p>
        </p:txBody>
      </p:sp>
      <p:sp>
        <p:nvSpPr>
          <p:cNvPr id="3" name="Content Placeholder 2"/>
          <p:cNvSpPr>
            <a:spLocks noGrp="1"/>
          </p:cNvSpPr>
          <p:nvPr>
            <p:ph idx="1"/>
          </p:nvPr>
        </p:nvSpPr>
        <p:spPr/>
        <p:txBody>
          <a:bodyPr>
            <a:normAutofit lnSpcReduction="10000"/>
          </a:bodyPr>
          <a:lstStyle/>
          <a:p>
            <a:r>
              <a:rPr lang="en-US" dirty="0"/>
              <a:t>To provide the foundation for building and managing web-scale IT infrastructures, a good automation platform has these essential characteristics:</a:t>
            </a:r>
          </a:p>
          <a:p>
            <a:pPr lvl="1"/>
            <a:r>
              <a:rPr lang="en-US" dirty="0"/>
              <a:t>It creates a dependable view of your entire network’s state.</a:t>
            </a:r>
          </a:p>
          <a:p>
            <a:pPr lvl="1"/>
            <a:r>
              <a:rPr lang="en-US" dirty="0"/>
              <a:t>It can handle complex dependencies among the nodes of your network.</a:t>
            </a:r>
          </a:p>
          <a:p>
            <a:pPr lvl="1"/>
            <a:r>
              <a:rPr lang="en-US" dirty="0"/>
              <a:t>It is fault tolerant.</a:t>
            </a:r>
          </a:p>
          <a:p>
            <a:pPr lvl="1"/>
            <a:r>
              <a:rPr lang="en-US" dirty="0"/>
              <a:t>It is secure.</a:t>
            </a:r>
          </a:p>
          <a:p>
            <a:pPr lvl="1"/>
            <a:r>
              <a:rPr lang="en-US" dirty="0"/>
              <a:t>It can handle multiple platforms such as Linux, Ubuntu and Windows</a:t>
            </a:r>
            <a:br>
              <a:rPr lang="en-US" dirty="0"/>
            </a:br>
            <a:r>
              <a:rPr lang="en-US" dirty="0"/>
              <a:t>Server, as well as legacy systems.</a:t>
            </a:r>
          </a:p>
          <a:p>
            <a:pPr lvl="1"/>
            <a:r>
              <a:rPr lang="en-US" dirty="0"/>
              <a:t>It can manage cloud resources.</a:t>
            </a:r>
          </a:p>
          <a:p>
            <a:pPr lvl="1"/>
            <a:r>
              <a:rPr lang="en-US" dirty="0"/>
              <a:t>It provides a foundation for innovation.  </a:t>
            </a:r>
          </a:p>
        </p:txBody>
      </p:sp>
      <p:sp>
        <p:nvSpPr>
          <p:cNvPr id="4" name="Slide Number Placeholder 3"/>
          <p:cNvSpPr>
            <a:spLocks noGrp="1"/>
          </p:cNvSpPr>
          <p:nvPr>
            <p:ph type="sldNum" sz="quarter" idx="12"/>
          </p:nvPr>
        </p:nvSpPr>
        <p:spPr/>
        <p:txBody>
          <a:bodyPr/>
          <a:lstStyle/>
          <a:p>
            <a:fld id="{D3B37EAC-F55D-4DB6-844E-80B9C7FB0F81}" type="slidenum">
              <a:rPr lang="en-US" smtClean="0"/>
              <a:t>11</a:t>
            </a:fld>
            <a:endParaRPr lang="en-US"/>
          </a:p>
        </p:txBody>
      </p:sp>
    </p:spTree>
    <p:extLst>
      <p:ext uri="{BB962C8B-B14F-4D97-AF65-F5344CB8AC3E}">
        <p14:creationId xmlns:p14="http://schemas.microsoft.com/office/powerpoint/2010/main" val="234979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scalability? </a:t>
            </a:r>
          </a:p>
        </p:txBody>
      </p:sp>
      <p:sp>
        <p:nvSpPr>
          <p:cNvPr id="3" name="Content Placeholder 2"/>
          <p:cNvSpPr>
            <a:spLocks noGrp="1"/>
          </p:cNvSpPr>
          <p:nvPr>
            <p:ph idx="1"/>
          </p:nvPr>
        </p:nvSpPr>
        <p:spPr/>
        <p:txBody>
          <a:bodyPr>
            <a:normAutofit/>
          </a:bodyPr>
          <a:lstStyle/>
          <a:p>
            <a:r>
              <a:rPr lang="en-US" dirty="0"/>
              <a:t>A desirable property of a system, which indicates its ability to:</a:t>
            </a:r>
          </a:p>
          <a:p>
            <a:pPr lvl="1"/>
            <a:r>
              <a:rPr lang="en-US" dirty="0"/>
              <a:t>Gracefully handle increasing demand.</a:t>
            </a:r>
          </a:p>
          <a:p>
            <a:pPr lvl="1"/>
            <a:r>
              <a:rPr lang="en-US" dirty="0"/>
              <a:t>Increase its capacity (transactions, processing, storage, throughput) proportionally with the addition of more resources (nodes, CPU, storage, bandwidth). </a:t>
            </a:r>
          </a:p>
          <a:p>
            <a:r>
              <a:rPr lang="en-US" i="1" dirty="0">
                <a:solidFill>
                  <a:schemeClr val="accent6">
                    <a:lumMod val="75000"/>
                  </a:schemeClr>
                </a:solidFill>
              </a:rPr>
              <a:t>Scaling up </a:t>
            </a:r>
          </a:p>
          <a:p>
            <a:pPr lvl="1"/>
            <a:r>
              <a:rPr lang="en-US" dirty="0"/>
              <a:t>Add resources to a single node in the system.</a:t>
            </a:r>
          </a:p>
          <a:p>
            <a:pPr lvl="1"/>
            <a:r>
              <a:rPr lang="en-US" dirty="0"/>
              <a:t>Pros: transparent to the software, almost “linear” scale, quickly fix performance issues</a:t>
            </a:r>
          </a:p>
          <a:p>
            <a:pPr lvl="1"/>
            <a:r>
              <a:rPr lang="en-US" dirty="0"/>
              <a:t>Cons: risky, may impact on service, can be very expensive,</a:t>
            </a:r>
            <a:br>
              <a:rPr lang="en-US" dirty="0"/>
            </a:br>
            <a:r>
              <a:rPr lang="en-US" dirty="0"/>
              <a:t>cannot scale “infinitely” </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12</a:t>
            </a:fld>
            <a:endParaRPr lang="en-US"/>
          </a:p>
        </p:txBody>
      </p:sp>
    </p:spTree>
    <p:extLst>
      <p:ext uri="{BB962C8B-B14F-4D97-AF65-F5344CB8AC3E}">
        <p14:creationId xmlns:p14="http://schemas.microsoft.com/office/powerpoint/2010/main" val="327090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scalability? (contd.) </a:t>
            </a:r>
          </a:p>
        </p:txBody>
      </p:sp>
      <p:sp>
        <p:nvSpPr>
          <p:cNvPr id="3" name="Content Placeholder 2"/>
          <p:cNvSpPr>
            <a:spLocks noGrp="1"/>
          </p:cNvSpPr>
          <p:nvPr>
            <p:ph idx="1"/>
          </p:nvPr>
        </p:nvSpPr>
        <p:spPr/>
        <p:txBody>
          <a:bodyPr>
            <a:normAutofit/>
          </a:bodyPr>
          <a:lstStyle/>
          <a:p>
            <a:r>
              <a:rPr lang="en-US" dirty="0"/>
              <a:t>Scaling out</a:t>
            </a:r>
          </a:p>
          <a:p>
            <a:pPr lvl="1"/>
            <a:r>
              <a:rPr lang="en-US" dirty="0"/>
              <a:t>Add more nodes to the system.</a:t>
            </a:r>
          </a:p>
          <a:p>
            <a:pPr lvl="1"/>
            <a:r>
              <a:rPr lang="en-US" dirty="0"/>
              <a:t>Pros: cheap, almost no impact on service, can scale “infinitely”</a:t>
            </a:r>
          </a:p>
          <a:p>
            <a:pPr lvl="1"/>
            <a:r>
              <a:rPr lang="en-US" dirty="0"/>
              <a:t>Cons: the system must be properly designed, could be complex to operate</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13</a:t>
            </a:fld>
            <a:endParaRPr lang="en-US"/>
          </a:p>
        </p:txBody>
      </p:sp>
    </p:spTree>
    <p:extLst>
      <p:ext uri="{BB962C8B-B14F-4D97-AF65-F5344CB8AC3E}">
        <p14:creationId xmlns:p14="http://schemas.microsoft.com/office/powerpoint/2010/main" val="200062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Elasticity</a:t>
            </a:r>
          </a:p>
        </p:txBody>
      </p:sp>
      <p:sp>
        <p:nvSpPr>
          <p:cNvPr id="3" name="Content Placeholder 2"/>
          <p:cNvSpPr>
            <a:spLocks noGrp="1"/>
          </p:cNvSpPr>
          <p:nvPr>
            <p:ph idx="1"/>
          </p:nvPr>
        </p:nvSpPr>
        <p:spPr/>
        <p:txBody>
          <a:bodyPr/>
          <a:lstStyle/>
          <a:p>
            <a:r>
              <a:rPr lang="en-US" dirty="0"/>
              <a:t>The ability to quickly and gracefully increase capacity by adding more resources and also to quickly and gracefully release resources when the required capacity decreases.</a:t>
            </a:r>
          </a:p>
          <a:p>
            <a:r>
              <a:rPr lang="en-US" dirty="0"/>
              <a:t>In a few words: the ability to quickly scale a system capacity up and down based on the demand in an almost real-time fashion</a:t>
            </a:r>
          </a:p>
        </p:txBody>
      </p:sp>
      <p:sp>
        <p:nvSpPr>
          <p:cNvPr id="4" name="Slide Number Placeholder 3"/>
          <p:cNvSpPr>
            <a:spLocks noGrp="1"/>
          </p:cNvSpPr>
          <p:nvPr>
            <p:ph type="sldNum" sz="quarter" idx="12"/>
          </p:nvPr>
        </p:nvSpPr>
        <p:spPr/>
        <p:txBody>
          <a:bodyPr/>
          <a:lstStyle/>
          <a:p>
            <a:fld id="{D3B37EAC-F55D-4DB6-844E-80B9C7FB0F81}" type="slidenum">
              <a:rPr lang="en-US" smtClean="0"/>
              <a:t>14</a:t>
            </a:fld>
            <a:endParaRPr lang="en-US"/>
          </a:p>
        </p:txBody>
      </p:sp>
    </p:spTree>
    <p:extLst>
      <p:ext uri="{BB962C8B-B14F-4D97-AF65-F5344CB8AC3E}">
        <p14:creationId xmlns:p14="http://schemas.microsoft.com/office/powerpoint/2010/main" val="108541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Application Components with AWS</a:t>
            </a:r>
          </a:p>
        </p:txBody>
      </p:sp>
      <p:sp>
        <p:nvSpPr>
          <p:cNvPr id="3" name="Content Placeholder 2"/>
          <p:cNvSpPr>
            <a:spLocks noGrp="1"/>
          </p:cNvSpPr>
          <p:nvPr>
            <p:ph idx="1"/>
          </p:nvPr>
        </p:nvSpPr>
        <p:spPr/>
        <p:txBody>
          <a:bodyPr/>
          <a:lstStyle/>
          <a:p>
            <a:r>
              <a:rPr lang="en-US" dirty="0"/>
              <a:t>Web/Application servers: to serve dynamic pages</a:t>
            </a:r>
          </a:p>
          <a:p>
            <a:r>
              <a:rPr lang="en-US" dirty="0"/>
              <a:t>Databases: to store user data</a:t>
            </a:r>
          </a:p>
          <a:p>
            <a:r>
              <a:rPr lang="en-US" dirty="0"/>
              <a:t>File Storage: to store images, videos, documents</a:t>
            </a:r>
          </a:p>
          <a:p>
            <a:r>
              <a:rPr lang="en-US" dirty="0"/>
              <a:t>Computing nodes: to execute background tasks like image conversion, video transcoding, email delivery</a:t>
            </a:r>
          </a:p>
          <a:p>
            <a:r>
              <a:rPr lang="en-US" dirty="0"/>
              <a:t>Messaging infrastructure: asynchronous and reliable communication between nodes</a:t>
            </a:r>
          </a:p>
          <a:p>
            <a:r>
              <a:rPr lang="en-US" dirty="0"/>
              <a:t>Load balancers: distribute requests</a:t>
            </a:r>
          </a:p>
          <a:p>
            <a:r>
              <a:rPr lang="en-US" dirty="0"/>
              <a:t>Monitoring infrastructure: to check that everything is working well and track the system usage</a:t>
            </a:r>
          </a:p>
        </p:txBody>
      </p:sp>
      <p:sp>
        <p:nvSpPr>
          <p:cNvPr id="4" name="Slide Number Placeholder 3"/>
          <p:cNvSpPr>
            <a:spLocks noGrp="1"/>
          </p:cNvSpPr>
          <p:nvPr>
            <p:ph type="sldNum" sz="quarter" idx="12"/>
          </p:nvPr>
        </p:nvSpPr>
        <p:spPr/>
        <p:txBody>
          <a:bodyPr/>
          <a:lstStyle/>
          <a:p>
            <a:fld id="{D3B37EAC-F55D-4DB6-844E-80B9C7FB0F81}" type="slidenum">
              <a:rPr lang="en-US" smtClean="0"/>
              <a:t>15</a:t>
            </a:fld>
            <a:endParaRPr lang="en-US"/>
          </a:p>
        </p:txBody>
      </p:sp>
    </p:spTree>
    <p:extLst>
      <p:ext uri="{BB962C8B-B14F-4D97-AF65-F5344CB8AC3E}">
        <p14:creationId xmlns:p14="http://schemas.microsoft.com/office/powerpoint/2010/main" val="389797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Application Components with AWS</a:t>
            </a:r>
          </a:p>
        </p:txBody>
      </p:sp>
      <p:pic>
        <p:nvPicPr>
          <p:cNvPr id="5" name="Content Placeholder 4"/>
          <p:cNvPicPr>
            <a:picLocks noGrp="1" noChangeAspect="1"/>
          </p:cNvPicPr>
          <p:nvPr>
            <p:ph idx="1"/>
          </p:nvPr>
        </p:nvPicPr>
        <p:blipFill>
          <a:blip r:embed="rId2"/>
          <a:stretch>
            <a:fillRect/>
          </a:stretch>
        </p:blipFill>
        <p:spPr>
          <a:xfrm>
            <a:off x="2582047" y="1524004"/>
            <a:ext cx="6427831" cy="4876800"/>
          </a:xfrm>
          <a:prstGeom prst="rect">
            <a:avLst/>
          </a:prstGeom>
        </p:spPr>
      </p:pic>
      <p:sp>
        <p:nvSpPr>
          <p:cNvPr id="4" name="Slide Number Placeholder 3"/>
          <p:cNvSpPr>
            <a:spLocks noGrp="1"/>
          </p:cNvSpPr>
          <p:nvPr>
            <p:ph type="sldNum" sz="quarter" idx="12"/>
          </p:nvPr>
        </p:nvSpPr>
        <p:spPr/>
        <p:txBody>
          <a:bodyPr/>
          <a:lstStyle/>
          <a:p>
            <a:fld id="{D3B37EAC-F55D-4DB6-844E-80B9C7FB0F81}" type="slidenum">
              <a:rPr lang="en-US" smtClean="0"/>
              <a:t>16</a:t>
            </a:fld>
            <a:endParaRPr lang="en-US"/>
          </a:p>
        </p:txBody>
      </p:sp>
    </p:spTree>
    <p:extLst>
      <p:ext uri="{BB962C8B-B14F-4D97-AF65-F5344CB8AC3E}">
        <p14:creationId xmlns:p14="http://schemas.microsoft.com/office/powerpoint/2010/main" val="76220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Web/Application servers</a:t>
            </a:r>
          </a:p>
        </p:txBody>
      </p:sp>
      <p:sp>
        <p:nvSpPr>
          <p:cNvPr id="3" name="Content Placeholder 2"/>
          <p:cNvSpPr>
            <a:spLocks noGrp="1"/>
          </p:cNvSpPr>
          <p:nvPr>
            <p:ph idx="1"/>
          </p:nvPr>
        </p:nvSpPr>
        <p:spPr/>
        <p:txBody>
          <a:bodyPr/>
          <a:lstStyle/>
          <a:p>
            <a:r>
              <a:rPr lang="en-US" dirty="0"/>
              <a:t>EC2 is the Elastic Compute Cloud.</a:t>
            </a:r>
          </a:p>
          <a:p>
            <a:r>
              <a:rPr lang="en-US" dirty="0"/>
              <a:t>Users can launch virtual machines (called instances) with a CLI tool or an API.</a:t>
            </a:r>
          </a:p>
          <a:p>
            <a:r>
              <a:rPr lang="en-US" dirty="0"/>
              <a:t>They have dynamic IPs but you can reserve fixed IPs and associate them to an instance.</a:t>
            </a:r>
          </a:p>
          <a:p>
            <a:r>
              <a:rPr lang="en-US" dirty="0"/>
              <a:t>Instances are created from customizable “images” and they come in many sizes (memory and CPU).</a:t>
            </a:r>
          </a:p>
          <a:p>
            <a:r>
              <a:rPr lang="en-US" dirty="0"/>
              <a:t>You pay for the CPU time and the bandwidth.</a:t>
            </a:r>
          </a:p>
          <a:p>
            <a:r>
              <a:rPr lang="en-US" dirty="0"/>
              <a:t>When an instance is turned off, you lose the data in it (volatile storage).</a:t>
            </a:r>
          </a:p>
        </p:txBody>
      </p:sp>
      <p:sp>
        <p:nvSpPr>
          <p:cNvPr id="4" name="Slide Number Placeholder 3"/>
          <p:cNvSpPr>
            <a:spLocks noGrp="1"/>
          </p:cNvSpPr>
          <p:nvPr>
            <p:ph type="sldNum" sz="quarter" idx="12"/>
          </p:nvPr>
        </p:nvSpPr>
        <p:spPr/>
        <p:txBody>
          <a:bodyPr/>
          <a:lstStyle/>
          <a:p>
            <a:fld id="{D3B37EAC-F55D-4DB6-844E-80B9C7FB0F81}" type="slidenum">
              <a:rPr lang="en-US" smtClean="0"/>
              <a:t>17</a:t>
            </a:fld>
            <a:endParaRPr lang="en-US"/>
          </a:p>
        </p:txBody>
      </p:sp>
    </p:spTree>
    <p:extLst>
      <p:ext uri="{BB962C8B-B14F-4D97-AF65-F5344CB8AC3E}">
        <p14:creationId xmlns:p14="http://schemas.microsoft.com/office/powerpoint/2010/main" val="80541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p>
        </p:txBody>
      </p:sp>
      <p:sp>
        <p:nvSpPr>
          <p:cNvPr id="3" name="Content Placeholder 2"/>
          <p:cNvSpPr>
            <a:spLocks noGrp="1"/>
          </p:cNvSpPr>
          <p:nvPr>
            <p:ph idx="1"/>
          </p:nvPr>
        </p:nvSpPr>
        <p:spPr/>
        <p:txBody>
          <a:bodyPr/>
          <a:lstStyle/>
          <a:p>
            <a:r>
              <a:rPr lang="en-US" dirty="0"/>
              <a:t>Persistent users’ data</a:t>
            </a:r>
          </a:p>
          <a:p>
            <a:pPr lvl="1"/>
            <a:r>
              <a:rPr lang="en-US" dirty="0"/>
              <a:t>RDS is the Relational Database Service.</a:t>
            </a:r>
          </a:p>
          <a:p>
            <a:pPr lvl="1"/>
            <a:r>
              <a:rPr lang="en-US" dirty="0"/>
              <a:t>It’s a fully managed MySQL database.</a:t>
            </a:r>
          </a:p>
          <a:p>
            <a:pPr lvl="1"/>
            <a:r>
              <a:rPr lang="en-US" dirty="0"/>
              <a:t>You can scale it as needed (CPU and available storage).</a:t>
            </a:r>
          </a:p>
          <a:p>
            <a:pPr lvl="1"/>
            <a:r>
              <a:rPr lang="en-US" dirty="0"/>
              <a:t>It’s automatically patched when needed.</a:t>
            </a:r>
          </a:p>
          <a:p>
            <a:pPr lvl="1"/>
            <a:r>
              <a:rPr lang="en-US" dirty="0"/>
              <a:t>Supports multi-master and replication.</a:t>
            </a:r>
          </a:p>
          <a:p>
            <a:pPr lvl="1"/>
            <a:r>
              <a:rPr lang="en-US" dirty="0"/>
              <a:t>You can create backups periodically or with a single API call.</a:t>
            </a:r>
          </a:p>
          <a:p>
            <a:pPr lvl="1"/>
            <a:r>
              <a:rPr lang="en-US" dirty="0"/>
              <a:t>You pay for CPU usage, dedicated primary storage, backup storage (optional) and bandwidth used.</a:t>
            </a:r>
          </a:p>
        </p:txBody>
      </p:sp>
      <p:sp>
        <p:nvSpPr>
          <p:cNvPr id="4" name="Slide Number Placeholder 3"/>
          <p:cNvSpPr>
            <a:spLocks noGrp="1"/>
          </p:cNvSpPr>
          <p:nvPr>
            <p:ph type="sldNum" sz="quarter" idx="12"/>
          </p:nvPr>
        </p:nvSpPr>
        <p:spPr/>
        <p:txBody>
          <a:bodyPr/>
          <a:lstStyle/>
          <a:p>
            <a:fld id="{D3B37EAC-F55D-4DB6-844E-80B9C7FB0F81}" type="slidenum">
              <a:rPr lang="en-US" smtClean="0"/>
              <a:t>18</a:t>
            </a:fld>
            <a:endParaRPr lang="en-US"/>
          </a:p>
        </p:txBody>
      </p:sp>
    </p:spTree>
    <p:extLst>
      <p:ext uri="{BB962C8B-B14F-4D97-AF65-F5344CB8AC3E}">
        <p14:creationId xmlns:p14="http://schemas.microsoft.com/office/powerpoint/2010/main" val="122770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(contd.)</a:t>
            </a:r>
          </a:p>
        </p:txBody>
      </p:sp>
      <p:sp>
        <p:nvSpPr>
          <p:cNvPr id="3" name="Content Placeholder 2"/>
          <p:cNvSpPr>
            <a:spLocks noGrp="1"/>
          </p:cNvSpPr>
          <p:nvPr>
            <p:ph idx="1"/>
          </p:nvPr>
        </p:nvSpPr>
        <p:spPr/>
        <p:txBody>
          <a:bodyPr/>
          <a:lstStyle/>
          <a:p>
            <a:r>
              <a:rPr lang="en-US" dirty="0"/>
              <a:t>The NoSQL alternative</a:t>
            </a:r>
          </a:p>
          <a:p>
            <a:pPr lvl="1"/>
            <a:r>
              <a:rPr lang="en-US" dirty="0" err="1"/>
              <a:t>DynamoDB</a:t>
            </a:r>
            <a:r>
              <a:rPr lang="en-US" dirty="0"/>
              <a:t> is the NoSQL.</a:t>
            </a:r>
          </a:p>
          <a:p>
            <a:pPr lvl="1"/>
            <a:r>
              <a:rPr lang="en-US" dirty="0"/>
              <a:t>It’s a fully managed, scalable “data store”.</a:t>
            </a:r>
          </a:p>
          <a:p>
            <a:pPr lvl="1"/>
            <a:r>
              <a:rPr lang="en-US" dirty="0"/>
              <a:t>Simple Web service API no SQL</a:t>
            </a:r>
          </a:p>
          <a:p>
            <a:pPr lvl="1"/>
            <a:r>
              <a:rPr lang="en-US" dirty="0"/>
              <a:t>No need to define schema in advance.</a:t>
            </a:r>
          </a:p>
          <a:p>
            <a:pPr lvl="1"/>
            <a:r>
              <a:rPr lang="en-US" dirty="0"/>
              <a:t>Scales automatically, you just keep adding data.</a:t>
            </a:r>
          </a:p>
          <a:p>
            <a:pPr lvl="1"/>
            <a:r>
              <a:rPr lang="en-US" dirty="0"/>
              <a:t>You pay for CPU time, used storage and bandwidth.</a:t>
            </a:r>
          </a:p>
        </p:txBody>
      </p:sp>
      <p:sp>
        <p:nvSpPr>
          <p:cNvPr id="4" name="Slide Number Placeholder 3"/>
          <p:cNvSpPr>
            <a:spLocks noGrp="1"/>
          </p:cNvSpPr>
          <p:nvPr>
            <p:ph type="sldNum" sz="quarter" idx="12"/>
          </p:nvPr>
        </p:nvSpPr>
        <p:spPr/>
        <p:txBody>
          <a:bodyPr/>
          <a:lstStyle/>
          <a:p>
            <a:fld id="{D3B37EAC-F55D-4DB6-844E-80B9C7FB0F81}" type="slidenum">
              <a:rPr lang="en-US" smtClean="0"/>
              <a:t>19</a:t>
            </a:fld>
            <a:endParaRPr lang="en-US"/>
          </a:p>
        </p:txBody>
      </p:sp>
    </p:spTree>
    <p:extLst>
      <p:ext uri="{BB962C8B-B14F-4D97-AF65-F5344CB8AC3E}">
        <p14:creationId xmlns:p14="http://schemas.microsoft.com/office/powerpoint/2010/main" val="22429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Scale-web architecture</a:t>
            </a:r>
          </a:p>
          <a:p>
            <a:r>
              <a:rPr lang="en-US" dirty="0"/>
              <a:t>Scaling Web applications on the cloud</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a:t>
            </a:fld>
            <a:endParaRPr lang="en-US"/>
          </a:p>
        </p:txBody>
      </p:sp>
    </p:spTree>
    <p:extLst>
      <p:ext uri="{BB962C8B-B14F-4D97-AF65-F5344CB8AC3E}">
        <p14:creationId xmlns:p14="http://schemas.microsoft.com/office/powerpoint/2010/main" val="115861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Others</a:t>
            </a:r>
          </a:p>
        </p:txBody>
      </p:sp>
      <p:sp>
        <p:nvSpPr>
          <p:cNvPr id="3" name="Content Placeholder 2"/>
          <p:cNvSpPr>
            <a:spLocks noGrp="1"/>
          </p:cNvSpPr>
          <p:nvPr>
            <p:ph idx="1"/>
          </p:nvPr>
        </p:nvSpPr>
        <p:spPr/>
        <p:txBody>
          <a:bodyPr>
            <a:normAutofit lnSpcReduction="10000"/>
          </a:bodyPr>
          <a:lstStyle/>
          <a:p>
            <a:r>
              <a:rPr lang="en-US" dirty="0"/>
              <a:t>Storing files and images</a:t>
            </a:r>
          </a:p>
          <a:p>
            <a:pPr lvl="1"/>
            <a:r>
              <a:rPr lang="en-US" dirty="0"/>
              <a:t>S3 is the Simple Storage Service.</a:t>
            </a:r>
          </a:p>
          <a:p>
            <a:pPr lvl="1"/>
            <a:r>
              <a:rPr lang="en-US" dirty="0"/>
              <a:t>Simple API (REST and SOAP) to write objects (files) in buckets (similar to directories)</a:t>
            </a:r>
          </a:p>
          <a:p>
            <a:r>
              <a:rPr lang="en-US" dirty="0"/>
              <a:t>Scaling out the app</a:t>
            </a:r>
          </a:p>
          <a:p>
            <a:pPr lvl="1"/>
            <a:r>
              <a:rPr lang="en-US" dirty="0"/>
              <a:t>We can distribute the requests with the Elastic Load Balancing service</a:t>
            </a:r>
          </a:p>
          <a:p>
            <a:pPr lvl="1"/>
            <a:r>
              <a:rPr lang="en-US" dirty="0"/>
              <a:t>Monitors the available instances and routes incoming requests to “healthy” instances</a:t>
            </a:r>
          </a:p>
          <a:p>
            <a:pPr lvl="1"/>
            <a:r>
              <a:rPr lang="en-US" dirty="0"/>
              <a:t>Supports sticky sessions and SSL termination.</a:t>
            </a:r>
          </a:p>
          <a:p>
            <a:pPr lvl="1"/>
            <a:r>
              <a:rPr lang="en-US" dirty="0"/>
              <a:t>You pay for the time and the bandwidth transferred.</a:t>
            </a:r>
          </a:p>
          <a:p>
            <a:pPr lvl="1"/>
            <a:r>
              <a:rPr lang="en-US" dirty="0"/>
              <a:t>With RDS we can easily setup read replicas for our database to scale the read capacity.</a:t>
            </a:r>
          </a:p>
        </p:txBody>
      </p:sp>
      <p:sp>
        <p:nvSpPr>
          <p:cNvPr id="4" name="Slide Number Placeholder 3"/>
          <p:cNvSpPr>
            <a:spLocks noGrp="1"/>
          </p:cNvSpPr>
          <p:nvPr>
            <p:ph type="sldNum" sz="quarter" idx="12"/>
          </p:nvPr>
        </p:nvSpPr>
        <p:spPr/>
        <p:txBody>
          <a:bodyPr/>
          <a:lstStyle/>
          <a:p>
            <a:fld id="{D3B37EAC-F55D-4DB6-844E-80B9C7FB0F81}" type="slidenum">
              <a:rPr lang="en-US" smtClean="0"/>
              <a:t>20</a:t>
            </a:fld>
            <a:endParaRPr lang="en-US"/>
          </a:p>
        </p:txBody>
      </p:sp>
    </p:spTree>
    <p:extLst>
      <p:ext uri="{BB962C8B-B14F-4D97-AF65-F5344CB8AC3E}">
        <p14:creationId xmlns:p14="http://schemas.microsoft.com/office/powerpoint/2010/main" val="329962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Others (contd.)</a:t>
            </a:r>
          </a:p>
        </p:txBody>
      </p:sp>
      <p:sp>
        <p:nvSpPr>
          <p:cNvPr id="3" name="Content Placeholder 2"/>
          <p:cNvSpPr>
            <a:spLocks noGrp="1"/>
          </p:cNvSpPr>
          <p:nvPr>
            <p:ph idx="1"/>
          </p:nvPr>
        </p:nvSpPr>
        <p:spPr/>
        <p:txBody>
          <a:bodyPr>
            <a:normAutofit/>
          </a:bodyPr>
          <a:lstStyle/>
          <a:p>
            <a:r>
              <a:rPr lang="en-US" dirty="0"/>
              <a:t>Enabling elasticity</a:t>
            </a:r>
          </a:p>
          <a:p>
            <a:pPr lvl="1"/>
            <a:r>
              <a:rPr lang="en-US" dirty="0"/>
              <a:t>With AWS </a:t>
            </a:r>
            <a:r>
              <a:rPr lang="en-US" dirty="0" err="1"/>
              <a:t>CloudWatch</a:t>
            </a:r>
            <a:r>
              <a:rPr lang="en-US" dirty="0"/>
              <a:t> we can monitor our servers’ usage in real time: CPU, Disk and Network for EC2 instances and databases.</a:t>
            </a:r>
          </a:p>
          <a:p>
            <a:pPr lvl="1"/>
            <a:r>
              <a:rPr lang="en-US" dirty="0"/>
              <a:t>This information can be used to enable Auto Scaling: automatically scale your Amazon EC2 capacity up or down according to conditions you define (based on average CPU utilization, network activity or disk utilization).</a:t>
            </a:r>
          </a:p>
          <a:p>
            <a:pPr lvl="1"/>
            <a:r>
              <a:rPr lang="en-US" dirty="0"/>
              <a:t>New EC2 instances get automatically added to or removed from the Elastic Load Balancer</a:t>
            </a:r>
          </a:p>
        </p:txBody>
      </p:sp>
      <p:sp>
        <p:nvSpPr>
          <p:cNvPr id="4" name="Slide Number Placeholder 3"/>
          <p:cNvSpPr>
            <a:spLocks noGrp="1"/>
          </p:cNvSpPr>
          <p:nvPr>
            <p:ph type="sldNum" sz="quarter" idx="12"/>
          </p:nvPr>
        </p:nvSpPr>
        <p:spPr/>
        <p:txBody>
          <a:bodyPr/>
          <a:lstStyle/>
          <a:p>
            <a:fld id="{D3B37EAC-F55D-4DB6-844E-80B9C7FB0F81}" type="slidenum">
              <a:rPr lang="en-US" smtClean="0"/>
              <a:t>21</a:t>
            </a:fld>
            <a:endParaRPr lang="en-US"/>
          </a:p>
        </p:txBody>
      </p:sp>
    </p:spTree>
    <p:extLst>
      <p:ext uri="{BB962C8B-B14F-4D97-AF65-F5344CB8AC3E}">
        <p14:creationId xmlns:p14="http://schemas.microsoft.com/office/powerpoint/2010/main" val="307440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961" y="2909845"/>
            <a:ext cx="3295458" cy="1140050"/>
          </a:xfrm>
          <a:prstGeom prst="rect">
            <a:avLst/>
          </a:prstGeom>
        </p:spPr>
      </p:pic>
      <p:sp>
        <p:nvSpPr>
          <p:cNvPr id="5" name="Slide Number Placeholder 4"/>
          <p:cNvSpPr>
            <a:spLocks noGrp="1"/>
          </p:cNvSpPr>
          <p:nvPr>
            <p:ph type="sldNum" sz="quarter" idx="12"/>
          </p:nvPr>
        </p:nvSpPr>
        <p:spPr/>
        <p:txBody>
          <a:bodyPr/>
          <a:lstStyle/>
          <a:p>
            <a:fld id="{D3B37EAC-F55D-4DB6-844E-80B9C7FB0F81}" type="slidenum">
              <a:rPr lang="en-US" smtClean="0"/>
              <a:t>22</a:t>
            </a:fld>
            <a:endParaRPr lang="en-US"/>
          </a:p>
        </p:txBody>
      </p:sp>
    </p:spTree>
    <p:extLst>
      <p:ext uri="{BB962C8B-B14F-4D97-AF65-F5344CB8AC3E}">
        <p14:creationId xmlns:p14="http://schemas.microsoft.com/office/powerpoint/2010/main" val="184981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Speed, scale and consistency</a:t>
            </a:r>
          </a:p>
        </p:txBody>
      </p:sp>
      <p:sp>
        <p:nvSpPr>
          <p:cNvPr id="3" name="Content Placeholder 2"/>
          <p:cNvSpPr>
            <a:spLocks noGrp="1"/>
          </p:cNvSpPr>
          <p:nvPr>
            <p:ph idx="1"/>
          </p:nvPr>
        </p:nvSpPr>
        <p:spPr>
          <a:xfrm>
            <a:off x="277092" y="1371600"/>
            <a:ext cx="5963452" cy="4876800"/>
          </a:xfrm>
        </p:spPr>
        <p:txBody>
          <a:bodyPr/>
          <a:lstStyle/>
          <a:p>
            <a:r>
              <a:rPr lang="en-US" dirty="0"/>
              <a:t>Now, all enterprise IT organizations must adopt approaches that enable resilient, flexible infrastructure. </a:t>
            </a:r>
          </a:p>
          <a:p>
            <a:r>
              <a:rPr lang="en-US" dirty="0"/>
              <a:t>This infrastructure can support the kind of speed, scale and consistency that business demands in the new era of web-scale IT.</a:t>
            </a:r>
          </a:p>
          <a:p>
            <a:endParaRPr lang="en-US" dirty="0"/>
          </a:p>
          <a:p>
            <a:pPr marL="0" indent="0">
              <a:buNone/>
            </a:pP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3</a:t>
            </a:fld>
            <a:endParaRPr lang="en-US"/>
          </a:p>
        </p:txBody>
      </p:sp>
      <p:pic>
        <p:nvPicPr>
          <p:cNvPr id="5" name="Picture 4"/>
          <p:cNvPicPr>
            <a:picLocks noChangeAspect="1"/>
          </p:cNvPicPr>
          <p:nvPr/>
        </p:nvPicPr>
        <p:blipFill>
          <a:blip r:embed="rId2"/>
          <a:stretch>
            <a:fillRect/>
          </a:stretch>
        </p:blipFill>
        <p:spPr>
          <a:xfrm>
            <a:off x="6511565" y="1371600"/>
            <a:ext cx="4203175" cy="3655421"/>
          </a:xfrm>
          <a:prstGeom prst="rect">
            <a:avLst/>
          </a:prstGeom>
        </p:spPr>
      </p:pic>
    </p:spTree>
    <p:extLst>
      <p:ext uri="{BB962C8B-B14F-4D97-AF65-F5344CB8AC3E}">
        <p14:creationId xmlns:p14="http://schemas.microsoft.com/office/powerpoint/2010/main" val="8728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Web-scale IT </a:t>
            </a:r>
          </a:p>
        </p:txBody>
      </p:sp>
      <p:sp>
        <p:nvSpPr>
          <p:cNvPr id="3" name="Content Placeholder 2"/>
          <p:cNvSpPr>
            <a:spLocks noGrp="1"/>
          </p:cNvSpPr>
          <p:nvPr>
            <p:ph idx="1"/>
          </p:nvPr>
        </p:nvSpPr>
        <p:spPr/>
        <p:txBody>
          <a:bodyPr>
            <a:normAutofit/>
          </a:bodyPr>
          <a:lstStyle/>
          <a:p>
            <a:r>
              <a:rPr lang="en-US" dirty="0"/>
              <a:t>Customers, whether outside the corporate firewall or behind it, have higher expectations for speed, reliability, and personalized content. They expect fast response times and great customer service.</a:t>
            </a:r>
          </a:p>
          <a:p>
            <a:r>
              <a:rPr lang="en-US" dirty="0"/>
              <a:t>Fast response to consumer demand requires infrastructure</a:t>
            </a:r>
            <a:br>
              <a:rPr lang="en-US" dirty="0"/>
            </a:br>
            <a:r>
              <a:rPr lang="en-US" dirty="0"/>
              <a:t>that can react quickly to changing business needs while maintaining its resiliency and reliability. The name for this type of</a:t>
            </a:r>
            <a:br>
              <a:rPr lang="en-US" dirty="0"/>
            </a:br>
            <a:r>
              <a:rPr lang="en-US" dirty="0"/>
              <a:t>infrastructure is </a:t>
            </a:r>
            <a:r>
              <a:rPr lang="en-US" i="1" dirty="0"/>
              <a:t>web-scale IT</a:t>
            </a:r>
            <a:r>
              <a:rPr lang="en-US" dirty="0"/>
              <a:t>  </a:t>
            </a:r>
          </a:p>
          <a:p>
            <a:r>
              <a:rPr lang="en-US" dirty="0"/>
              <a:t>By 2017, Web-scale IT will be an architectural approach found operating in 50 percent of global enterprises, up from less than 10 percent in 2013.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4</a:t>
            </a:fld>
            <a:endParaRPr lang="en-US"/>
          </a:p>
        </p:txBody>
      </p:sp>
    </p:spTree>
    <p:extLst>
      <p:ext uri="{BB962C8B-B14F-4D97-AF65-F5344CB8AC3E}">
        <p14:creationId xmlns:p14="http://schemas.microsoft.com/office/powerpoint/2010/main" val="91288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Web-Scale IT </a:t>
            </a:r>
          </a:p>
        </p:txBody>
      </p:sp>
      <p:sp>
        <p:nvSpPr>
          <p:cNvPr id="3" name="Content Placeholder 2"/>
          <p:cNvSpPr>
            <a:spLocks noGrp="1"/>
          </p:cNvSpPr>
          <p:nvPr>
            <p:ph idx="1"/>
          </p:nvPr>
        </p:nvSpPr>
        <p:spPr/>
        <p:txBody>
          <a:bodyPr>
            <a:normAutofit/>
          </a:bodyPr>
          <a:lstStyle/>
          <a:p>
            <a:r>
              <a:rPr lang="en-US" dirty="0"/>
              <a:t>Scale in this sense has several dimensions. One dimension is size, which is</a:t>
            </a:r>
            <a:br>
              <a:rPr lang="en-US" dirty="0"/>
            </a:br>
            <a:r>
              <a:rPr lang="en-US" dirty="0"/>
              <a:t>often measured by the number of physical and virtual servers deployed. </a:t>
            </a:r>
          </a:p>
          <a:p>
            <a:r>
              <a:rPr lang="en-US" dirty="0"/>
              <a:t>A second dimension is complexity, which is defined in terms of the sophistication of the technology stack and the nature of service interdependencies. The number of people required to maintain and support infrastructure is a third dimension of scale. </a:t>
            </a:r>
          </a:p>
          <a:p>
            <a:r>
              <a:rPr lang="en-US" dirty="0"/>
              <a:t>There are also dimensions for agility and speed. Speed is defined by time to market, and agility is the ability to respond quickly as business needs change. </a:t>
            </a:r>
          </a:p>
          <a:p>
            <a:r>
              <a:rPr lang="en-US" dirty="0"/>
              <a:t>It’s important to remember that web-scale IT also means web-speed IT. Business agility is a central component. Companies of all sizes can adopt the web-scale principles. </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5</a:t>
            </a:fld>
            <a:endParaRPr lang="en-US"/>
          </a:p>
        </p:txBody>
      </p:sp>
    </p:spTree>
    <p:extLst>
      <p:ext uri="{BB962C8B-B14F-4D97-AF65-F5344CB8AC3E}">
        <p14:creationId xmlns:p14="http://schemas.microsoft.com/office/powerpoint/2010/main" val="326585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Web-scale IT characteristics</a:t>
            </a:r>
          </a:p>
        </p:txBody>
      </p:sp>
      <p:sp>
        <p:nvSpPr>
          <p:cNvPr id="3" name="Content Placeholder 2"/>
          <p:cNvSpPr>
            <a:spLocks noGrp="1"/>
          </p:cNvSpPr>
          <p:nvPr>
            <p:ph idx="1"/>
          </p:nvPr>
        </p:nvSpPr>
        <p:spPr/>
        <p:txBody>
          <a:bodyPr/>
          <a:lstStyle/>
          <a:p>
            <a:r>
              <a:rPr lang="en-US" dirty="0"/>
              <a:t>Web-scale IT is characterized by:</a:t>
            </a:r>
          </a:p>
          <a:p>
            <a:pPr lvl="1"/>
            <a:r>
              <a:rPr lang="en-US" dirty="0"/>
              <a:t>The use of open-source software and commodity hardware to create</a:t>
            </a:r>
            <a:br>
              <a:rPr lang="en-US" dirty="0"/>
            </a:br>
            <a:r>
              <a:rPr lang="en-US" dirty="0"/>
              <a:t>infrastructure that can be completely controlled.</a:t>
            </a:r>
          </a:p>
          <a:p>
            <a:pPr lvl="1"/>
            <a:r>
              <a:rPr lang="en-US" dirty="0"/>
              <a:t>The factoring of applications into resilient, independent services that</a:t>
            </a:r>
            <a:br>
              <a:rPr lang="en-US" dirty="0"/>
            </a:br>
            <a:r>
              <a:rPr lang="en-US" dirty="0"/>
              <a:t>use web protocols and architectural patterns.</a:t>
            </a:r>
          </a:p>
          <a:p>
            <a:pPr lvl="1"/>
            <a:r>
              <a:rPr lang="en-US" dirty="0"/>
              <a:t>The elimination of the traditional silos of dev and ops.</a:t>
            </a:r>
          </a:p>
          <a:p>
            <a:pPr lvl="1"/>
            <a:r>
              <a:rPr lang="en-US" dirty="0"/>
              <a:t>The adoption of workflows that enable agility and speed.</a:t>
            </a:r>
          </a:p>
          <a:p>
            <a:pPr lvl="1"/>
            <a:endParaRPr lang="en-US" dirty="0"/>
          </a:p>
          <a:p>
            <a:pPr marL="426645" lvl="1" indent="0">
              <a:buNone/>
            </a:pP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6</a:t>
            </a:fld>
            <a:endParaRPr lang="en-US"/>
          </a:p>
        </p:txBody>
      </p:sp>
    </p:spTree>
    <p:extLst>
      <p:ext uri="{BB962C8B-B14F-4D97-AF65-F5344CB8AC3E}">
        <p14:creationId xmlns:p14="http://schemas.microsoft.com/office/powerpoint/2010/main" val="269677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Automation? </a:t>
            </a:r>
          </a:p>
        </p:txBody>
      </p:sp>
      <p:sp>
        <p:nvSpPr>
          <p:cNvPr id="3" name="Content Placeholder 2"/>
          <p:cNvSpPr>
            <a:spLocks noGrp="1"/>
          </p:cNvSpPr>
          <p:nvPr>
            <p:ph idx="1"/>
          </p:nvPr>
        </p:nvSpPr>
        <p:spPr/>
        <p:txBody>
          <a:bodyPr>
            <a:normAutofit lnSpcReduction="10000"/>
          </a:bodyPr>
          <a:lstStyle/>
          <a:p>
            <a:r>
              <a:rPr lang="en-US" dirty="0"/>
              <a:t>Automation is a major underpinning of web-scale IT. </a:t>
            </a:r>
          </a:p>
          <a:p>
            <a:r>
              <a:rPr lang="en-US" dirty="0"/>
              <a:t>Using an automation platform gives you access to the same patterns of success that the Web innovators had to develop themselves</a:t>
            </a:r>
          </a:p>
          <a:p>
            <a:r>
              <a:rPr lang="en-US" dirty="0"/>
              <a:t>When you automate your infrastructure, you describe all the tasks you want to perform as executable code. </a:t>
            </a:r>
          </a:p>
          <a:p>
            <a:r>
              <a:rPr lang="en-US" dirty="0"/>
              <a:t>If you’re not using an automation platform, you may perform this task by hand. If it’s a manual task, imagine what it would be like if you had to do the same procedure for 50 servers, 500 servers or even 50,000 servers. With automation, you simply run the code once and all the servers are configured. </a:t>
            </a:r>
          </a:p>
          <a:p>
            <a:r>
              <a:rPr lang="en-US" dirty="0"/>
              <a:t>Also, automation platforms can give you a global view of your network, which is important when accounting for dependencies between network components, while scripts can only give you a piecemeal view. </a:t>
            </a:r>
          </a:p>
        </p:txBody>
      </p:sp>
      <p:sp>
        <p:nvSpPr>
          <p:cNvPr id="4" name="Slide Number Placeholder 3"/>
          <p:cNvSpPr>
            <a:spLocks noGrp="1"/>
          </p:cNvSpPr>
          <p:nvPr>
            <p:ph type="sldNum" sz="quarter" idx="12"/>
          </p:nvPr>
        </p:nvSpPr>
        <p:spPr/>
        <p:txBody>
          <a:bodyPr/>
          <a:lstStyle/>
          <a:p>
            <a:fld id="{D3B37EAC-F55D-4DB6-844E-80B9C7FB0F81}" type="slidenum">
              <a:rPr lang="en-US" smtClean="0"/>
              <a:t>7</a:t>
            </a:fld>
            <a:endParaRPr lang="en-US"/>
          </a:p>
        </p:txBody>
      </p:sp>
    </p:spTree>
    <p:extLst>
      <p:ext uri="{BB962C8B-B14F-4D97-AF65-F5344CB8AC3E}">
        <p14:creationId xmlns:p14="http://schemas.microsoft.com/office/powerpoint/2010/main" val="310729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automation </a:t>
            </a:r>
          </a:p>
        </p:txBody>
      </p:sp>
      <p:sp>
        <p:nvSpPr>
          <p:cNvPr id="3" name="Content Placeholder 2"/>
          <p:cNvSpPr>
            <a:spLocks noGrp="1"/>
          </p:cNvSpPr>
          <p:nvPr>
            <p:ph idx="1"/>
          </p:nvPr>
        </p:nvSpPr>
        <p:spPr>
          <a:xfrm>
            <a:off x="277092" y="1371599"/>
            <a:ext cx="11545454" cy="5349879"/>
          </a:xfrm>
        </p:spPr>
        <p:txBody>
          <a:bodyPr>
            <a:normAutofit/>
          </a:bodyPr>
          <a:lstStyle/>
          <a:p>
            <a:r>
              <a:rPr lang="en-US" dirty="0"/>
              <a:t>Automation enables </a:t>
            </a:r>
            <a:r>
              <a:rPr lang="en-US" i="1" dirty="0"/>
              <a:t>speed</a:t>
            </a:r>
            <a:r>
              <a:rPr lang="en-US" dirty="0"/>
              <a:t>, </a:t>
            </a:r>
            <a:r>
              <a:rPr lang="en-US" i="1" dirty="0"/>
              <a:t>scale </a:t>
            </a:r>
            <a:r>
              <a:rPr lang="en-US" dirty="0"/>
              <a:t>and </a:t>
            </a:r>
            <a:r>
              <a:rPr lang="en-US" i="1" dirty="0"/>
              <a:t>consistency</a:t>
            </a:r>
            <a:r>
              <a:rPr lang="en-US" dirty="0"/>
              <a:t>. </a:t>
            </a:r>
          </a:p>
          <a:p>
            <a:pPr marL="0" indent="0">
              <a:buNone/>
            </a:pPr>
            <a:r>
              <a:rPr lang="en-US" i="1" dirty="0">
                <a:solidFill>
                  <a:schemeClr val="accent6">
                    <a:lumMod val="75000"/>
                  </a:schemeClr>
                </a:solidFill>
              </a:rPr>
              <a:t>SPEED</a:t>
            </a:r>
          </a:p>
          <a:p>
            <a:r>
              <a:rPr lang="en-US" dirty="0"/>
              <a:t>Automation increases speed in many ways. </a:t>
            </a:r>
          </a:p>
          <a:p>
            <a:r>
              <a:rPr lang="en-US" dirty="0"/>
              <a:t>Simply replacing manual procedures with automated ones makes infrastructure management more efficient. However, as your use of automation becomes more sophisticated, you’ll find that you’ll markedly increase your deployment rate and the ease with which you manage all your resources, both on-premises and in the cloud. </a:t>
            </a:r>
          </a:p>
          <a:p>
            <a:r>
              <a:rPr lang="en-US" dirty="0"/>
              <a:t>An automated infrastructure makes techniques such as A/B testing possible. You can quickly find out what works for your customers before investing huge amounts of time and money. </a:t>
            </a:r>
          </a:p>
          <a:p>
            <a:r>
              <a:rPr lang="en-US" dirty="0"/>
              <a:t>Quick response to changing business needs is essential. enables </a:t>
            </a:r>
            <a:r>
              <a:rPr lang="en-US" i="1" dirty="0"/>
              <a:t>speed</a:t>
            </a:r>
            <a:r>
              <a:rPr lang="en-US" dirty="0"/>
              <a:t>, </a:t>
            </a:r>
            <a:r>
              <a:rPr lang="en-US" i="1" dirty="0"/>
              <a:t>scale </a:t>
            </a:r>
            <a:r>
              <a:rPr lang="en-US" dirty="0"/>
              <a:t>and </a:t>
            </a:r>
            <a:r>
              <a:rPr lang="en-US" i="1" dirty="0"/>
              <a:t>consistency</a:t>
            </a:r>
            <a:r>
              <a:rPr lang="en-US" dirty="0"/>
              <a:t>. </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8</a:t>
            </a:fld>
            <a:endParaRPr lang="en-US"/>
          </a:p>
        </p:txBody>
      </p:sp>
    </p:spTree>
    <p:extLst>
      <p:ext uri="{BB962C8B-B14F-4D97-AF65-F5344CB8AC3E}">
        <p14:creationId xmlns:p14="http://schemas.microsoft.com/office/powerpoint/2010/main" val="341454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automation (contd.)</a:t>
            </a:r>
          </a:p>
        </p:txBody>
      </p:sp>
      <p:sp>
        <p:nvSpPr>
          <p:cNvPr id="3" name="Content Placeholder 2"/>
          <p:cNvSpPr>
            <a:spLocks noGrp="1"/>
          </p:cNvSpPr>
          <p:nvPr>
            <p:ph idx="1"/>
          </p:nvPr>
        </p:nvSpPr>
        <p:spPr>
          <a:xfrm>
            <a:off x="277092" y="1371599"/>
            <a:ext cx="11545454" cy="5830479"/>
          </a:xfrm>
        </p:spPr>
        <p:txBody>
          <a:bodyPr>
            <a:normAutofit/>
          </a:bodyPr>
          <a:lstStyle/>
          <a:p>
            <a:pPr marL="0" indent="0">
              <a:buNone/>
            </a:pPr>
            <a:r>
              <a:rPr lang="en-US" i="1" dirty="0">
                <a:solidFill>
                  <a:schemeClr val="accent6">
                    <a:lumMod val="75000"/>
                  </a:schemeClr>
                </a:solidFill>
              </a:rPr>
              <a:t>SCALE</a:t>
            </a:r>
          </a:p>
          <a:p>
            <a:r>
              <a:rPr lang="en-US" dirty="0"/>
              <a:t>Automation allows you to scale up (or down) in response to demand. </a:t>
            </a:r>
          </a:p>
          <a:p>
            <a:r>
              <a:rPr lang="en-US" dirty="0"/>
              <a:t>Automation is a critical component of any strategy that requires dynamic provisioning of infrastructure at scale. </a:t>
            </a:r>
          </a:p>
          <a:p>
            <a:r>
              <a:rPr lang="en-US" dirty="0"/>
              <a:t>Automation enables elastic scale, whether you’re operating on-premises, in the public cloud, or in a hybrid environment.</a:t>
            </a:r>
            <a:endParaRPr lang="en-US" b="1" dirty="0"/>
          </a:p>
          <a:p>
            <a:pPr marL="0" indent="0">
              <a:buNone/>
            </a:pPr>
            <a:r>
              <a:rPr lang="en-US" i="1" dirty="0">
                <a:solidFill>
                  <a:schemeClr val="accent6">
                    <a:lumMod val="75000"/>
                  </a:schemeClr>
                </a:solidFill>
              </a:rPr>
              <a:t>CONSISTENCY</a:t>
            </a:r>
          </a:p>
          <a:p>
            <a:r>
              <a:rPr lang="en-US" dirty="0"/>
              <a:t>Consistency means conformance to your business’s policies. An automation platform checks to make sure that each server is within policy and corrects it if it isn’t. </a:t>
            </a:r>
          </a:p>
          <a:p>
            <a:r>
              <a:rPr lang="en-US" dirty="0"/>
              <a:t>Consistency makes infrastructure more robust and reduces risk in many ways. The immediate benefit is that you have a standardized process for provisioning servers. </a:t>
            </a:r>
          </a:p>
        </p:txBody>
      </p:sp>
      <p:sp>
        <p:nvSpPr>
          <p:cNvPr id="4" name="Slide Number Placeholder 3"/>
          <p:cNvSpPr>
            <a:spLocks noGrp="1"/>
          </p:cNvSpPr>
          <p:nvPr>
            <p:ph type="sldNum" sz="quarter" idx="12"/>
          </p:nvPr>
        </p:nvSpPr>
        <p:spPr/>
        <p:txBody>
          <a:bodyPr/>
          <a:lstStyle/>
          <a:p>
            <a:fld id="{D3B37EAC-F55D-4DB6-844E-80B9C7FB0F81}" type="slidenum">
              <a:rPr lang="en-US" smtClean="0"/>
              <a:t>9</a:t>
            </a:fld>
            <a:endParaRPr lang="en-US"/>
          </a:p>
        </p:txBody>
      </p:sp>
    </p:spTree>
    <p:extLst>
      <p:ext uri="{BB962C8B-B14F-4D97-AF65-F5344CB8AC3E}">
        <p14:creationId xmlns:p14="http://schemas.microsoft.com/office/powerpoint/2010/main" val="388182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V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ThemeVan" id="{DF3D3269-8E84-480E-9303-F2FB57196E43}" vid="{403988F3-2EF6-4FC2-84C7-FF8BE3B08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TotalTime>
  <Words>1418</Words>
  <Application>Microsoft Office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vt:lpstr>
      <vt:lpstr>ThemeVan</vt:lpstr>
      <vt:lpstr>New Technology in Application Development</vt:lpstr>
      <vt:lpstr>Content</vt:lpstr>
      <vt:lpstr>Speed, scale and consistency</vt:lpstr>
      <vt:lpstr>Web-scale IT </vt:lpstr>
      <vt:lpstr>Defining Web-Scale IT </vt:lpstr>
      <vt:lpstr>Web-scale IT characteristics</vt:lpstr>
      <vt:lpstr>What is Automation? </vt:lpstr>
      <vt:lpstr>Benefits of automation </vt:lpstr>
      <vt:lpstr>Benefits of automation (contd.)</vt:lpstr>
      <vt:lpstr>Benefits of automation (contd.)</vt:lpstr>
      <vt:lpstr>Defining the automation platform </vt:lpstr>
      <vt:lpstr>What is scalability? </vt:lpstr>
      <vt:lpstr>What is scalability? (contd.) </vt:lpstr>
      <vt:lpstr>Elasticity</vt:lpstr>
      <vt:lpstr>Web Application Components with AWS</vt:lpstr>
      <vt:lpstr>Web Application Components with AWS</vt:lpstr>
      <vt:lpstr>Web/Application servers</vt:lpstr>
      <vt:lpstr>Databases</vt:lpstr>
      <vt:lpstr>Databases (contd.)</vt:lpstr>
      <vt:lpstr>Others</vt:lpstr>
      <vt:lpstr>Others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Technology in Application Development</dc:title>
  <dc:creator>Thanh Van</dc:creator>
  <cp:lastModifiedBy>Thanh Van</cp:lastModifiedBy>
  <cp:revision>39</cp:revision>
  <dcterms:created xsi:type="dcterms:W3CDTF">2019-07-13T02:19:16Z</dcterms:created>
  <dcterms:modified xsi:type="dcterms:W3CDTF">2019-07-30T02:16:11Z</dcterms:modified>
</cp:coreProperties>
</file>