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86" r:id="rId6"/>
    <p:sldId id="262" r:id="rId7"/>
    <p:sldId id="285" r:id="rId8"/>
    <p:sldId id="280" r:id="rId9"/>
    <p:sldId id="279" r:id="rId10"/>
    <p:sldId id="281" r:id="rId11"/>
    <p:sldId id="273" r:id="rId12"/>
    <p:sldId id="282" r:id="rId13"/>
    <p:sldId id="284" r:id="rId14"/>
    <p:sldId id="283" r:id="rId15"/>
    <p:sldId id="263" r:id="rId16"/>
    <p:sldId id="290" r:id="rId17"/>
    <p:sldId id="291" r:id="rId18"/>
    <p:sldId id="276" r:id="rId19"/>
    <p:sldId id="287" r:id="rId20"/>
    <p:sldId id="288" r:id="rId21"/>
    <p:sldId id="289" r:id="rId22"/>
    <p:sldId id="278" r:id="rId23"/>
    <p:sldId id="292" r:id="rId24"/>
    <p:sldId id="293" r:id="rId25"/>
    <p:sldId id="265" r:id="rId26"/>
    <p:sldId id="266" r:id="rId27"/>
    <p:sldId id="301" r:id="rId28"/>
    <p:sldId id="267" r:id="rId29"/>
    <p:sldId id="268" r:id="rId30"/>
    <p:sldId id="272" r:id="rId31"/>
    <p:sldId id="260" r:id="rId32"/>
    <p:sldId id="296" r:id="rId33"/>
    <p:sldId id="297" r:id="rId34"/>
    <p:sldId id="298" r:id="rId35"/>
    <p:sldId id="308" r:id="rId36"/>
    <p:sldId id="299" r:id="rId37"/>
    <p:sldId id="300" r:id="rId38"/>
    <p:sldId id="302" r:id="rId39"/>
    <p:sldId id="303" r:id="rId40"/>
    <p:sldId id="304" r:id="rId41"/>
    <p:sldId id="305" r:id="rId42"/>
    <p:sldId id="306" r:id="rId43"/>
    <p:sldId id="258" r:id="rId44"/>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9" autoAdjust="0"/>
    <p:restoredTop sz="94660"/>
  </p:normalViewPr>
  <p:slideViewPr>
    <p:cSldViewPr snapToGrid="0">
      <p:cViewPr varScale="1">
        <p:scale>
          <a:sx n="58" d="100"/>
          <a:sy n="58" d="100"/>
        </p:scale>
        <p:origin x="4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3748"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880617" y="1498604"/>
            <a:ext cx="7010400" cy="3298825"/>
          </a:xfrm>
        </p:spPr>
        <p:txBody>
          <a:bodyPr>
            <a:normAutofit/>
          </a:bodyPr>
          <a:lstStyle>
            <a:lvl1pPr algn="l">
              <a:lnSpc>
                <a:spcPct val="90000"/>
              </a:lnSpc>
              <a:defRPr sz="40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D32AEAD7-E76D-4B97-B7BC-50CA3EB15FC0}" type="datetimeFigureOut">
              <a:rPr lang="en-US" smtClean="0"/>
              <a:t>8/12/21</a:t>
            </a:fld>
            <a:endParaRPr lang="en-US"/>
          </a:p>
        </p:txBody>
      </p:sp>
      <p:sp>
        <p:nvSpPr>
          <p:cNvPr id="7" name="Footer Placeholder 6"/>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D3B37EAC-F55D-4DB6-844E-80B9C7FB0F81}" type="slidenum">
              <a:rPr lang="en-US" smtClean="0"/>
              <a:t>‹#›</a:t>
            </a:fld>
            <a:endParaRPr lang="en-US"/>
          </a:p>
        </p:txBody>
      </p:sp>
    </p:spTree>
    <p:extLst>
      <p:ext uri="{BB962C8B-B14F-4D97-AF65-F5344CB8AC3E}">
        <p14:creationId xmlns:p14="http://schemas.microsoft.com/office/powerpoint/2010/main" val="3355693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7092" y="76200"/>
            <a:ext cx="11545454" cy="1142998"/>
          </a:xfrm>
        </p:spPr>
        <p:txBody>
          <a:bodyPr>
            <a:normAutofit/>
          </a:bodyPr>
          <a:lstStyle>
            <a:lvl1pPr>
              <a:defRPr sz="4000" baseline="0">
                <a:effectLst/>
              </a:defRPr>
            </a:lvl1pPr>
          </a:lstStyle>
          <a:p>
            <a:r>
              <a:rPr lang="en-US" dirty="0"/>
              <a:t>Click to edit Master title style</a:t>
            </a:r>
            <a:endParaRPr dirty="0"/>
          </a:p>
        </p:txBody>
      </p:sp>
      <p:sp>
        <p:nvSpPr>
          <p:cNvPr id="3" name="Content Placeholder 2"/>
          <p:cNvSpPr>
            <a:spLocks noGrp="1"/>
          </p:cNvSpPr>
          <p:nvPr>
            <p:ph idx="1"/>
          </p:nvPr>
        </p:nvSpPr>
        <p:spPr>
          <a:xfrm>
            <a:off x="277092" y="1371600"/>
            <a:ext cx="11545454"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32AEAD7-E76D-4B97-B7BC-50CA3EB15FC0}" type="datetimeFigureOut">
              <a:rPr lang="en-US" smtClean="0"/>
              <a:t>8/12/21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14740" y="6400804"/>
            <a:ext cx="1107806" cy="320675"/>
          </a:xfrm>
        </p:spPr>
        <p:txBody>
          <a:bodyPr/>
          <a:lstStyle>
            <a:lvl1pPr>
              <a:defRPr sz="1800"/>
            </a:lvl1pPr>
          </a:lstStyle>
          <a:p>
            <a:fld id="{D3B37EAC-F55D-4DB6-844E-80B9C7FB0F81}" type="slidenum">
              <a:rPr lang="en-US" smtClean="0"/>
              <a:t>‹#›</a:t>
            </a:fld>
            <a:endParaRPr lang="en-US"/>
          </a:p>
        </p:txBody>
      </p:sp>
    </p:spTree>
    <p:extLst>
      <p:ext uri="{BB962C8B-B14F-4D97-AF65-F5344CB8AC3E}">
        <p14:creationId xmlns:p14="http://schemas.microsoft.com/office/powerpoint/2010/main" val="425609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2" y="0"/>
            <a:ext cx="12192128"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6400804"/>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D32AEAD7-E76D-4B97-B7BC-50CA3EB15FC0}" type="datetimeFigureOut">
              <a:rPr lang="en-US" smtClean="0"/>
              <a:t>8/12/21</a:t>
            </a:fld>
            <a:endParaRPr lang="en-US"/>
          </a:p>
        </p:txBody>
      </p:sp>
      <p:sp>
        <p:nvSpPr>
          <p:cNvPr id="5" name="Footer Placeholder 4"/>
          <p:cNvSpPr>
            <a:spLocks noGrp="1"/>
          </p:cNvSpPr>
          <p:nvPr>
            <p:ph type="ftr" sz="quarter" idx="3"/>
          </p:nvPr>
        </p:nvSpPr>
        <p:spPr>
          <a:xfrm>
            <a:off x="3908861" y="6400804"/>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US"/>
          </a:p>
        </p:txBody>
      </p:sp>
      <p:sp>
        <p:nvSpPr>
          <p:cNvPr id="6" name="Slide Number Placeholder 5"/>
          <p:cNvSpPr>
            <a:spLocks noGrp="1"/>
          </p:cNvSpPr>
          <p:nvPr>
            <p:ph type="sldNum" sz="quarter" idx="4"/>
          </p:nvPr>
        </p:nvSpPr>
        <p:spPr>
          <a:xfrm>
            <a:off x="10169796" y="6400804"/>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D3B37EAC-F55D-4DB6-844E-80B9C7FB0F81}" type="slidenum">
              <a:rPr lang="en-US" smtClean="0"/>
              <a:t>‹#›</a:t>
            </a:fld>
            <a:endParaRPr lang="en-US"/>
          </a:p>
        </p:txBody>
      </p:sp>
    </p:spTree>
    <p:extLst>
      <p:ext uri="{BB962C8B-B14F-4D97-AF65-F5344CB8AC3E}">
        <p14:creationId xmlns:p14="http://schemas.microsoft.com/office/powerpoint/2010/main" val="3192281347"/>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shel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shel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nsole.aws.amazon.com/dynamodb/ho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onsole.aws.amazon.com/datapipelin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s://docs.aws.amazon.com/amazondynamodb/latest/developerguide/GettingStarted.NET.html" TargetMode="External"/><Relationship Id="rId2" Type="http://schemas.openxmlformats.org/officeDocument/2006/relationships/hyperlink" Target="https://docs.aws.amazon.com/amazondynamodb/latest/developerguide/GettingStarted.Java.html" TargetMode="External"/><Relationship Id="rId1" Type="http://schemas.openxmlformats.org/officeDocument/2006/relationships/slideLayout" Target="../slideLayouts/slideLayout2.xml"/><Relationship Id="rId4" Type="http://schemas.openxmlformats.org/officeDocument/2006/relationships/hyperlink" Target="https://docs.aws.amazon.com/amazondynamodb/latest/developerguide/GettingStarted.NodeJs.html"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New Technology in Application Development</a:t>
            </a:r>
          </a:p>
        </p:txBody>
      </p:sp>
      <p:sp>
        <p:nvSpPr>
          <p:cNvPr id="3" name="Subtitle 2"/>
          <p:cNvSpPr>
            <a:spLocks noGrp="1"/>
          </p:cNvSpPr>
          <p:nvPr>
            <p:ph type="subTitle" idx="1"/>
          </p:nvPr>
        </p:nvSpPr>
        <p:spPr/>
        <p:txBody>
          <a:bodyPr/>
          <a:lstStyle/>
          <a:p>
            <a:r>
              <a:rPr lang="en-US" dirty="0"/>
              <a:t>04. </a:t>
            </a:r>
            <a:r>
              <a:rPr lang="en-US" dirty="0" err="1"/>
              <a:t>DynamoDB</a:t>
            </a:r>
            <a:r>
              <a:rPr lang="en-US" dirty="0"/>
              <a:t> and RDS</a:t>
            </a:r>
          </a:p>
        </p:txBody>
      </p:sp>
    </p:spTree>
    <p:extLst>
      <p:ext uri="{BB962C8B-B14F-4D97-AF65-F5344CB8AC3E}">
        <p14:creationId xmlns:p14="http://schemas.microsoft.com/office/powerpoint/2010/main" val="26892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Concepts (contd.)</a:t>
            </a:r>
          </a:p>
        </p:txBody>
      </p:sp>
      <p:sp>
        <p:nvSpPr>
          <p:cNvPr id="3" name="Content Placeholder 2"/>
          <p:cNvSpPr>
            <a:spLocks noGrp="1"/>
          </p:cNvSpPr>
          <p:nvPr>
            <p:ph idx="1"/>
          </p:nvPr>
        </p:nvSpPr>
        <p:spPr/>
        <p:txBody>
          <a:bodyPr>
            <a:normAutofit/>
          </a:bodyPr>
          <a:lstStyle/>
          <a:p>
            <a:r>
              <a:rPr lang="en-US" dirty="0" err="1"/>
              <a:t>DynamoDB</a:t>
            </a:r>
            <a:r>
              <a:rPr lang="en-US" dirty="0"/>
              <a:t> Streams</a:t>
            </a:r>
          </a:p>
          <a:p>
            <a:pPr lvl="1"/>
            <a:r>
              <a:rPr lang="en-US" dirty="0"/>
              <a:t>This is an additional/optional feature provided by </a:t>
            </a:r>
            <a:r>
              <a:rPr lang="en-US" dirty="0" err="1"/>
              <a:t>DynamoDB</a:t>
            </a:r>
            <a:r>
              <a:rPr lang="en-US" dirty="0"/>
              <a:t> to keep a track of data modification events in a table. </a:t>
            </a:r>
          </a:p>
          <a:p>
            <a:pPr lvl="1"/>
            <a:r>
              <a:rPr lang="en-US" dirty="0"/>
              <a:t>Here, each event is represented by a stream record and if this service is enabled, then you get a new event every time when there is a new item created, an item is updated or an item is deleted.</a:t>
            </a:r>
          </a:p>
          <a:p>
            <a:endParaRPr lang="en-US" dirty="0"/>
          </a:p>
        </p:txBody>
      </p:sp>
    </p:spTree>
    <p:extLst>
      <p:ext uri="{BB962C8B-B14F-4D97-AF65-F5344CB8AC3E}">
        <p14:creationId xmlns:p14="http://schemas.microsoft.com/office/powerpoint/2010/main" val="427262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Amazon </a:t>
            </a:r>
            <a:r>
              <a:rPr lang="en-US" dirty="0" err="1"/>
              <a:t>DynamoDB</a:t>
            </a:r>
            <a:endParaRPr lang="en-US" dirty="0"/>
          </a:p>
        </p:txBody>
      </p:sp>
      <p:sp>
        <p:nvSpPr>
          <p:cNvPr id="3" name="Content Placeholder 2"/>
          <p:cNvSpPr>
            <a:spLocks noGrp="1"/>
          </p:cNvSpPr>
          <p:nvPr>
            <p:ph idx="1"/>
          </p:nvPr>
        </p:nvSpPr>
        <p:spPr/>
        <p:txBody>
          <a:bodyPr>
            <a:normAutofit/>
          </a:bodyPr>
          <a:lstStyle/>
          <a:p>
            <a:r>
              <a:rPr lang="en-US" dirty="0"/>
              <a:t>Accessing </a:t>
            </a:r>
            <a:r>
              <a:rPr lang="en-US" dirty="0" err="1"/>
              <a:t>DynamoDB</a:t>
            </a:r>
            <a:r>
              <a:rPr lang="en-US" dirty="0"/>
              <a:t> is very easy and can be done using the following methods:</a:t>
            </a:r>
          </a:p>
          <a:p>
            <a:pPr lvl="1"/>
            <a:r>
              <a:rPr lang="en-US" dirty="0"/>
              <a:t>Console</a:t>
            </a:r>
          </a:p>
          <a:p>
            <a:pPr lvl="1"/>
            <a:r>
              <a:rPr lang="en-US" dirty="0"/>
              <a:t>CLI (Command Line Interface)</a:t>
            </a:r>
          </a:p>
          <a:p>
            <a:pPr lvl="1"/>
            <a:r>
              <a:rPr lang="en-US" dirty="0"/>
              <a:t>Using API</a:t>
            </a:r>
          </a:p>
          <a:p>
            <a:pPr lvl="2"/>
            <a:r>
              <a:rPr lang="en-US" dirty="0"/>
              <a:t>Using AWS SDKs you can make the most of </a:t>
            </a:r>
            <a:r>
              <a:rPr lang="en-US" dirty="0" err="1"/>
              <a:t>DynamoDB</a:t>
            </a:r>
            <a:r>
              <a:rPr lang="en-US" dirty="0"/>
              <a:t>. AWS SDK supports a variety of languages like Java, JavaScript, .NET, Python, PHP etc. For more details, click here.</a:t>
            </a:r>
          </a:p>
        </p:txBody>
      </p:sp>
    </p:spTree>
    <p:extLst>
      <p:ext uri="{BB962C8B-B14F-4D97-AF65-F5344CB8AC3E}">
        <p14:creationId xmlns:p14="http://schemas.microsoft.com/office/powerpoint/2010/main" val="350486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 Environment</a:t>
            </a:r>
          </a:p>
        </p:txBody>
      </p:sp>
      <p:sp>
        <p:nvSpPr>
          <p:cNvPr id="3" name="Content Placeholder 2"/>
          <p:cNvSpPr>
            <a:spLocks noGrp="1"/>
          </p:cNvSpPr>
          <p:nvPr>
            <p:ph idx="1"/>
          </p:nvPr>
        </p:nvSpPr>
        <p:spPr/>
        <p:txBody>
          <a:bodyPr/>
          <a:lstStyle/>
          <a:p>
            <a:r>
              <a:rPr lang="en-US" dirty="0"/>
              <a:t>Local Install</a:t>
            </a:r>
          </a:p>
          <a:p>
            <a:pPr lvl="1"/>
            <a:r>
              <a:rPr lang="en-US" dirty="0"/>
              <a:t>The AWS (Amazon Web Service) provides a version of </a:t>
            </a:r>
            <a:r>
              <a:rPr lang="en-US" dirty="0" err="1"/>
              <a:t>DynamoDB</a:t>
            </a:r>
            <a:r>
              <a:rPr lang="en-US" dirty="0"/>
              <a:t> for local installations. It supports creating applications without the web service or a connection. </a:t>
            </a:r>
          </a:p>
          <a:p>
            <a:pPr lvl="1"/>
            <a:r>
              <a:rPr lang="en-US" dirty="0"/>
              <a:t>It also reduces provisioned throughput, data storage, and transfer fees by allowing a local database.</a:t>
            </a:r>
          </a:p>
          <a:p>
            <a:pPr lvl="1" algn="l"/>
            <a:r>
              <a:rPr lang="en-US" dirty="0">
                <a:solidFill>
                  <a:srgbClr val="002060"/>
                </a:solidFill>
                <a:latin typeface="Consolas" panose="020B0609020204030204" pitchFamily="49" charset="0"/>
              </a:rPr>
              <a:t>java -</a:t>
            </a:r>
            <a:r>
              <a:rPr lang="en-US" dirty="0" err="1">
                <a:solidFill>
                  <a:srgbClr val="002060"/>
                </a:solidFill>
                <a:latin typeface="Consolas" panose="020B0609020204030204" pitchFamily="49" charset="0"/>
              </a:rPr>
              <a:t>Djava.library.path</a:t>
            </a:r>
            <a:r>
              <a:rPr lang="en-US" dirty="0">
                <a:solidFill>
                  <a:srgbClr val="002060"/>
                </a:solidFill>
                <a:latin typeface="Consolas" panose="020B0609020204030204" pitchFamily="49" charset="0"/>
              </a:rPr>
              <a:t>=./</a:t>
            </a:r>
            <a:r>
              <a:rPr lang="en-US" dirty="0" err="1">
                <a:solidFill>
                  <a:srgbClr val="002060"/>
                </a:solidFill>
                <a:latin typeface="Consolas" panose="020B0609020204030204" pitchFamily="49" charset="0"/>
              </a:rPr>
              <a:t>DynamoDBLocal_lib</a:t>
            </a:r>
            <a:r>
              <a:rPr lang="en-US" dirty="0">
                <a:solidFill>
                  <a:srgbClr val="002060"/>
                </a:solidFill>
                <a:latin typeface="Consolas" panose="020B0609020204030204" pitchFamily="49" charset="0"/>
              </a:rPr>
              <a:t> -jar DynamoDBLocal.jar –</a:t>
            </a:r>
            <a:r>
              <a:rPr lang="en-US" dirty="0" err="1">
                <a:solidFill>
                  <a:srgbClr val="002060"/>
                </a:solidFill>
                <a:latin typeface="Consolas" panose="020B0609020204030204" pitchFamily="49" charset="0"/>
              </a:rPr>
              <a:t>sharedDb</a:t>
            </a:r>
            <a:endParaRPr lang="en-US" dirty="0">
              <a:solidFill>
                <a:srgbClr val="002060"/>
              </a:solidFill>
              <a:latin typeface="Consolas" panose="020B0609020204030204" pitchFamily="49" charset="0"/>
            </a:endParaRPr>
          </a:p>
          <a:p>
            <a:pPr lvl="1"/>
            <a:r>
              <a:rPr lang="en-US" dirty="0"/>
              <a:t>Default port: 8000</a:t>
            </a:r>
          </a:p>
          <a:p>
            <a:pPr lvl="1"/>
            <a:r>
              <a:rPr lang="en-US" dirty="0"/>
              <a:t>Use a JavaScript shell: </a:t>
            </a:r>
            <a:r>
              <a:rPr lang="en-US" dirty="0">
                <a:hlinkClick r:id="rId2"/>
              </a:rPr>
              <a:t>http://localhost/shell</a:t>
            </a:r>
            <a:r>
              <a:rPr lang="en-US" dirty="0"/>
              <a:t> </a:t>
            </a:r>
          </a:p>
          <a:p>
            <a:endParaRPr lang="en-US" dirty="0"/>
          </a:p>
        </p:txBody>
      </p:sp>
    </p:spTree>
    <p:extLst>
      <p:ext uri="{BB962C8B-B14F-4D97-AF65-F5344CB8AC3E}">
        <p14:creationId xmlns:p14="http://schemas.microsoft.com/office/powerpoint/2010/main" val="346403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 Environment</a:t>
            </a:r>
          </a:p>
        </p:txBody>
      </p:sp>
      <p:sp>
        <p:nvSpPr>
          <p:cNvPr id="3" name="Content Placeholder 2"/>
          <p:cNvSpPr>
            <a:spLocks noGrp="1"/>
          </p:cNvSpPr>
          <p:nvPr>
            <p:ph idx="1"/>
          </p:nvPr>
        </p:nvSpPr>
        <p:spPr/>
        <p:txBody>
          <a:bodyPr/>
          <a:lstStyle/>
          <a:p>
            <a:r>
              <a:rPr lang="en-US" dirty="0"/>
              <a:t>Use a JavaScript shell: </a:t>
            </a:r>
            <a:r>
              <a:rPr lang="en-US" dirty="0">
                <a:hlinkClick r:id="rId2"/>
              </a:rPr>
              <a:t>http://localhost/shell</a:t>
            </a:r>
            <a:r>
              <a:rPr lang="en-US" dirty="0"/>
              <a:t>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140" y="2050850"/>
            <a:ext cx="9379257" cy="4361355"/>
          </a:xfrm>
          <a:prstGeom prst="rect">
            <a:avLst/>
          </a:prstGeom>
        </p:spPr>
      </p:pic>
    </p:spTree>
    <p:extLst>
      <p:ext uri="{BB962C8B-B14F-4D97-AF65-F5344CB8AC3E}">
        <p14:creationId xmlns:p14="http://schemas.microsoft.com/office/powerpoint/2010/main" val="318374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 Environment (contd.)</a:t>
            </a:r>
          </a:p>
        </p:txBody>
      </p:sp>
      <p:sp>
        <p:nvSpPr>
          <p:cNvPr id="3" name="Content Placeholder 2"/>
          <p:cNvSpPr>
            <a:spLocks noGrp="1"/>
          </p:cNvSpPr>
          <p:nvPr>
            <p:ph idx="1"/>
          </p:nvPr>
        </p:nvSpPr>
        <p:spPr>
          <a:xfrm>
            <a:off x="277092" y="1371600"/>
            <a:ext cx="11545454" cy="5486400"/>
          </a:xfrm>
        </p:spPr>
        <p:txBody>
          <a:bodyPr>
            <a:normAutofit/>
          </a:bodyPr>
          <a:lstStyle/>
          <a:p>
            <a:r>
              <a:rPr lang="en-US" dirty="0"/>
              <a:t>GUI Console (</a:t>
            </a:r>
            <a:r>
              <a:rPr lang="en-US" dirty="0">
                <a:hlinkClick r:id="rId2"/>
              </a:rPr>
              <a:t>https://console.aws.amazon.com/dynamodb/home</a:t>
            </a:r>
            <a:r>
              <a:rPr lang="en-US" dirty="0"/>
              <a:t>)</a:t>
            </a:r>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442" y="1913640"/>
            <a:ext cx="6362569" cy="4782531"/>
          </a:xfrm>
          <a:prstGeom prst="rect">
            <a:avLst/>
          </a:prstGeom>
        </p:spPr>
      </p:pic>
    </p:spTree>
    <p:extLst>
      <p:ext uri="{BB962C8B-B14F-4D97-AF65-F5344CB8AC3E}">
        <p14:creationId xmlns:p14="http://schemas.microsoft.com/office/powerpoint/2010/main" val="82157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DynamoDB</a:t>
            </a:r>
            <a:r>
              <a:rPr lang="en-US" dirty="0"/>
              <a:t> data types</a:t>
            </a:r>
          </a:p>
        </p:txBody>
      </p:sp>
      <p:sp>
        <p:nvSpPr>
          <p:cNvPr id="3" name="Content Placeholder 2"/>
          <p:cNvSpPr>
            <a:spLocks noGrp="1"/>
          </p:cNvSpPr>
          <p:nvPr>
            <p:ph idx="1"/>
          </p:nvPr>
        </p:nvSpPr>
        <p:spPr/>
        <p:txBody>
          <a:bodyPr>
            <a:normAutofit lnSpcReduction="10000"/>
          </a:bodyPr>
          <a:lstStyle/>
          <a:p>
            <a:r>
              <a:rPr lang="en-US" i="1" dirty="0"/>
              <a:t>Attribute Data Types. </a:t>
            </a:r>
            <a:r>
              <a:rPr lang="en-US" dirty="0" err="1"/>
              <a:t>DynamoDB</a:t>
            </a:r>
            <a:r>
              <a:rPr lang="en-US" dirty="0"/>
              <a:t> supports a large set of data types for table attributes. Each data type falls into one of the three following categories </a:t>
            </a:r>
          </a:p>
          <a:p>
            <a:pPr lvl="1"/>
            <a:r>
              <a:rPr lang="en-US" i="1" dirty="0"/>
              <a:t>Scalar</a:t>
            </a:r>
            <a:r>
              <a:rPr lang="en-US" dirty="0"/>
              <a:t> − These types represent a single value, and include number, string, binary, Boolean, and null.</a:t>
            </a:r>
          </a:p>
          <a:p>
            <a:pPr lvl="1"/>
            <a:r>
              <a:rPr lang="en-US" i="1" dirty="0"/>
              <a:t>Document</a:t>
            </a:r>
            <a:r>
              <a:rPr lang="en-US" dirty="0"/>
              <a:t> − These types represent a complex structure possessing nested attributes, and include lists and maps.</a:t>
            </a:r>
          </a:p>
          <a:p>
            <a:pPr lvl="1"/>
            <a:r>
              <a:rPr lang="en-US" i="1" dirty="0"/>
              <a:t>Set</a:t>
            </a:r>
            <a:r>
              <a:rPr lang="en-US" dirty="0"/>
              <a:t> − These types represent multiple scalars, and include string sets, number sets, and binary sets.</a:t>
            </a:r>
          </a:p>
          <a:p>
            <a:pPr lvl="1"/>
            <a:r>
              <a:rPr lang="en-US" dirty="0"/>
              <a:t>Remember </a:t>
            </a:r>
            <a:r>
              <a:rPr lang="en-US" dirty="0" err="1"/>
              <a:t>DynamoDB</a:t>
            </a:r>
            <a:r>
              <a:rPr lang="en-US" dirty="0"/>
              <a:t> as a </a:t>
            </a:r>
            <a:r>
              <a:rPr lang="en-US" dirty="0" err="1"/>
              <a:t>schemaless</a:t>
            </a:r>
            <a:r>
              <a:rPr lang="en-US" dirty="0"/>
              <a:t>, NoSQL database that does not need attribute or data type definitions when creating a table. It only requires a primary key attribute data types in contrast to RDBMS, which require column data types on table creation.</a:t>
            </a:r>
          </a:p>
          <a:p>
            <a:endParaRPr lang="en-US" dirty="0"/>
          </a:p>
        </p:txBody>
      </p:sp>
    </p:spTree>
    <p:extLst>
      <p:ext uri="{BB962C8B-B14F-4D97-AF65-F5344CB8AC3E}">
        <p14:creationId xmlns:p14="http://schemas.microsoft.com/office/powerpoint/2010/main" val="160848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DynamoDB</a:t>
            </a:r>
            <a:r>
              <a:rPr lang="en-US" dirty="0"/>
              <a:t> data types</a:t>
            </a:r>
          </a:p>
        </p:txBody>
      </p:sp>
      <p:sp>
        <p:nvSpPr>
          <p:cNvPr id="3" name="Content Placeholder 2"/>
          <p:cNvSpPr>
            <a:spLocks noGrp="1"/>
          </p:cNvSpPr>
          <p:nvPr>
            <p:ph idx="1"/>
          </p:nvPr>
        </p:nvSpPr>
        <p:spPr>
          <a:xfrm>
            <a:off x="277092" y="1371599"/>
            <a:ext cx="11545454" cy="5575955"/>
          </a:xfrm>
        </p:spPr>
        <p:txBody>
          <a:bodyPr>
            <a:normAutofit fontScale="85000" lnSpcReduction="10000"/>
          </a:bodyPr>
          <a:lstStyle/>
          <a:p>
            <a:r>
              <a:rPr lang="en-US" sz="2600" i="1" dirty="0"/>
              <a:t>Scalars</a:t>
            </a:r>
          </a:p>
          <a:p>
            <a:pPr lvl="1"/>
            <a:r>
              <a:rPr lang="en-US" sz="2600" i="1" dirty="0">
                <a:solidFill>
                  <a:schemeClr val="accent6">
                    <a:lumMod val="75000"/>
                  </a:schemeClr>
                </a:solidFill>
              </a:rPr>
              <a:t>Numbers</a:t>
            </a:r>
            <a:r>
              <a:rPr lang="en-US" dirty="0"/>
              <a:t> − They are limited to 38 digits, and are either positive, negative, or zero.</a:t>
            </a:r>
          </a:p>
          <a:p>
            <a:pPr lvl="1"/>
            <a:r>
              <a:rPr lang="en-US" sz="2600" i="1" dirty="0">
                <a:solidFill>
                  <a:schemeClr val="accent6">
                    <a:lumMod val="75000"/>
                  </a:schemeClr>
                </a:solidFill>
              </a:rPr>
              <a:t>String</a:t>
            </a:r>
            <a:r>
              <a:rPr lang="en-US" dirty="0"/>
              <a:t> − They are Unicode using UTF-8, with a minimum length of &gt;0 and maximum of 400KB.</a:t>
            </a:r>
          </a:p>
          <a:p>
            <a:pPr lvl="1"/>
            <a:r>
              <a:rPr lang="en-US" sz="2600" i="1" dirty="0">
                <a:solidFill>
                  <a:schemeClr val="accent6">
                    <a:lumMod val="75000"/>
                  </a:schemeClr>
                </a:solidFill>
              </a:rPr>
              <a:t>Binary</a:t>
            </a:r>
            <a:r>
              <a:rPr lang="en-US" dirty="0"/>
              <a:t> − They store any binary data, e.g., encrypted data, images, and compressed text. </a:t>
            </a:r>
            <a:r>
              <a:rPr lang="en-US" dirty="0" err="1"/>
              <a:t>DynamoDB</a:t>
            </a:r>
            <a:r>
              <a:rPr lang="en-US" dirty="0"/>
              <a:t> views its bytes as unsigned.</a:t>
            </a:r>
          </a:p>
          <a:p>
            <a:pPr lvl="1"/>
            <a:r>
              <a:rPr lang="en-US" sz="2600" i="1" dirty="0">
                <a:solidFill>
                  <a:schemeClr val="accent6">
                    <a:lumMod val="75000"/>
                  </a:schemeClr>
                </a:solidFill>
              </a:rPr>
              <a:t>Boolean</a:t>
            </a:r>
            <a:r>
              <a:rPr lang="en-US" dirty="0"/>
              <a:t> − They store true or false.</a:t>
            </a:r>
          </a:p>
          <a:p>
            <a:pPr lvl="1"/>
            <a:r>
              <a:rPr lang="en-US" sz="2600" i="1" dirty="0">
                <a:solidFill>
                  <a:schemeClr val="accent6">
                    <a:lumMod val="75000"/>
                  </a:schemeClr>
                </a:solidFill>
              </a:rPr>
              <a:t>Null</a:t>
            </a:r>
            <a:r>
              <a:rPr lang="en-US" dirty="0"/>
              <a:t> − They represent an unknown or undefined state.</a:t>
            </a:r>
          </a:p>
          <a:p>
            <a:r>
              <a:rPr lang="en-US" sz="2800" i="1" dirty="0"/>
              <a:t>Document</a:t>
            </a:r>
          </a:p>
          <a:p>
            <a:pPr lvl="1"/>
            <a:r>
              <a:rPr lang="en-US" sz="2600" i="1" dirty="0">
                <a:solidFill>
                  <a:schemeClr val="accent6">
                    <a:lumMod val="75000"/>
                  </a:schemeClr>
                </a:solidFill>
              </a:rPr>
              <a:t>List</a:t>
            </a:r>
            <a:r>
              <a:rPr lang="en-US" dirty="0"/>
              <a:t> − It stores ordered value collections, and uses square ([...]) brackets.</a:t>
            </a:r>
          </a:p>
          <a:p>
            <a:pPr lvl="1"/>
            <a:r>
              <a:rPr lang="en-US" sz="2600" i="1" dirty="0" err="1">
                <a:solidFill>
                  <a:schemeClr val="accent6">
                    <a:lumMod val="75000"/>
                  </a:schemeClr>
                </a:solidFill>
              </a:rPr>
              <a:t>M</a:t>
            </a:r>
            <a:r>
              <a:rPr lang="en-US" sz="2200" i="1" dirty="0" err="1">
                <a:solidFill>
                  <a:schemeClr val="accent6">
                    <a:lumMod val="75000"/>
                  </a:schemeClr>
                </a:solidFill>
              </a:rPr>
              <a:t>`</a:t>
            </a:r>
            <a:r>
              <a:rPr lang="en-US" sz="2600" i="1" dirty="0" err="1">
                <a:solidFill>
                  <a:schemeClr val="accent6">
                    <a:lumMod val="75000"/>
                  </a:schemeClr>
                </a:solidFill>
              </a:rPr>
              <a:t>ap</a:t>
            </a:r>
            <a:r>
              <a:rPr lang="en-US" dirty="0"/>
              <a:t> − It stores unordered name-value pair collections, and uses curly ({...}) braces.</a:t>
            </a:r>
          </a:p>
          <a:p>
            <a:r>
              <a:rPr lang="en-US" sz="2800" i="1" dirty="0"/>
              <a:t>Set</a:t>
            </a:r>
          </a:p>
          <a:p>
            <a:pPr lvl="1"/>
            <a:r>
              <a:rPr lang="en-US" dirty="0"/>
              <a:t>Sets must contain elements of the same type whether number, string, or binary. The only limits placed on sets consist of the 400KB item size limit, and each element being unique.</a:t>
            </a:r>
          </a:p>
          <a:p>
            <a:endParaRPr lang="en-US" dirty="0"/>
          </a:p>
        </p:txBody>
      </p:sp>
    </p:spTree>
    <p:extLst>
      <p:ext uri="{BB962C8B-B14F-4D97-AF65-F5344CB8AC3E}">
        <p14:creationId xmlns:p14="http://schemas.microsoft.com/office/powerpoint/2010/main" val="135779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DynamoDB</a:t>
            </a:r>
            <a:r>
              <a:rPr lang="en-US" dirty="0"/>
              <a:t> data types</a:t>
            </a:r>
          </a:p>
        </p:txBody>
      </p:sp>
      <p:sp>
        <p:nvSpPr>
          <p:cNvPr id="3" name="Content Placeholder 2"/>
          <p:cNvSpPr>
            <a:spLocks noGrp="1"/>
          </p:cNvSpPr>
          <p:nvPr>
            <p:ph idx="1"/>
          </p:nvPr>
        </p:nvSpPr>
        <p:spPr/>
        <p:txBody>
          <a:bodyPr>
            <a:normAutofit lnSpcReduction="10000"/>
          </a:bodyPr>
          <a:lstStyle/>
          <a:p>
            <a:r>
              <a:rPr lang="en-US" i="1" dirty="0"/>
              <a:t>Action Data Types. </a:t>
            </a:r>
            <a:r>
              <a:rPr lang="en-US" dirty="0" err="1"/>
              <a:t>DynamoDB</a:t>
            </a:r>
            <a:r>
              <a:rPr lang="en-US" dirty="0"/>
              <a:t> API holds various data types used by actions. You can review a selection of the following key types −</a:t>
            </a:r>
          </a:p>
          <a:p>
            <a:pPr lvl="1"/>
            <a:r>
              <a:rPr lang="en-US" sz="2200" i="1" dirty="0" err="1">
                <a:solidFill>
                  <a:schemeClr val="accent6">
                    <a:lumMod val="75000"/>
                  </a:schemeClr>
                </a:solidFill>
              </a:rPr>
              <a:t>AttributeDefinition</a:t>
            </a:r>
            <a:r>
              <a:rPr lang="en-US" dirty="0"/>
              <a:t> − It represents key table and index schema.</a:t>
            </a:r>
          </a:p>
          <a:p>
            <a:pPr lvl="1"/>
            <a:r>
              <a:rPr lang="en-US" sz="2200" i="1" dirty="0">
                <a:solidFill>
                  <a:schemeClr val="accent6">
                    <a:lumMod val="75000"/>
                  </a:schemeClr>
                </a:solidFill>
              </a:rPr>
              <a:t>Capacity</a:t>
            </a:r>
            <a:r>
              <a:rPr lang="en-US" dirty="0"/>
              <a:t> − It represents the quantity of throughput consumed by a table or index.</a:t>
            </a:r>
          </a:p>
          <a:p>
            <a:pPr lvl="1"/>
            <a:r>
              <a:rPr lang="en-US" sz="2200" i="1" dirty="0" err="1">
                <a:solidFill>
                  <a:schemeClr val="accent6">
                    <a:lumMod val="75000"/>
                  </a:schemeClr>
                </a:solidFill>
              </a:rPr>
              <a:t>CreateGlobalSecondaryIndexAction</a:t>
            </a:r>
            <a:r>
              <a:rPr lang="en-US" dirty="0"/>
              <a:t> − It represents a new global secondary index added to a table.</a:t>
            </a:r>
          </a:p>
          <a:p>
            <a:pPr lvl="1"/>
            <a:r>
              <a:rPr lang="en-US" sz="2200" i="1" dirty="0" err="1">
                <a:solidFill>
                  <a:schemeClr val="accent6">
                    <a:lumMod val="75000"/>
                  </a:schemeClr>
                </a:solidFill>
              </a:rPr>
              <a:t>LocalSecondaryIndex</a:t>
            </a:r>
            <a:r>
              <a:rPr lang="en-US" dirty="0"/>
              <a:t> − It represents local secondary index properties.</a:t>
            </a:r>
          </a:p>
          <a:p>
            <a:pPr lvl="1"/>
            <a:r>
              <a:rPr lang="en-US" sz="2200" i="1" dirty="0" err="1">
                <a:solidFill>
                  <a:schemeClr val="accent6">
                    <a:lumMod val="75000"/>
                  </a:schemeClr>
                </a:solidFill>
              </a:rPr>
              <a:t>ProvisionedThroughput</a:t>
            </a:r>
            <a:r>
              <a:rPr lang="en-US" dirty="0"/>
              <a:t> − It represents the provisioned throughput for an index or table.</a:t>
            </a:r>
          </a:p>
          <a:p>
            <a:pPr lvl="1"/>
            <a:r>
              <a:rPr lang="en-US" sz="2200" i="1" dirty="0" err="1">
                <a:solidFill>
                  <a:schemeClr val="accent6">
                    <a:lumMod val="75000"/>
                  </a:schemeClr>
                </a:solidFill>
              </a:rPr>
              <a:t>PutRequest</a:t>
            </a:r>
            <a:r>
              <a:rPr lang="en-US" dirty="0"/>
              <a:t> − It represents </a:t>
            </a:r>
            <a:r>
              <a:rPr lang="en-US" dirty="0" err="1"/>
              <a:t>PutItem</a:t>
            </a:r>
            <a:r>
              <a:rPr lang="en-US" dirty="0"/>
              <a:t> requests.</a:t>
            </a:r>
          </a:p>
          <a:p>
            <a:pPr lvl="1"/>
            <a:r>
              <a:rPr lang="en-US" sz="2200" i="1" dirty="0" err="1">
                <a:solidFill>
                  <a:schemeClr val="accent6">
                    <a:lumMod val="75000"/>
                  </a:schemeClr>
                </a:solidFill>
              </a:rPr>
              <a:t>TableDescription</a:t>
            </a:r>
            <a:r>
              <a:rPr lang="en-US" dirty="0"/>
              <a:t> − It represents table properties.</a:t>
            </a:r>
          </a:p>
          <a:p>
            <a:endParaRPr lang="en-US" dirty="0"/>
          </a:p>
        </p:txBody>
      </p:sp>
    </p:spTree>
    <p:extLst>
      <p:ext uri="{BB962C8B-B14F-4D97-AF65-F5344CB8AC3E}">
        <p14:creationId xmlns:p14="http://schemas.microsoft.com/office/powerpoint/2010/main" val="320438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Indexes </a:t>
            </a:r>
          </a:p>
        </p:txBody>
      </p:sp>
      <p:sp>
        <p:nvSpPr>
          <p:cNvPr id="3" name="Content Placeholder 2"/>
          <p:cNvSpPr>
            <a:spLocks noGrp="1"/>
          </p:cNvSpPr>
          <p:nvPr>
            <p:ph idx="1"/>
          </p:nvPr>
        </p:nvSpPr>
        <p:spPr/>
        <p:txBody>
          <a:bodyPr/>
          <a:lstStyle/>
          <a:p>
            <a:r>
              <a:rPr lang="en-US" dirty="0"/>
              <a:t>Local secondary index (LSI) </a:t>
            </a:r>
          </a:p>
          <a:p>
            <a:pPr lvl="1"/>
            <a:r>
              <a:rPr lang="en-US" dirty="0"/>
              <a:t>Alternate range key attribute</a:t>
            </a:r>
          </a:p>
          <a:p>
            <a:pPr lvl="1"/>
            <a:r>
              <a:rPr lang="en-US" dirty="0"/>
              <a:t>Index is local to a hash key (or partition)</a:t>
            </a:r>
          </a:p>
          <a:p>
            <a:pPr lvl="1"/>
            <a:endParaRPr lang="en-US" dirty="0"/>
          </a:p>
        </p:txBody>
      </p:sp>
      <p:pic>
        <p:nvPicPr>
          <p:cNvPr id="5" name="Picture 4"/>
          <p:cNvPicPr>
            <a:picLocks noChangeAspect="1"/>
          </p:cNvPicPr>
          <p:nvPr/>
        </p:nvPicPr>
        <p:blipFill>
          <a:blip r:embed="rId2"/>
          <a:stretch>
            <a:fillRect/>
          </a:stretch>
        </p:blipFill>
        <p:spPr>
          <a:xfrm>
            <a:off x="465772" y="2744470"/>
            <a:ext cx="9553575" cy="3848100"/>
          </a:xfrm>
          <a:prstGeom prst="rect">
            <a:avLst/>
          </a:prstGeom>
        </p:spPr>
      </p:pic>
    </p:spTree>
    <p:extLst>
      <p:ext uri="{BB962C8B-B14F-4D97-AF65-F5344CB8AC3E}">
        <p14:creationId xmlns:p14="http://schemas.microsoft.com/office/powerpoint/2010/main" val="43334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Indexes (contd.) </a:t>
            </a:r>
          </a:p>
        </p:txBody>
      </p:sp>
      <p:sp>
        <p:nvSpPr>
          <p:cNvPr id="3" name="Content Placeholder 2"/>
          <p:cNvSpPr>
            <a:spLocks noGrp="1"/>
          </p:cNvSpPr>
          <p:nvPr>
            <p:ph idx="1"/>
          </p:nvPr>
        </p:nvSpPr>
        <p:spPr/>
        <p:txBody>
          <a:bodyPr/>
          <a:lstStyle/>
          <a:p>
            <a:r>
              <a:rPr lang="en-US" dirty="0"/>
              <a:t>Global secondary index (GSI)</a:t>
            </a:r>
          </a:p>
          <a:p>
            <a:pPr lvl="1"/>
            <a:r>
              <a:rPr lang="en-US" dirty="0"/>
              <a:t>Alternate hash (+range) key</a:t>
            </a:r>
          </a:p>
          <a:p>
            <a:pPr lvl="1"/>
            <a:r>
              <a:rPr lang="en-US" dirty="0"/>
              <a:t>Index is across all table hash keys (partitions)</a:t>
            </a:r>
          </a:p>
        </p:txBody>
      </p:sp>
      <p:pic>
        <p:nvPicPr>
          <p:cNvPr id="7" name="Picture 6"/>
          <p:cNvPicPr>
            <a:picLocks noChangeAspect="1"/>
          </p:cNvPicPr>
          <p:nvPr/>
        </p:nvPicPr>
        <p:blipFill>
          <a:blip r:embed="rId2"/>
          <a:stretch>
            <a:fillRect/>
          </a:stretch>
        </p:blipFill>
        <p:spPr>
          <a:xfrm>
            <a:off x="537328" y="2840018"/>
            <a:ext cx="7717646" cy="3560784"/>
          </a:xfrm>
          <a:prstGeom prst="rect">
            <a:avLst/>
          </a:prstGeom>
        </p:spPr>
      </p:pic>
    </p:spTree>
    <p:extLst>
      <p:ext uri="{BB962C8B-B14F-4D97-AF65-F5344CB8AC3E}">
        <p14:creationId xmlns:p14="http://schemas.microsoft.com/office/powerpoint/2010/main" val="42709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err="1"/>
              <a:t>DynamoDB</a:t>
            </a:r>
            <a:r>
              <a:rPr lang="en-US" dirty="0"/>
              <a:t> </a:t>
            </a:r>
          </a:p>
          <a:p>
            <a:pPr lvl="1"/>
            <a:r>
              <a:rPr lang="en-US" dirty="0"/>
              <a:t>Definitions</a:t>
            </a:r>
          </a:p>
          <a:p>
            <a:pPr lvl="1"/>
            <a:r>
              <a:rPr lang="en-US" dirty="0"/>
              <a:t>Data type</a:t>
            </a:r>
          </a:p>
          <a:p>
            <a:pPr lvl="1"/>
            <a:r>
              <a:rPr lang="en-US" dirty="0"/>
              <a:t>Operation with item</a:t>
            </a:r>
          </a:p>
          <a:p>
            <a:r>
              <a:rPr lang="en-US" dirty="0"/>
              <a:t>RDS</a:t>
            </a:r>
          </a:p>
          <a:p>
            <a:pPr lvl="1"/>
            <a:r>
              <a:rPr lang="en-US" dirty="0"/>
              <a:t>Microsoft SQL Server</a:t>
            </a:r>
          </a:p>
          <a:p>
            <a:pPr lvl="1"/>
            <a:r>
              <a:rPr lang="en-US" dirty="0"/>
              <a:t>MySQL</a:t>
            </a:r>
          </a:p>
          <a:p>
            <a:pPr lvl="1"/>
            <a:r>
              <a:rPr lang="en-US" dirty="0"/>
              <a:t>Oracle Database</a:t>
            </a:r>
          </a:p>
        </p:txBody>
      </p:sp>
    </p:spTree>
    <p:extLst>
      <p:ext uri="{BB962C8B-B14F-4D97-AF65-F5344CB8AC3E}">
        <p14:creationId xmlns:p14="http://schemas.microsoft.com/office/powerpoint/2010/main" val="115861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 (contd.) </a:t>
            </a:r>
          </a:p>
        </p:txBody>
      </p:sp>
      <p:sp>
        <p:nvSpPr>
          <p:cNvPr id="3" name="Content Placeholder 2"/>
          <p:cNvSpPr>
            <a:spLocks noGrp="1"/>
          </p:cNvSpPr>
          <p:nvPr>
            <p:ph idx="1"/>
          </p:nvPr>
        </p:nvSpPr>
        <p:spPr/>
        <p:txBody>
          <a:bodyPr>
            <a:normAutofit lnSpcReduction="10000"/>
          </a:bodyPr>
          <a:lstStyle/>
          <a:p>
            <a:r>
              <a:rPr lang="en-US" dirty="0"/>
              <a:t>How do GSI updates work?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GSIs don’t have enough write capacity, table writes will be throttled! </a:t>
            </a:r>
          </a:p>
        </p:txBody>
      </p:sp>
      <p:pic>
        <p:nvPicPr>
          <p:cNvPr id="4" name="Picture 3"/>
          <p:cNvPicPr>
            <a:picLocks noChangeAspect="1"/>
          </p:cNvPicPr>
          <p:nvPr/>
        </p:nvPicPr>
        <p:blipFill>
          <a:blip r:embed="rId2"/>
          <a:stretch>
            <a:fillRect/>
          </a:stretch>
        </p:blipFill>
        <p:spPr>
          <a:xfrm>
            <a:off x="2887536" y="1934118"/>
            <a:ext cx="5902523" cy="3401454"/>
          </a:xfrm>
          <a:prstGeom prst="rect">
            <a:avLst/>
          </a:prstGeom>
        </p:spPr>
      </p:pic>
    </p:spTree>
    <p:extLst>
      <p:ext uri="{BB962C8B-B14F-4D97-AF65-F5344CB8AC3E}">
        <p14:creationId xmlns:p14="http://schemas.microsoft.com/office/powerpoint/2010/main" val="200318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 (contd.) </a:t>
            </a:r>
          </a:p>
        </p:txBody>
      </p:sp>
      <p:sp>
        <p:nvSpPr>
          <p:cNvPr id="3" name="Content Placeholder 2"/>
          <p:cNvSpPr>
            <a:spLocks noGrp="1"/>
          </p:cNvSpPr>
          <p:nvPr>
            <p:ph idx="1"/>
          </p:nvPr>
        </p:nvSpPr>
        <p:spPr/>
        <p:txBody>
          <a:bodyPr>
            <a:normAutofit/>
          </a:bodyPr>
          <a:lstStyle/>
          <a:p>
            <a:r>
              <a:rPr lang="en-US" dirty="0"/>
              <a:t>LSI or GSI? </a:t>
            </a:r>
          </a:p>
          <a:p>
            <a:r>
              <a:rPr lang="en-US" dirty="0"/>
              <a:t>LSI can be modeled as a GSI</a:t>
            </a:r>
          </a:p>
          <a:p>
            <a:pPr lvl="1"/>
            <a:r>
              <a:rPr lang="en-US" dirty="0"/>
              <a:t>If data size in an item collection &gt; 10 GB, use GSI</a:t>
            </a:r>
          </a:p>
          <a:p>
            <a:pPr lvl="1"/>
            <a:r>
              <a:rPr lang="en-US" dirty="0"/>
              <a:t>If eventual consistency is okay for your scenario, use GSI! </a:t>
            </a:r>
          </a:p>
        </p:txBody>
      </p:sp>
    </p:spTree>
    <p:extLst>
      <p:ext uri="{BB962C8B-B14F-4D97-AF65-F5344CB8AC3E}">
        <p14:creationId xmlns:p14="http://schemas.microsoft.com/office/powerpoint/2010/main" val="426745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 Create Table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021" y="1219198"/>
            <a:ext cx="5715798" cy="42963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748" y="2241144"/>
            <a:ext cx="5420481" cy="4115374"/>
          </a:xfrm>
          <a:prstGeom prst="rect">
            <a:avLst/>
          </a:prstGeom>
        </p:spPr>
      </p:pic>
    </p:spTree>
    <p:extLst>
      <p:ext uri="{BB962C8B-B14F-4D97-AF65-F5344CB8AC3E}">
        <p14:creationId xmlns:p14="http://schemas.microsoft.com/office/powerpoint/2010/main" val="248111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 Load Table</a:t>
            </a:r>
          </a:p>
        </p:txBody>
      </p:sp>
      <p:sp>
        <p:nvSpPr>
          <p:cNvPr id="3" name="Content Placeholder 2"/>
          <p:cNvSpPr>
            <a:spLocks noGrp="1"/>
          </p:cNvSpPr>
          <p:nvPr>
            <p:ph idx="1"/>
          </p:nvPr>
        </p:nvSpPr>
        <p:spPr/>
        <p:txBody>
          <a:bodyPr/>
          <a:lstStyle/>
          <a:p>
            <a:r>
              <a:rPr lang="en-US" dirty="0"/>
              <a:t>Load Table using GUI Console</a:t>
            </a:r>
          </a:p>
          <a:p>
            <a:pPr marL="0" indent="0">
              <a:buNone/>
            </a:pPr>
            <a:r>
              <a:rPr lang="en-US" dirty="0" err="1"/>
              <a:t>aws</a:t>
            </a:r>
            <a:r>
              <a:rPr lang="en-US" dirty="0"/>
              <a:t> </a:t>
            </a:r>
            <a:r>
              <a:rPr lang="en-US" dirty="0" err="1"/>
              <a:t>dynamodb</a:t>
            </a:r>
            <a:r>
              <a:rPr lang="en-US" dirty="0"/>
              <a:t> batch-write-item -–request-items file://MyProductData.json</a:t>
            </a:r>
          </a:p>
        </p:txBody>
      </p:sp>
    </p:spTree>
    <p:extLst>
      <p:ext uri="{BB962C8B-B14F-4D97-AF65-F5344CB8AC3E}">
        <p14:creationId xmlns:p14="http://schemas.microsoft.com/office/powerpoint/2010/main" val="307260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DynamoDB</a:t>
            </a:r>
            <a:r>
              <a:rPr lang="en-US" dirty="0"/>
              <a:t> - Query Table</a:t>
            </a:r>
          </a:p>
        </p:txBody>
      </p:sp>
      <p:sp>
        <p:nvSpPr>
          <p:cNvPr id="3" name="Content Placeholder 2"/>
          <p:cNvSpPr>
            <a:spLocks noGrp="1"/>
          </p:cNvSpPr>
          <p:nvPr>
            <p:ph idx="1"/>
          </p:nvPr>
        </p:nvSpPr>
        <p:spPr/>
        <p:txBody>
          <a:bodyPr/>
          <a:lstStyle/>
          <a:p>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04" y="1521359"/>
            <a:ext cx="5717311" cy="20677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144" y="3860799"/>
            <a:ext cx="5717311" cy="1467443"/>
          </a:xfrm>
          <a:prstGeom prst="rect">
            <a:avLst/>
          </a:prstGeom>
        </p:spPr>
      </p:pic>
    </p:spTree>
    <p:extLst>
      <p:ext uri="{BB962C8B-B14F-4D97-AF65-F5344CB8AC3E}">
        <p14:creationId xmlns:p14="http://schemas.microsoft.com/office/powerpoint/2010/main" val="55637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a:t>
            </a:r>
          </a:p>
        </p:txBody>
      </p:sp>
      <p:sp>
        <p:nvSpPr>
          <p:cNvPr id="3" name="Content Placeholder 2"/>
          <p:cNvSpPr>
            <a:spLocks noGrp="1"/>
          </p:cNvSpPr>
          <p:nvPr>
            <p:ph idx="1"/>
          </p:nvPr>
        </p:nvSpPr>
        <p:spPr/>
        <p:txBody>
          <a:bodyPr/>
          <a:lstStyle/>
          <a:p>
            <a:r>
              <a:rPr lang="en-US" dirty="0"/>
              <a:t>Queries locate items or secondary indices through primary keys. Performing a query requires a partition key and specific value, or a sort key and value; with the option to filter with comparisons.</a:t>
            </a:r>
          </a:p>
        </p:txBody>
      </p:sp>
      <p:pic>
        <p:nvPicPr>
          <p:cNvPr id="4" name="Picture 3"/>
          <p:cNvPicPr>
            <a:picLocks noChangeAspect="1"/>
          </p:cNvPicPr>
          <p:nvPr/>
        </p:nvPicPr>
        <p:blipFill>
          <a:blip r:embed="rId2"/>
          <a:stretch>
            <a:fillRect/>
          </a:stretch>
        </p:blipFill>
        <p:spPr>
          <a:xfrm>
            <a:off x="5233623" y="2661920"/>
            <a:ext cx="4353289" cy="3872230"/>
          </a:xfrm>
          <a:prstGeom prst="rect">
            <a:avLst/>
          </a:prstGeom>
        </p:spPr>
      </p:pic>
    </p:spTree>
    <p:extLst>
      <p:ext uri="{BB962C8B-B14F-4D97-AF65-F5344CB8AC3E}">
        <p14:creationId xmlns:p14="http://schemas.microsoft.com/office/powerpoint/2010/main" val="67605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 Scan</a:t>
            </a:r>
          </a:p>
        </p:txBody>
      </p:sp>
      <p:sp>
        <p:nvSpPr>
          <p:cNvPr id="3" name="Content Placeholder 2"/>
          <p:cNvSpPr>
            <a:spLocks noGrp="1"/>
          </p:cNvSpPr>
          <p:nvPr>
            <p:ph idx="1"/>
          </p:nvPr>
        </p:nvSpPr>
        <p:spPr>
          <a:xfrm>
            <a:off x="277092" y="1371600"/>
            <a:ext cx="11545454" cy="5486400"/>
          </a:xfrm>
        </p:spPr>
        <p:txBody>
          <a:bodyPr>
            <a:normAutofit lnSpcReduction="10000"/>
          </a:bodyPr>
          <a:lstStyle/>
          <a:p>
            <a:r>
              <a:rPr lang="en-US" dirty="0"/>
              <a:t>Scan Operations read all table items or secondary indices. Its default function results in returning all data attributes of all items within an index or table. </a:t>
            </a:r>
          </a:p>
          <a:p>
            <a:r>
              <a:rPr lang="en-US" dirty="0"/>
              <a:t>Every scan returns a result set, even on finding no matches, which results in an empty set. Scans retrieve no more than 1MB, with the option to filter data.</a:t>
            </a:r>
          </a:p>
          <a:p>
            <a:r>
              <a:rPr lang="en-US" i="1" dirty="0"/>
              <a:t>Types of Scan Operations</a:t>
            </a:r>
          </a:p>
          <a:p>
            <a:pPr lvl="1"/>
            <a:r>
              <a:rPr lang="en-US" sz="2200" i="1" dirty="0">
                <a:solidFill>
                  <a:schemeClr val="accent6">
                    <a:lumMod val="75000"/>
                  </a:schemeClr>
                </a:solidFill>
              </a:rPr>
              <a:t>Filtering</a:t>
            </a:r>
            <a:r>
              <a:rPr lang="en-US" dirty="0"/>
              <a:t> − Scan operations offer fine filtering through filter expressions, which modify data after scans, or queries; before returning results. The expressions use comparison operators. Their syntax resembles condition expressions with the exception of key attributes, which filter expressions do not permit. You cannot use a partition or sort key in a filter expression. </a:t>
            </a:r>
            <a:r>
              <a:rPr lang="en-US" i="1" dirty="0"/>
              <a:t>(The 1MB limit applies prior to any application of filtering.)</a:t>
            </a:r>
          </a:p>
          <a:p>
            <a:pPr lvl="1"/>
            <a:r>
              <a:rPr lang="en-US" sz="2200" i="1" dirty="0">
                <a:solidFill>
                  <a:schemeClr val="accent6">
                    <a:lumMod val="75000"/>
                  </a:schemeClr>
                </a:solidFill>
              </a:rPr>
              <a:t>Throughput Specifications </a:t>
            </a:r>
            <a:r>
              <a:rPr lang="en-US" dirty="0"/>
              <a:t>− Scans consume throughput, however, consumption focuses on item size rather than returned data. </a:t>
            </a:r>
          </a:p>
          <a:p>
            <a:pPr lvl="1"/>
            <a:endParaRPr lang="en-US" dirty="0"/>
          </a:p>
        </p:txBody>
      </p:sp>
    </p:spTree>
    <p:extLst>
      <p:ext uri="{BB962C8B-B14F-4D97-AF65-F5344CB8AC3E}">
        <p14:creationId xmlns:p14="http://schemas.microsoft.com/office/powerpoint/2010/main" val="18497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 Scan (contd.)</a:t>
            </a:r>
          </a:p>
        </p:txBody>
      </p:sp>
      <p:sp>
        <p:nvSpPr>
          <p:cNvPr id="3" name="Content Placeholder 2"/>
          <p:cNvSpPr>
            <a:spLocks noGrp="1"/>
          </p:cNvSpPr>
          <p:nvPr>
            <p:ph idx="1"/>
          </p:nvPr>
        </p:nvSpPr>
        <p:spPr>
          <a:xfrm>
            <a:off x="277092" y="1371600"/>
            <a:ext cx="11545454" cy="5406272"/>
          </a:xfrm>
        </p:spPr>
        <p:txBody>
          <a:bodyPr>
            <a:normAutofit lnSpcReduction="10000"/>
          </a:bodyPr>
          <a:lstStyle/>
          <a:p>
            <a:pPr lvl="1"/>
            <a:r>
              <a:rPr lang="en-US" sz="2200" i="1" dirty="0">
                <a:solidFill>
                  <a:schemeClr val="accent6">
                    <a:lumMod val="75000"/>
                  </a:schemeClr>
                </a:solidFill>
              </a:rPr>
              <a:t>Pagination</a:t>
            </a:r>
            <a:r>
              <a:rPr lang="en-US" dirty="0"/>
              <a:t> − </a:t>
            </a:r>
            <a:r>
              <a:rPr lang="en-US" dirty="0" err="1"/>
              <a:t>DynamoDB</a:t>
            </a:r>
            <a:r>
              <a:rPr lang="en-US" dirty="0"/>
              <a:t> paginates results causing division of results into specific pages. The 1MB limit applies to returned results, and when you exceed it, another scan becomes necessary to gather the rest of the data. </a:t>
            </a:r>
          </a:p>
          <a:p>
            <a:pPr lvl="1"/>
            <a:r>
              <a:rPr lang="en-US" sz="2200" i="1" dirty="0">
                <a:solidFill>
                  <a:schemeClr val="accent6">
                    <a:lumMod val="75000"/>
                  </a:schemeClr>
                </a:solidFill>
              </a:rPr>
              <a:t>The Limit Parameter </a:t>
            </a:r>
            <a:r>
              <a:rPr lang="en-US" dirty="0"/>
              <a:t>− The limit parameter manages the result size. </a:t>
            </a:r>
          </a:p>
          <a:p>
            <a:pPr lvl="1"/>
            <a:r>
              <a:rPr lang="en-US" sz="2200" i="1" dirty="0">
                <a:solidFill>
                  <a:schemeClr val="accent6">
                    <a:lumMod val="75000"/>
                  </a:schemeClr>
                </a:solidFill>
              </a:rPr>
              <a:t>Result Count </a:t>
            </a:r>
          </a:p>
          <a:p>
            <a:pPr lvl="1"/>
            <a:r>
              <a:rPr lang="en-US" sz="2200" i="1" dirty="0">
                <a:solidFill>
                  <a:schemeClr val="accent6">
                    <a:lumMod val="75000"/>
                  </a:schemeClr>
                </a:solidFill>
              </a:rPr>
              <a:t>Consistency</a:t>
            </a:r>
            <a:r>
              <a:rPr lang="en-US" dirty="0"/>
              <a:t> − Query results and scan results are eventually consistent reads, however, you can set strongly consistent reads as well. </a:t>
            </a:r>
          </a:p>
          <a:p>
            <a:pPr lvl="1"/>
            <a:r>
              <a:rPr lang="en-US" sz="2200" i="1" dirty="0">
                <a:solidFill>
                  <a:schemeClr val="accent6">
                    <a:lumMod val="75000"/>
                  </a:schemeClr>
                </a:solidFill>
              </a:rPr>
              <a:t>Performance</a:t>
            </a:r>
            <a:r>
              <a:rPr lang="en-US" dirty="0"/>
              <a:t> − Queries offer better performance than scans due to scans crawling the full table or secondary index, resulting in a sluggish response and heavy throughput consumption. Scans work best for small tables and searches with less filters, however, you can design lean scans by obeying a few best practices such as avoiding sudden, accelerated read activity and exploiting parallel scans.</a:t>
            </a:r>
          </a:p>
          <a:p>
            <a:pPr marL="0" indent="0">
              <a:buNone/>
            </a:pPr>
            <a:endParaRPr lang="en-US" dirty="0"/>
          </a:p>
        </p:txBody>
      </p:sp>
    </p:spTree>
    <p:extLst>
      <p:ext uri="{BB962C8B-B14F-4D97-AF65-F5344CB8AC3E}">
        <p14:creationId xmlns:p14="http://schemas.microsoft.com/office/powerpoint/2010/main" val="221249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Backup/Import</a:t>
            </a:r>
          </a:p>
        </p:txBody>
      </p:sp>
      <p:sp>
        <p:nvSpPr>
          <p:cNvPr id="3" name="Content Placeholder 2"/>
          <p:cNvSpPr>
            <a:spLocks noGrp="1"/>
          </p:cNvSpPr>
          <p:nvPr>
            <p:ph idx="1"/>
          </p:nvPr>
        </p:nvSpPr>
        <p:spPr/>
        <p:txBody>
          <a:bodyPr>
            <a:normAutofit lnSpcReduction="10000"/>
          </a:bodyPr>
          <a:lstStyle/>
          <a:p>
            <a:r>
              <a:rPr lang="en-US" dirty="0"/>
              <a:t>Create an Amazon S3 bucket prior to performing an export </a:t>
            </a:r>
            <a:r>
              <a:rPr lang="en-US" dirty="0">
                <a:solidFill>
                  <a:srgbClr val="FF0000"/>
                </a:solidFill>
              </a:rPr>
              <a:t>(Can export from one or more tables.)</a:t>
            </a:r>
          </a:p>
          <a:p>
            <a:r>
              <a:rPr lang="en-US" dirty="0"/>
              <a:t>Step 1 − Log in to the AWS Management Console and open the Data Pipeline console located at </a:t>
            </a:r>
            <a:r>
              <a:rPr lang="en-US" dirty="0">
                <a:hlinkClick r:id="rId2"/>
              </a:rPr>
              <a:t>https://console.aws.amazon.com/datapipeline/</a:t>
            </a:r>
            <a:endParaRPr lang="en-US" dirty="0"/>
          </a:p>
          <a:p>
            <a:r>
              <a:rPr lang="en-US" dirty="0"/>
              <a:t>Step 2 − If you have no pipelines in the AWS region used, select </a:t>
            </a:r>
            <a:r>
              <a:rPr lang="en-US" i="1" dirty="0"/>
              <a:t>Get started now</a:t>
            </a:r>
            <a:r>
              <a:rPr lang="en-US" dirty="0"/>
              <a:t>. If you have one or more, select </a:t>
            </a:r>
            <a:r>
              <a:rPr lang="en-US" i="1" dirty="0"/>
              <a:t>Create new pipeline</a:t>
            </a:r>
            <a:r>
              <a:rPr lang="en-US" dirty="0"/>
              <a:t>.</a:t>
            </a:r>
          </a:p>
          <a:p>
            <a:r>
              <a:rPr lang="en-US" dirty="0"/>
              <a:t>Step 3 − On the creation page, enter a name for your pipeline. Choose </a:t>
            </a:r>
            <a:r>
              <a:rPr lang="en-US" i="1" dirty="0"/>
              <a:t>Build using a template </a:t>
            </a:r>
            <a:r>
              <a:rPr lang="en-US" dirty="0"/>
              <a:t>for the Source parameter. Select </a:t>
            </a:r>
            <a:r>
              <a:rPr lang="en-US" i="1" dirty="0"/>
              <a:t>Export </a:t>
            </a:r>
            <a:r>
              <a:rPr lang="en-US" i="1" dirty="0" err="1"/>
              <a:t>DynamoDB</a:t>
            </a:r>
            <a:r>
              <a:rPr lang="en-US" i="1" dirty="0"/>
              <a:t> table to S3</a:t>
            </a:r>
            <a:r>
              <a:rPr lang="en-US" dirty="0"/>
              <a:t> from the list. (s3://nameOfBucket/region/nameOfFolder)</a:t>
            </a:r>
          </a:p>
          <a:p>
            <a:r>
              <a:rPr lang="en-US" dirty="0"/>
              <a:t>Step 4 − Select </a:t>
            </a:r>
            <a:r>
              <a:rPr lang="en-US" i="1" dirty="0"/>
              <a:t>Activate</a:t>
            </a:r>
            <a:r>
              <a:rPr lang="en-US" dirty="0"/>
              <a:t> after entering all settings.</a:t>
            </a:r>
          </a:p>
          <a:p>
            <a:endParaRPr lang="en-US" dirty="0"/>
          </a:p>
          <a:p>
            <a:r>
              <a:rPr lang="en-US" dirty="0">
                <a:solidFill>
                  <a:srgbClr val="FF0000"/>
                </a:solidFill>
              </a:rPr>
              <a:t>Note: Can only import one per operation.</a:t>
            </a:r>
          </a:p>
        </p:txBody>
      </p:sp>
    </p:spTree>
    <p:extLst>
      <p:ext uri="{BB962C8B-B14F-4D97-AF65-F5344CB8AC3E}">
        <p14:creationId xmlns:p14="http://schemas.microsoft.com/office/powerpoint/2010/main" val="38611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 MapReduce</a:t>
            </a:r>
          </a:p>
        </p:txBody>
      </p:sp>
      <p:sp>
        <p:nvSpPr>
          <p:cNvPr id="3" name="Content Placeholder 2"/>
          <p:cNvSpPr>
            <a:spLocks noGrp="1"/>
          </p:cNvSpPr>
          <p:nvPr>
            <p:ph idx="1"/>
          </p:nvPr>
        </p:nvSpPr>
        <p:spPr>
          <a:xfrm>
            <a:off x="277092" y="1371600"/>
            <a:ext cx="11545454" cy="5783344"/>
          </a:xfrm>
        </p:spPr>
        <p:txBody>
          <a:bodyPr>
            <a:normAutofit lnSpcReduction="10000"/>
          </a:bodyPr>
          <a:lstStyle/>
          <a:p>
            <a:r>
              <a:rPr lang="en-US" dirty="0"/>
              <a:t>Amazon's Elastic MapReduce (EMR) allows you to quickly and efficiently process big data.</a:t>
            </a:r>
          </a:p>
          <a:p>
            <a:r>
              <a:rPr lang="en-US" i="1" dirty="0" err="1"/>
              <a:t>DynamoDB</a:t>
            </a:r>
            <a:r>
              <a:rPr lang="en-US" i="1" dirty="0"/>
              <a:t>/EMR Integration Prerequisites</a:t>
            </a:r>
          </a:p>
          <a:p>
            <a:pPr lvl="1"/>
            <a:r>
              <a:rPr lang="en-US" dirty="0"/>
              <a:t>Review this checklist of necessary items before using EMR −</a:t>
            </a:r>
          </a:p>
          <a:p>
            <a:pPr lvl="1"/>
            <a:r>
              <a:rPr lang="en-US" dirty="0"/>
              <a:t>An AWS account</a:t>
            </a:r>
          </a:p>
          <a:p>
            <a:pPr lvl="1"/>
            <a:r>
              <a:rPr lang="en-US" dirty="0"/>
              <a:t>A populated table under the same account employed in EMR operations</a:t>
            </a:r>
          </a:p>
          <a:p>
            <a:pPr lvl="1"/>
            <a:r>
              <a:rPr lang="en-US" dirty="0"/>
              <a:t>A custom Hive version with </a:t>
            </a:r>
            <a:r>
              <a:rPr lang="en-US" dirty="0" err="1"/>
              <a:t>DynamoDB</a:t>
            </a:r>
            <a:r>
              <a:rPr lang="en-US" dirty="0"/>
              <a:t> connectivity</a:t>
            </a:r>
          </a:p>
          <a:p>
            <a:pPr lvl="1"/>
            <a:r>
              <a:rPr lang="en-US" dirty="0" err="1"/>
              <a:t>DynamoDB</a:t>
            </a:r>
            <a:r>
              <a:rPr lang="en-US" dirty="0"/>
              <a:t> connectivity support</a:t>
            </a:r>
          </a:p>
          <a:p>
            <a:pPr lvl="1"/>
            <a:r>
              <a:rPr lang="en-US" dirty="0"/>
              <a:t>An S3 bucket (optional)</a:t>
            </a:r>
          </a:p>
          <a:p>
            <a:pPr lvl="1"/>
            <a:r>
              <a:rPr lang="en-US" dirty="0"/>
              <a:t>An SSH client (optional)</a:t>
            </a:r>
          </a:p>
          <a:p>
            <a:pPr lvl="1"/>
            <a:r>
              <a:rPr lang="en-US" dirty="0"/>
              <a:t>An EC2 key pair (optional)</a:t>
            </a:r>
          </a:p>
          <a:p>
            <a:r>
              <a:rPr lang="en-US" dirty="0"/>
              <a:t>Utilize Apache Hive to query map reduce job flows through </a:t>
            </a:r>
            <a:r>
              <a:rPr lang="en-US" dirty="0" err="1"/>
              <a:t>HiveQL</a:t>
            </a:r>
            <a:r>
              <a:rPr lang="en-US" dirty="0"/>
              <a:t>, a query language resembling SQL.</a:t>
            </a:r>
          </a:p>
          <a:p>
            <a:endParaRPr lang="en-US" dirty="0"/>
          </a:p>
          <a:p>
            <a:endParaRPr lang="en-US" dirty="0"/>
          </a:p>
        </p:txBody>
      </p:sp>
    </p:spTree>
    <p:extLst>
      <p:ext uri="{BB962C8B-B14F-4D97-AF65-F5344CB8AC3E}">
        <p14:creationId xmlns:p14="http://schemas.microsoft.com/office/powerpoint/2010/main" val="293979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l">
              <a:buNone/>
            </a:pPr>
            <a:r>
              <a:rPr lang="en-US" i="1" dirty="0"/>
              <a:t>		</a:t>
            </a:r>
            <a:r>
              <a:rPr lang="en-US" i="1" dirty="0" err="1"/>
              <a:t>DynamoDB</a:t>
            </a:r>
            <a:endParaRPr lang="en-US" i="1" dirty="0"/>
          </a:p>
        </p:txBody>
      </p:sp>
      <p:grpSp>
        <p:nvGrpSpPr>
          <p:cNvPr id="4" name="Group 3"/>
          <p:cNvGrpSpPr/>
          <p:nvPr/>
        </p:nvGrpSpPr>
        <p:grpSpPr>
          <a:xfrm>
            <a:off x="4543721" y="1371600"/>
            <a:ext cx="2894027" cy="5349711"/>
            <a:chOff x="365197" y="709817"/>
            <a:chExt cx="1643017" cy="422561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6" name="TextBox 5"/>
            <p:cNvSpPr txBox="1"/>
            <p:nvPr/>
          </p:nvSpPr>
          <p:spPr>
            <a:xfrm>
              <a:off x="1277377" y="3588345"/>
              <a:ext cx="640080" cy="274320"/>
            </a:xfrm>
            <a:prstGeom prst="rect">
              <a:avLst/>
            </a:prstGeom>
            <a:noFill/>
          </p:spPr>
          <p:txBody>
            <a:bodyPr wrap="square" lIns="0" tIns="0" rIns="0" bIns="0" rtlCol="0" anchor="t">
              <a:noAutofit/>
            </a:bodyPr>
            <a:lstStyle/>
            <a:p>
              <a:pPr algn="ctr"/>
              <a:r>
                <a:rPr lang="en-US" sz="1200" b="1" dirty="0"/>
                <a:t>item</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8" name="TextBox 7"/>
            <p:cNvSpPr txBox="1"/>
            <p:nvPr/>
          </p:nvSpPr>
          <p:spPr>
            <a:xfrm>
              <a:off x="487923" y="4661111"/>
              <a:ext cx="640080" cy="274320"/>
            </a:xfrm>
            <a:prstGeom prst="rect">
              <a:avLst/>
            </a:prstGeom>
            <a:noFill/>
          </p:spPr>
          <p:txBody>
            <a:bodyPr wrap="square" lIns="0" tIns="0" rIns="0" bIns="0" rtlCol="0" anchor="t">
              <a:noAutofit/>
            </a:bodyPr>
            <a:lstStyle/>
            <a:p>
              <a:pPr algn="ctr"/>
              <a:r>
                <a:rPr lang="en-US" sz="1200" b="1" dirty="0"/>
                <a:t>items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10" name="TextBox 9"/>
            <p:cNvSpPr txBox="1"/>
            <p:nvPr/>
          </p:nvSpPr>
          <p:spPr>
            <a:xfrm>
              <a:off x="491934" y="2534480"/>
              <a:ext cx="640080" cy="274320"/>
            </a:xfrm>
            <a:prstGeom prst="rect">
              <a:avLst/>
            </a:prstGeom>
            <a:noFill/>
          </p:spPr>
          <p:txBody>
            <a:bodyPr wrap="square" lIns="0" tIns="0" rIns="0" bIns="0" rtlCol="0" anchor="t">
              <a:noAutofit/>
            </a:bodyPr>
            <a:lstStyle/>
            <a:p>
              <a:pPr algn="ctr"/>
              <a:r>
                <a:rPr lang="en-US" sz="1200" b="1" dirty="0"/>
                <a:t>attribute</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12" name="TextBox 11"/>
            <p:cNvSpPr txBox="1"/>
            <p:nvPr/>
          </p:nvSpPr>
          <p:spPr>
            <a:xfrm>
              <a:off x="1278146" y="2534480"/>
              <a:ext cx="640080" cy="274320"/>
            </a:xfrm>
            <a:prstGeom prst="rect">
              <a:avLst/>
            </a:prstGeom>
            <a:noFill/>
          </p:spPr>
          <p:txBody>
            <a:bodyPr wrap="square" lIns="0" tIns="0" rIns="0" bIns="0" rtlCol="0" anchor="t">
              <a:noAutofit/>
            </a:bodyPr>
            <a:lstStyle/>
            <a:p>
              <a:pPr algn="ctr"/>
              <a:r>
                <a:rPr lang="en-US" sz="1200" b="1" dirty="0"/>
                <a:t>attributes</a:t>
              </a: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14" name="TextBox 13"/>
            <p:cNvSpPr txBox="1"/>
            <p:nvPr/>
          </p:nvSpPr>
          <p:spPr>
            <a:xfrm>
              <a:off x="436151" y="3588345"/>
              <a:ext cx="749876" cy="274320"/>
            </a:xfrm>
            <a:prstGeom prst="rect">
              <a:avLst/>
            </a:prstGeom>
            <a:noFill/>
          </p:spPr>
          <p:txBody>
            <a:bodyPr wrap="square" lIns="0" tIns="0" rIns="0" bIns="0" rtlCol="0" anchor="t">
              <a:noAutofit/>
            </a:bodyPr>
            <a:lstStyle/>
            <a:p>
              <a:pPr algn="ctr"/>
              <a:r>
                <a:rPr lang="en-US" sz="1200" b="1" spc="-50" dirty="0"/>
                <a:t>global secondary index</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6" name="TextBox 15"/>
            <p:cNvSpPr txBox="1"/>
            <p:nvPr/>
          </p:nvSpPr>
          <p:spPr>
            <a:xfrm>
              <a:off x="1276354" y="4661111"/>
              <a:ext cx="640080" cy="274320"/>
            </a:xfrm>
            <a:prstGeom prst="rect">
              <a:avLst/>
            </a:prstGeom>
            <a:noFill/>
          </p:spPr>
          <p:txBody>
            <a:bodyPr wrap="square" lIns="0" tIns="0" rIns="0" bIns="0" rtlCol="0" anchor="t">
              <a:noAutofit/>
            </a:bodyPr>
            <a:lstStyle/>
            <a:p>
              <a:pPr algn="ctr"/>
              <a:r>
                <a:rPr lang="en-US" sz="1200" b="1" dirty="0"/>
                <a:t>table</a:t>
              </a:r>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18" name="TextBox 17"/>
            <p:cNvSpPr txBox="1"/>
            <p:nvPr/>
          </p:nvSpPr>
          <p:spPr>
            <a:xfrm>
              <a:off x="365197" y="1360220"/>
              <a:ext cx="894752" cy="155632"/>
            </a:xfrm>
            <a:prstGeom prst="rect">
              <a:avLst/>
            </a:prstGeom>
            <a:noFill/>
          </p:spPr>
          <p:txBody>
            <a:bodyPr wrap="square" lIns="0" tIns="0" rIns="0" bIns="0" rtlCol="0" anchor="t">
              <a:noAutofit/>
            </a:bodyPr>
            <a:lstStyle/>
            <a:p>
              <a:pPr algn="ctr"/>
              <a:r>
                <a:rPr lang="en-US" sz="1200" b="1" dirty="0"/>
                <a:t>Amazon</a:t>
              </a:r>
              <a:br>
                <a:rPr lang="en-US" sz="1200" b="1" dirty="0"/>
              </a:br>
              <a:r>
                <a:rPr lang="en-US" sz="1200" b="1" dirty="0" err="1"/>
                <a:t>DynamoDB</a:t>
              </a:r>
              <a:endParaRPr lang="en-US" sz="1200" b="1" dirty="0"/>
            </a:p>
          </p:txBody>
        </p:sp>
        <p:cxnSp>
          <p:nvCxnSpPr>
            <p:cNvPr id="19" name="Straight Connector 18"/>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9579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SDK</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Java and </a:t>
            </a:r>
            <a:r>
              <a:rPr lang="en-US" dirty="0" err="1"/>
              <a:t>DynamoDB</a:t>
            </a:r>
            <a:endParaRPr lang="en-US" dirty="0"/>
          </a:p>
          <a:p>
            <a:pPr lvl="1"/>
            <a:r>
              <a:rPr lang="en-US" dirty="0">
                <a:hlinkClick r:id="rId2"/>
              </a:rPr>
              <a:t>https://docs.aws.amazon.com/amazondynamodb/latest/developerguide/GettingStarted.Java.html</a:t>
            </a:r>
            <a:r>
              <a:rPr lang="en-US" dirty="0"/>
              <a:t> </a:t>
            </a:r>
          </a:p>
          <a:p>
            <a:endParaRPr lang="en-US" dirty="0"/>
          </a:p>
          <a:p>
            <a:r>
              <a:rPr lang="en-US" dirty="0"/>
              <a:t>.NET and </a:t>
            </a:r>
            <a:r>
              <a:rPr lang="en-US" dirty="0" err="1"/>
              <a:t>DynamoDB</a:t>
            </a:r>
            <a:endParaRPr lang="en-US" dirty="0"/>
          </a:p>
          <a:p>
            <a:pPr lvl="1"/>
            <a:r>
              <a:rPr lang="en-US" dirty="0">
                <a:hlinkClick r:id="rId3"/>
              </a:rPr>
              <a:t>https://docs.aws.amazon.com/amazondynamodb/latest/developerguide/GettingStarted.NET.html</a:t>
            </a:r>
            <a:endParaRPr lang="en-US" dirty="0"/>
          </a:p>
          <a:p>
            <a:endParaRPr lang="en-US" dirty="0"/>
          </a:p>
          <a:p>
            <a:r>
              <a:rPr lang="en-US" dirty="0"/>
              <a:t>Node.js and </a:t>
            </a:r>
            <a:r>
              <a:rPr lang="en-US" dirty="0" err="1"/>
              <a:t>DynamoDB</a:t>
            </a:r>
            <a:endParaRPr lang="en-US" dirty="0"/>
          </a:p>
          <a:p>
            <a:pPr lvl="1"/>
            <a:r>
              <a:rPr lang="en-US" dirty="0">
                <a:hlinkClick r:id="rId4"/>
              </a:rPr>
              <a:t>https://docs.aws.amazon.com/amazondynamodb/latest/developerguide/GettingStarted.NodeJs.html</a:t>
            </a:r>
            <a:r>
              <a:rPr lang="en-US" dirty="0"/>
              <a:t> </a:t>
            </a:r>
          </a:p>
          <a:p>
            <a:pPr lvl="1"/>
            <a:r>
              <a:rPr lang="en-US" dirty="0"/>
              <a:t>https://</a:t>
            </a:r>
            <a:r>
              <a:rPr lang="en-US" dirty="0" err="1"/>
              <a:t>docs.aws.amazon.com</a:t>
            </a:r>
            <a:r>
              <a:rPr lang="en-US" dirty="0"/>
              <a:t>/</a:t>
            </a:r>
            <a:r>
              <a:rPr lang="en-US" dirty="0" err="1"/>
              <a:t>AWSJavaScriptSDK</a:t>
            </a:r>
            <a:r>
              <a:rPr lang="en-US" dirty="0"/>
              <a:t>/latest/AWS/</a:t>
            </a:r>
            <a:r>
              <a:rPr lang="en-US" dirty="0" err="1"/>
              <a:t>DynamoDB.html#query-property</a:t>
            </a:r>
            <a:endParaRPr lang="en-US" dirty="0"/>
          </a:p>
        </p:txBody>
      </p:sp>
    </p:spTree>
    <p:extLst>
      <p:ext uri="{BB962C8B-B14F-4D97-AF65-F5344CB8AC3E}">
        <p14:creationId xmlns:p14="http://schemas.microsoft.com/office/powerpoint/2010/main" val="94846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buNone/>
            </a:pPr>
            <a:r>
              <a:rPr lang="en-US" i="1" dirty="0"/>
              <a:t>		RDS</a:t>
            </a:r>
          </a:p>
        </p:txBody>
      </p:sp>
      <p:grpSp>
        <p:nvGrpSpPr>
          <p:cNvPr id="4" name="Group 3"/>
          <p:cNvGrpSpPr/>
          <p:nvPr/>
        </p:nvGrpSpPr>
        <p:grpSpPr>
          <a:xfrm>
            <a:off x="3730904" y="843637"/>
            <a:ext cx="6497178" cy="5623150"/>
            <a:chOff x="3141507" y="718387"/>
            <a:chExt cx="3942475" cy="421704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6" name="TextBox 5"/>
            <p:cNvSpPr txBox="1"/>
            <p:nvPr/>
          </p:nvSpPr>
          <p:spPr>
            <a:xfrm>
              <a:off x="5607835" y="3588345"/>
              <a:ext cx="640080" cy="274320"/>
            </a:xfrm>
            <a:prstGeom prst="rect">
              <a:avLst/>
            </a:prstGeom>
            <a:noFill/>
          </p:spPr>
          <p:txBody>
            <a:bodyPr wrap="square" lIns="0" tIns="0" rIns="0" bIns="0" rtlCol="0" anchor="t">
              <a:noAutofit/>
            </a:bodyPr>
            <a:lstStyle/>
            <a:p>
              <a:pPr algn="ctr"/>
              <a:r>
                <a:rPr lang="en-US" sz="1200" b="1" dirty="0"/>
                <a:t>RDS DB instance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8" name="TextBox 7"/>
            <p:cNvSpPr txBox="1"/>
            <p:nvPr/>
          </p:nvSpPr>
          <p:spPr>
            <a:xfrm>
              <a:off x="4825880" y="2534480"/>
              <a:ext cx="640080" cy="274320"/>
            </a:xfrm>
            <a:prstGeom prst="rect">
              <a:avLst/>
            </a:prstGeom>
            <a:noFill/>
          </p:spPr>
          <p:txBody>
            <a:bodyPr wrap="square" lIns="0" tIns="0" rIns="0" bIns="0" rtlCol="0" anchor="t">
              <a:noAutofit/>
            </a:bodyPr>
            <a:lstStyle/>
            <a:p>
              <a:pPr algn="ctr"/>
              <a:r>
                <a:rPr lang="en-US" sz="1200" b="1" dirty="0"/>
                <a:t>MySQL DB instance</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10" name="TextBox 9"/>
            <p:cNvSpPr txBox="1"/>
            <p:nvPr/>
          </p:nvSpPr>
          <p:spPr>
            <a:xfrm>
              <a:off x="5609490" y="4661111"/>
              <a:ext cx="640080" cy="274320"/>
            </a:xfrm>
            <a:prstGeom prst="rect">
              <a:avLst/>
            </a:prstGeom>
            <a:noFill/>
          </p:spPr>
          <p:txBody>
            <a:bodyPr wrap="square" lIns="0" tIns="0" rIns="0" bIns="0" rtlCol="0" anchor="t">
              <a:noAutofit/>
            </a:bodyPr>
            <a:lstStyle/>
            <a:p>
              <a:pPr algn="ctr"/>
              <a:r>
                <a:rPr lang="en-US" sz="1200" b="1" dirty="0"/>
                <a:t>SQL slave</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 name="TextBox 11"/>
            <p:cNvSpPr txBox="1"/>
            <p:nvPr/>
          </p:nvSpPr>
          <p:spPr>
            <a:xfrm>
              <a:off x="4818371" y="3588345"/>
              <a:ext cx="640080" cy="274320"/>
            </a:xfrm>
            <a:prstGeom prst="rect">
              <a:avLst/>
            </a:prstGeom>
            <a:noFill/>
          </p:spPr>
          <p:txBody>
            <a:bodyPr wrap="square" lIns="0" tIns="0" rIns="0" bIns="0" rtlCol="0" anchor="t">
              <a:noAutofit/>
            </a:bodyPr>
            <a:lstStyle/>
            <a:p>
              <a:pPr algn="ctr"/>
              <a:r>
                <a:rPr lang="en-US" sz="1200" b="1" dirty="0"/>
                <a:t>Postgre SQL instance</a:t>
              </a: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4" name="TextBox 13"/>
            <p:cNvSpPr txBox="1"/>
            <p:nvPr/>
          </p:nvSpPr>
          <p:spPr>
            <a:xfrm>
              <a:off x="3258113" y="3588345"/>
              <a:ext cx="640080" cy="274320"/>
            </a:xfrm>
            <a:prstGeom prst="rect">
              <a:avLst/>
            </a:prstGeom>
            <a:noFill/>
          </p:spPr>
          <p:txBody>
            <a:bodyPr wrap="square" lIns="0" tIns="0" rIns="0" bIns="0" rtlCol="0" anchor="t">
              <a:noAutofit/>
            </a:bodyPr>
            <a:lstStyle/>
            <a:p>
              <a:pPr algn="ctr"/>
              <a:r>
                <a:rPr lang="en-US" sz="1200" b="1" dirty="0"/>
                <a:t>Oracle DB instance alternate</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6" name="TextBox 15"/>
            <p:cNvSpPr txBox="1"/>
            <p:nvPr/>
          </p:nvSpPr>
          <p:spPr>
            <a:xfrm>
              <a:off x="3216194" y="4661111"/>
              <a:ext cx="746446" cy="274320"/>
            </a:xfrm>
            <a:prstGeom prst="rect">
              <a:avLst/>
            </a:prstGeom>
            <a:noFill/>
          </p:spPr>
          <p:txBody>
            <a:bodyPr wrap="square" lIns="0" tIns="0" rIns="0" bIns="0" rtlCol="0" anchor="t">
              <a:noAutofit/>
            </a:bodyPr>
            <a:lstStyle/>
            <a:p>
              <a:pPr algn="ctr"/>
              <a:r>
                <a:rPr lang="en-US" sz="1200" b="1" spc="-50" dirty="0"/>
                <a:t>RDS DB </a:t>
              </a:r>
              <a:br>
                <a:rPr lang="en-US" sz="1200" b="1" spc="-50" dirty="0"/>
              </a:br>
              <a:r>
                <a:rPr lang="en-US" sz="1200" b="1" spc="-50" dirty="0"/>
                <a:t>instance standby (multi-AZ)</a:t>
              </a:r>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18" name="TextBox 17"/>
            <p:cNvSpPr txBox="1"/>
            <p:nvPr/>
          </p:nvSpPr>
          <p:spPr>
            <a:xfrm>
              <a:off x="6395872" y="2534480"/>
              <a:ext cx="640080" cy="274320"/>
            </a:xfrm>
            <a:prstGeom prst="rect">
              <a:avLst/>
            </a:prstGeom>
            <a:noFill/>
          </p:spPr>
          <p:txBody>
            <a:bodyPr wrap="square" lIns="0" tIns="0" rIns="0" bIns="0" rtlCol="0" anchor="t">
              <a:noAutofit/>
            </a:bodyPr>
            <a:lstStyle/>
            <a:p>
              <a:pPr algn="ctr"/>
              <a:r>
                <a:rPr lang="en-US" sz="1200" b="1" dirty="0"/>
                <a:t>Oracle DB instance</a:t>
              </a: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20" name="TextBox 19"/>
            <p:cNvSpPr txBox="1"/>
            <p:nvPr/>
          </p:nvSpPr>
          <p:spPr>
            <a:xfrm>
              <a:off x="4037680" y="3588345"/>
              <a:ext cx="640080" cy="274320"/>
            </a:xfrm>
            <a:prstGeom prst="rect">
              <a:avLst/>
            </a:prstGeom>
            <a:noFill/>
          </p:spPr>
          <p:txBody>
            <a:bodyPr wrap="square" lIns="0" tIns="0" rIns="0" bIns="0" rtlCol="0" anchor="t">
              <a:noAutofit/>
            </a:bodyPr>
            <a:lstStyle/>
            <a:p>
              <a:pPr algn="ctr"/>
              <a:r>
                <a:rPr lang="en-US" sz="1200" b="1" dirty="0"/>
                <a:t>PIOP</a:t>
              </a:r>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22" name="TextBox 21"/>
            <p:cNvSpPr txBox="1"/>
            <p:nvPr/>
          </p:nvSpPr>
          <p:spPr>
            <a:xfrm>
              <a:off x="5560369" y="2534480"/>
              <a:ext cx="748530" cy="274320"/>
            </a:xfrm>
            <a:prstGeom prst="rect">
              <a:avLst/>
            </a:prstGeom>
            <a:noFill/>
          </p:spPr>
          <p:txBody>
            <a:bodyPr wrap="square" lIns="0" tIns="0" rIns="0" bIns="0" rtlCol="0" anchor="t">
              <a:noAutofit/>
            </a:bodyPr>
            <a:lstStyle/>
            <a:p>
              <a:pPr algn="ctr"/>
              <a:r>
                <a:rPr lang="en-US" sz="1200" b="1" spc="-60" dirty="0"/>
                <a:t>MySQL </a:t>
              </a:r>
              <a:br>
                <a:rPr lang="en-US" sz="1200" b="1" spc="-60" dirty="0"/>
              </a:br>
              <a:r>
                <a:rPr lang="en-US" sz="1200" b="1" spc="-60" dirty="0"/>
                <a:t>instance alternate</a:t>
              </a:r>
            </a:p>
          </p:txBody>
        </p:sp>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24" name="TextBox 23"/>
            <p:cNvSpPr txBox="1"/>
            <p:nvPr/>
          </p:nvSpPr>
          <p:spPr>
            <a:xfrm>
              <a:off x="4046472" y="4661111"/>
              <a:ext cx="640080" cy="274320"/>
            </a:xfrm>
            <a:prstGeom prst="rect">
              <a:avLst/>
            </a:prstGeom>
            <a:noFill/>
          </p:spPr>
          <p:txBody>
            <a:bodyPr wrap="square" lIns="0" tIns="0" rIns="0" bIns="0" rtlCol="0" anchor="t">
              <a:noAutofit/>
            </a:bodyPr>
            <a:lstStyle/>
            <a:p>
              <a:pPr algn="ctr"/>
              <a:r>
                <a:rPr lang="en-US" sz="1200" b="1" dirty="0"/>
                <a:t>RDS DB </a:t>
              </a:r>
              <a:br>
                <a:rPr lang="en-US" sz="1200" b="1" dirty="0"/>
              </a:br>
              <a:r>
                <a:rPr lang="en-US" sz="1200" b="1" dirty="0"/>
                <a:t>instance read replica</a:t>
              </a:r>
            </a:p>
          </p:txBody>
        </p:sp>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26" name="TextBox 25"/>
            <p:cNvSpPr txBox="1"/>
            <p:nvPr/>
          </p:nvSpPr>
          <p:spPr>
            <a:xfrm>
              <a:off x="3253958" y="2534480"/>
              <a:ext cx="640080" cy="274320"/>
            </a:xfrm>
            <a:prstGeom prst="rect">
              <a:avLst/>
            </a:prstGeom>
            <a:noFill/>
          </p:spPr>
          <p:txBody>
            <a:bodyPr wrap="square" lIns="0" tIns="0" rIns="0" bIns="0" rtlCol="0" anchor="t">
              <a:noAutofit/>
            </a:bodyPr>
            <a:lstStyle/>
            <a:p>
              <a:pPr algn="ctr"/>
              <a:r>
                <a:rPr lang="en-US" sz="1200" b="1" dirty="0"/>
                <a:t>MS SQL instance</a:t>
              </a:r>
            </a:p>
          </p:txBody>
        </p:sp>
        <p:pic>
          <p:nvPicPr>
            <p:cNvPr id="27" name="Picture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28" name="TextBox 27"/>
            <p:cNvSpPr txBox="1"/>
            <p:nvPr/>
          </p:nvSpPr>
          <p:spPr>
            <a:xfrm>
              <a:off x="4825880" y="4661111"/>
              <a:ext cx="640080" cy="274320"/>
            </a:xfrm>
            <a:prstGeom prst="rect">
              <a:avLst/>
            </a:prstGeom>
            <a:noFill/>
          </p:spPr>
          <p:txBody>
            <a:bodyPr wrap="square" lIns="0" tIns="0" rIns="0" bIns="0" rtlCol="0" anchor="t">
              <a:noAutofit/>
            </a:bodyPr>
            <a:lstStyle/>
            <a:p>
              <a:pPr algn="ctr"/>
              <a:r>
                <a:rPr lang="en-US" sz="1200" b="1" dirty="0"/>
                <a:t>SQL master</a:t>
              </a:r>
            </a:p>
          </p:txBody>
        </p:sp>
        <p:pic>
          <p:nvPicPr>
            <p:cNvPr id="29" name="Picture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30" name="TextBox 29"/>
            <p:cNvSpPr txBox="1"/>
            <p:nvPr/>
          </p:nvSpPr>
          <p:spPr>
            <a:xfrm>
              <a:off x="4001976" y="2534480"/>
              <a:ext cx="736214" cy="274320"/>
            </a:xfrm>
            <a:prstGeom prst="rect">
              <a:avLst/>
            </a:prstGeom>
            <a:noFill/>
          </p:spPr>
          <p:txBody>
            <a:bodyPr wrap="square" lIns="0" tIns="0" rIns="0" bIns="0" rtlCol="0" anchor="t">
              <a:noAutofit/>
            </a:bodyPr>
            <a:lstStyle/>
            <a:p>
              <a:pPr algn="ctr"/>
              <a:r>
                <a:rPr lang="en-US" sz="1200" b="1" spc="-60" dirty="0"/>
                <a:t>MS SQL </a:t>
              </a:r>
              <a:br>
                <a:rPr lang="en-US" sz="1200" b="1" spc="-60" dirty="0"/>
              </a:br>
              <a:r>
                <a:rPr lang="en-US" sz="1200" b="1" spc="-60" dirty="0"/>
                <a:t>instance alternate</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2" name="Straight Connector 31"/>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141507" y="1360220"/>
              <a:ext cx="894752" cy="155632"/>
            </a:xfrm>
            <a:prstGeom prst="rect">
              <a:avLst/>
            </a:prstGeom>
            <a:noFill/>
          </p:spPr>
          <p:txBody>
            <a:bodyPr wrap="square" lIns="0" tIns="0" rIns="0" bIns="0" rtlCol="0" anchor="t">
              <a:noAutofit/>
            </a:bodyPr>
            <a:lstStyle/>
            <a:p>
              <a:pPr algn="ctr"/>
              <a:r>
                <a:rPr lang="en-US" sz="1200" b="1" dirty="0"/>
                <a:t>Amazon</a:t>
              </a:r>
              <a:br>
                <a:rPr lang="en-US" sz="1200" b="1" dirty="0"/>
              </a:br>
              <a:r>
                <a:rPr lang="en-US" sz="1200" b="1" dirty="0"/>
                <a:t>RDS</a:t>
              </a:r>
            </a:p>
          </p:txBody>
        </p:sp>
      </p:grpSp>
    </p:spTree>
    <p:extLst>
      <p:ext uri="{BB962C8B-B14F-4D97-AF65-F5344CB8AC3E}">
        <p14:creationId xmlns:p14="http://schemas.microsoft.com/office/powerpoint/2010/main" val="118498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Amazon RDS database engines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7114" y="3040852"/>
            <a:ext cx="11495432" cy="3337071"/>
          </a:xfrm>
          <a:prstGeom prst="rect">
            <a:avLst/>
          </a:prstGeom>
        </p:spPr>
      </p:pic>
      <p:pic>
        <p:nvPicPr>
          <p:cNvPr id="5" name="Picture 4"/>
          <p:cNvPicPr>
            <a:picLocks noChangeAspect="1"/>
          </p:cNvPicPr>
          <p:nvPr/>
        </p:nvPicPr>
        <p:blipFill>
          <a:blip r:embed="rId3"/>
          <a:stretch>
            <a:fillRect/>
          </a:stretch>
        </p:blipFill>
        <p:spPr>
          <a:xfrm>
            <a:off x="327114" y="1546705"/>
            <a:ext cx="11495432" cy="1319043"/>
          </a:xfrm>
          <a:prstGeom prst="rect">
            <a:avLst/>
          </a:prstGeom>
        </p:spPr>
      </p:pic>
    </p:spTree>
    <p:extLst>
      <p:ext uri="{BB962C8B-B14F-4D97-AF65-F5344CB8AC3E}">
        <p14:creationId xmlns:p14="http://schemas.microsoft.com/office/powerpoint/2010/main" val="59307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Amazon Relational Database Service (Amazon RDS)?</a:t>
            </a:r>
          </a:p>
        </p:txBody>
      </p:sp>
      <p:sp>
        <p:nvSpPr>
          <p:cNvPr id="3" name="Content Placeholder 2"/>
          <p:cNvSpPr>
            <a:spLocks noGrp="1"/>
          </p:cNvSpPr>
          <p:nvPr>
            <p:ph idx="1"/>
          </p:nvPr>
        </p:nvSpPr>
        <p:spPr/>
        <p:txBody>
          <a:bodyPr/>
          <a:lstStyle/>
          <a:p>
            <a:r>
              <a:rPr lang="en-US" dirty="0"/>
              <a:t>Amazon Relational Database Service (Amazon RDS) is a Web service that makes it easier to set up, operate, and scale a relational database in the cloud. </a:t>
            </a:r>
          </a:p>
          <a:p>
            <a:r>
              <a:rPr lang="en-US" dirty="0"/>
              <a:t>It provides cost-efficient, resizable capacity for an industry-standard relational database and manages common database administration tasks.</a:t>
            </a:r>
          </a:p>
        </p:txBody>
      </p:sp>
    </p:spTree>
    <p:extLst>
      <p:ext uri="{BB962C8B-B14F-4D97-AF65-F5344CB8AC3E}">
        <p14:creationId xmlns:p14="http://schemas.microsoft.com/office/powerpoint/2010/main" val="332039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RDS AWS Components</a:t>
            </a:r>
          </a:p>
        </p:txBody>
      </p:sp>
      <p:sp>
        <p:nvSpPr>
          <p:cNvPr id="3" name="Content Placeholder 2"/>
          <p:cNvSpPr>
            <a:spLocks noGrp="1"/>
          </p:cNvSpPr>
          <p:nvPr>
            <p:ph idx="1"/>
          </p:nvPr>
        </p:nvSpPr>
        <p:spPr>
          <a:xfrm>
            <a:off x="277092" y="1371600"/>
            <a:ext cx="11545454" cy="5377992"/>
          </a:xfrm>
        </p:spPr>
        <p:txBody>
          <a:bodyPr>
            <a:normAutofit/>
          </a:bodyPr>
          <a:lstStyle/>
          <a:p>
            <a:r>
              <a:rPr lang="en-US" dirty="0"/>
              <a:t>DB Instances</a:t>
            </a:r>
          </a:p>
          <a:p>
            <a:r>
              <a:rPr lang="en-US" dirty="0"/>
              <a:t>Regions and Availability Zones</a:t>
            </a:r>
          </a:p>
          <a:p>
            <a:r>
              <a:rPr lang="en-US" dirty="0"/>
              <a:t>Security Groups</a:t>
            </a:r>
          </a:p>
          <a:p>
            <a:pPr lvl="1"/>
            <a:r>
              <a:rPr lang="en-US" dirty="0"/>
              <a:t>VPC Security Group</a:t>
            </a:r>
          </a:p>
          <a:p>
            <a:pPr lvl="2"/>
            <a:r>
              <a:rPr lang="en-US" dirty="0"/>
              <a:t>It controls the DB Instance that is inside a VPC.</a:t>
            </a:r>
          </a:p>
          <a:p>
            <a:pPr lvl="1"/>
            <a:r>
              <a:rPr lang="en-US" dirty="0"/>
              <a:t>EC2 Security Group</a:t>
            </a:r>
          </a:p>
          <a:p>
            <a:pPr lvl="2"/>
            <a:r>
              <a:rPr lang="en-US" dirty="0"/>
              <a:t>It controls access to an EC2 Instance and can be used with a DB Instance.</a:t>
            </a:r>
          </a:p>
          <a:p>
            <a:pPr lvl="1"/>
            <a:r>
              <a:rPr lang="en-US" dirty="0"/>
              <a:t>DB Security Group</a:t>
            </a:r>
          </a:p>
          <a:p>
            <a:pPr lvl="2"/>
            <a:r>
              <a:rPr lang="en-US" dirty="0"/>
              <a:t>It controls the DB Instance that is not in a VPC.</a:t>
            </a:r>
          </a:p>
          <a:p>
            <a:r>
              <a:rPr lang="en-US" dirty="0"/>
              <a:t>DB Parameter Groups</a:t>
            </a:r>
          </a:p>
          <a:p>
            <a:r>
              <a:rPr lang="en-US" dirty="0"/>
              <a:t>DB Option Groups</a:t>
            </a:r>
          </a:p>
          <a:p>
            <a:endParaRPr lang="en-US" dirty="0"/>
          </a:p>
        </p:txBody>
      </p:sp>
    </p:spTree>
    <p:extLst>
      <p:ext uri="{BB962C8B-B14F-4D97-AF65-F5344CB8AC3E}">
        <p14:creationId xmlns:p14="http://schemas.microsoft.com/office/powerpoint/2010/main" val="126999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Amazon RDS DB Instances</a:t>
            </a:r>
          </a:p>
        </p:txBody>
      </p:sp>
      <p:sp>
        <p:nvSpPr>
          <p:cNvPr id="3" name="Content Placeholder 2"/>
          <p:cNvSpPr>
            <a:spLocks noGrp="1"/>
          </p:cNvSpPr>
          <p:nvPr>
            <p:ph idx="1"/>
          </p:nvPr>
        </p:nvSpPr>
        <p:spPr/>
        <p:txBody>
          <a:bodyPr/>
          <a:lstStyle/>
          <a:p>
            <a:r>
              <a:rPr lang="en-US" dirty="0"/>
              <a:t>A </a:t>
            </a:r>
            <a:r>
              <a:rPr lang="en-US" i="1" dirty="0"/>
              <a:t>DB instance</a:t>
            </a:r>
            <a:r>
              <a:rPr lang="en-US" dirty="0"/>
              <a:t> is an isolated database environment running in the cloud. It is the basic building block of Amazon RDS. </a:t>
            </a:r>
          </a:p>
          <a:p>
            <a:r>
              <a:rPr lang="en-US" dirty="0"/>
              <a:t>A DB instance can contain multiple user-created databases, and can be accessed using the same client tools and applications you might use to access a standalone database instance. </a:t>
            </a:r>
          </a:p>
          <a:p>
            <a:r>
              <a:rPr lang="en-US" dirty="0"/>
              <a:t>DB instances are simple to create and modify with the Amazon AWS command line tools, Amazon RDS API actions, or the AWS Management Console. </a:t>
            </a:r>
          </a:p>
        </p:txBody>
      </p:sp>
    </p:spTree>
    <p:extLst>
      <p:ext uri="{BB962C8B-B14F-4D97-AF65-F5344CB8AC3E}">
        <p14:creationId xmlns:p14="http://schemas.microsoft.com/office/powerpoint/2010/main" val="310316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RDS AWS Advantages</a:t>
            </a:r>
          </a:p>
        </p:txBody>
      </p:sp>
      <p:sp>
        <p:nvSpPr>
          <p:cNvPr id="3" name="Content Placeholder 2"/>
          <p:cNvSpPr>
            <a:spLocks noGrp="1"/>
          </p:cNvSpPr>
          <p:nvPr>
            <p:ph idx="1"/>
          </p:nvPr>
        </p:nvSpPr>
        <p:spPr>
          <a:xfrm>
            <a:off x="277092" y="1371600"/>
            <a:ext cx="11545454" cy="5163954"/>
          </a:xfrm>
        </p:spPr>
        <p:txBody>
          <a:bodyPr>
            <a:normAutofit lnSpcReduction="10000"/>
          </a:bodyPr>
          <a:lstStyle/>
          <a:p>
            <a:r>
              <a:rPr lang="en-US" dirty="0"/>
              <a:t>Easy to administer</a:t>
            </a:r>
          </a:p>
          <a:p>
            <a:pPr lvl="1"/>
            <a:r>
              <a:rPr lang="en-US" dirty="0"/>
              <a:t>Amazon RDS makes it easy to go from project conception to deployment. Use the Amazon RDS Management Console, the AWS RDS Command-Line Interface, or simple API calls to access the capabilities of a production-ready relational database in minutes. </a:t>
            </a:r>
          </a:p>
          <a:p>
            <a:r>
              <a:rPr lang="en-US" dirty="0"/>
              <a:t>Highly scalable</a:t>
            </a:r>
          </a:p>
          <a:p>
            <a:pPr lvl="1"/>
            <a:r>
              <a:rPr lang="en-US" dirty="0"/>
              <a:t>You can scale your database's compute and storage resources with only a few mouse clicks or an API call, often with no downtime. Many Amazon RDS engine types allow you to launch one or more Read Replicas to offload read traffic from your primary database instance.</a:t>
            </a:r>
          </a:p>
          <a:p>
            <a:r>
              <a:rPr lang="en-US" dirty="0"/>
              <a:t>Available and durable</a:t>
            </a:r>
          </a:p>
          <a:p>
            <a:pPr lvl="1"/>
            <a:r>
              <a:rPr lang="en-US" dirty="0"/>
              <a:t>Amazon RDS runs on the same highly reliable infrastructure used by other Amazon Web Services.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1136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RDS AWS Advantages (contd.)</a:t>
            </a:r>
          </a:p>
        </p:txBody>
      </p:sp>
      <p:sp>
        <p:nvSpPr>
          <p:cNvPr id="3" name="Content Placeholder 2"/>
          <p:cNvSpPr>
            <a:spLocks noGrp="1"/>
          </p:cNvSpPr>
          <p:nvPr>
            <p:ph idx="1"/>
          </p:nvPr>
        </p:nvSpPr>
        <p:spPr>
          <a:xfrm>
            <a:off x="277092" y="1371599"/>
            <a:ext cx="11545454" cy="5132895"/>
          </a:xfrm>
        </p:spPr>
        <p:txBody>
          <a:bodyPr>
            <a:normAutofit lnSpcReduction="10000"/>
          </a:bodyPr>
          <a:lstStyle/>
          <a:p>
            <a:r>
              <a:rPr lang="en-US" dirty="0"/>
              <a:t>Fast</a:t>
            </a:r>
          </a:p>
          <a:p>
            <a:pPr lvl="1"/>
            <a:r>
              <a:rPr lang="en-US" dirty="0"/>
              <a:t>Amazon RDS supports the most demanding database applications. You can choose between two SSD-backed storage options: one optimized for high-performance OLTP applications, and the other for cost-effective general-purpose use. </a:t>
            </a:r>
          </a:p>
          <a:p>
            <a:r>
              <a:rPr lang="en-US" dirty="0"/>
              <a:t>Secure</a:t>
            </a:r>
          </a:p>
          <a:p>
            <a:pPr lvl="1"/>
            <a:r>
              <a:rPr lang="en-US" dirty="0"/>
              <a:t>Amazon RDS makes it easy to control network access to your database. Amazon RDS also lets you run your database instances in Amazon Virtual Private Cloud (Amazon VPC), which enables you to isolate your database instances and to connect to your existing IT infrastructure through an industry-standard encrypted IPsec VPN. Many Amazon RDS engine types offer encryption at rest and encryption in transit.</a:t>
            </a:r>
          </a:p>
          <a:p>
            <a:r>
              <a:rPr lang="en-US" dirty="0"/>
              <a:t>Inexpensive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034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Microsoft SQL Server on Amazon RDS</a:t>
            </a:r>
          </a:p>
        </p:txBody>
      </p:sp>
      <p:sp>
        <p:nvSpPr>
          <p:cNvPr id="3" name="Content Placeholder 2"/>
          <p:cNvSpPr>
            <a:spLocks noGrp="1"/>
          </p:cNvSpPr>
          <p:nvPr>
            <p:ph idx="1"/>
          </p:nvPr>
        </p:nvSpPr>
        <p:spPr/>
        <p:txBody>
          <a:bodyPr>
            <a:normAutofit/>
          </a:bodyPr>
          <a:lstStyle/>
          <a:p>
            <a:r>
              <a:rPr lang="en-US" dirty="0"/>
              <a:t>Amazon RDS supports DB instances running several versions and editions of Microsoft SQL Server. </a:t>
            </a:r>
          </a:p>
          <a:p>
            <a:r>
              <a:rPr lang="en-US" dirty="0"/>
              <a:t>The most recent supported version of each major version:</a:t>
            </a:r>
          </a:p>
          <a:p>
            <a:pPr lvl="1"/>
            <a:r>
              <a:rPr lang="en-US" dirty="0"/>
              <a:t>SQL Server 2017 RTM (CU13) 14.00.3049.1, (January 01, 2019).</a:t>
            </a:r>
          </a:p>
          <a:p>
            <a:pPr lvl="1"/>
            <a:r>
              <a:rPr lang="en-US" dirty="0"/>
              <a:t>SQL Server 2016 SP2 (CU3) 13.00.5216.0, (September 20, 2018).</a:t>
            </a:r>
          </a:p>
          <a:p>
            <a:pPr lvl="1"/>
            <a:r>
              <a:rPr lang="en-US" dirty="0"/>
              <a:t>SQL Server 2014 SP2 CU10 12.00.5571.0, (January 16, 2018).</a:t>
            </a:r>
          </a:p>
          <a:p>
            <a:pPr lvl="1"/>
            <a:r>
              <a:rPr lang="en-US" dirty="0"/>
              <a:t>SQL Server 2012 SP4 GDR 11.00.7462.6, (January 12, 2017).</a:t>
            </a:r>
          </a:p>
          <a:p>
            <a:pPr lvl="1"/>
            <a:r>
              <a:rPr lang="en-US" dirty="0"/>
              <a:t>SQL Server 2008: It is no longer possible to provision new instances in any region. Amazon RDS is actively migrating existing instances off this version.</a:t>
            </a:r>
          </a:p>
          <a:p>
            <a:endParaRPr lang="en-US" dirty="0"/>
          </a:p>
          <a:p>
            <a:endParaRPr lang="en-US" dirty="0"/>
          </a:p>
        </p:txBody>
      </p:sp>
    </p:spTree>
    <p:extLst>
      <p:ext uri="{BB962C8B-B14F-4D97-AF65-F5344CB8AC3E}">
        <p14:creationId xmlns:p14="http://schemas.microsoft.com/office/powerpoint/2010/main" val="101163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Management Tasks for Microsoft SQL Server on Amazon RDS </a:t>
            </a:r>
          </a:p>
        </p:txBody>
      </p:sp>
      <p:sp>
        <p:nvSpPr>
          <p:cNvPr id="3" name="Content Placeholder 2"/>
          <p:cNvSpPr>
            <a:spLocks noGrp="1"/>
          </p:cNvSpPr>
          <p:nvPr>
            <p:ph idx="1"/>
          </p:nvPr>
        </p:nvSpPr>
        <p:spPr/>
        <p:txBody>
          <a:bodyPr/>
          <a:lstStyle/>
          <a:p>
            <a:r>
              <a:rPr lang="en-US" dirty="0"/>
              <a:t>Instance Classes, Storage, and PIOPS</a:t>
            </a:r>
          </a:p>
          <a:p>
            <a:r>
              <a:rPr lang="en-US" dirty="0"/>
              <a:t>Multi-AZ Deployments</a:t>
            </a:r>
          </a:p>
          <a:p>
            <a:r>
              <a:rPr lang="en-US" dirty="0"/>
              <a:t>Amazon Virtual Private Cloud (VPC)</a:t>
            </a:r>
          </a:p>
          <a:p>
            <a:r>
              <a:rPr lang="en-US" dirty="0"/>
              <a:t>Security Groups</a:t>
            </a:r>
          </a:p>
          <a:p>
            <a:r>
              <a:rPr lang="en-US" dirty="0"/>
              <a:t>Backup and Restore</a:t>
            </a:r>
          </a:p>
          <a:p>
            <a:r>
              <a:rPr lang="en-US" dirty="0"/>
              <a:t>Monitoring</a:t>
            </a:r>
          </a:p>
          <a:p>
            <a:r>
              <a:rPr lang="en-US" dirty="0"/>
              <a:t>Log Files</a:t>
            </a:r>
          </a:p>
        </p:txBody>
      </p:sp>
    </p:spTree>
    <p:extLst>
      <p:ext uri="{BB962C8B-B14F-4D97-AF65-F5344CB8AC3E}">
        <p14:creationId xmlns:p14="http://schemas.microsoft.com/office/powerpoint/2010/main" val="224291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 Overview</a:t>
            </a:r>
          </a:p>
        </p:txBody>
      </p:sp>
      <p:sp>
        <p:nvSpPr>
          <p:cNvPr id="3" name="Content Placeholder 2"/>
          <p:cNvSpPr>
            <a:spLocks noGrp="1"/>
          </p:cNvSpPr>
          <p:nvPr>
            <p:ph idx="1"/>
          </p:nvPr>
        </p:nvSpPr>
        <p:spPr/>
        <p:txBody>
          <a:bodyPr/>
          <a:lstStyle/>
          <a:p>
            <a:r>
              <a:rPr lang="en-US" dirty="0"/>
              <a:t>Amazon </a:t>
            </a:r>
            <a:r>
              <a:rPr lang="en-US" dirty="0" err="1"/>
              <a:t>DynamoDB</a:t>
            </a:r>
            <a:r>
              <a:rPr lang="en-US" dirty="0"/>
              <a:t> is a fully managed NoSQL service that works on key-value pair and other data structure documents provided by Amazon. </a:t>
            </a:r>
          </a:p>
          <a:p>
            <a:r>
              <a:rPr lang="en-US" dirty="0"/>
              <a:t>It requires only a primary key and doesn’t require a schema to create a table. It can store any amount of data and serve any amount of traffic. </a:t>
            </a:r>
          </a:p>
          <a:p>
            <a:r>
              <a:rPr lang="en-US" dirty="0"/>
              <a:t>With </a:t>
            </a:r>
            <a:r>
              <a:rPr lang="en-US" dirty="0" err="1"/>
              <a:t>DyanmoDB</a:t>
            </a:r>
            <a:r>
              <a:rPr lang="en-US" dirty="0"/>
              <a:t>, you can expect a good performance even when it scales up. It is a very simple and small API that follows key-value method to store, access and perform advanced data retrieval.</a:t>
            </a:r>
          </a:p>
          <a:p>
            <a:r>
              <a:rPr lang="en-US" dirty="0" err="1"/>
              <a:t>DynamoDB</a:t>
            </a:r>
            <a:r>
              <a:rPr lang="en-US" dirty="0"/>
              <a:t> comprises of three fundamental units known as </a:t>
            </a:r>
            <a:r>
              <a:rPr lang="en-US" dirty="0">
                <a:solidFill>
                  <a:srgbClr val="FF0000"/>
                </a:solidFill>
              </a:rPr>
              <a:t>table</a:t>
            </a:r>
            <a:r>
              <a:rPr lang="en-US" dirty="0"/>
              <a:t>, </a:t>
            </a:r>
            <a:r>
              <a:rPr lang="en-US" dirty="0">
                <a:solidFill>
                  <a:srgbClr val="FF0000"/>
                </a:solidFill>
              </a:rPr>
              <a:t>attribute</a:t>
            </a:r>
            <a:r>
              <a:rPr lang="en-US" dirty="0"/>
              <a:t>, and </a:t>
            </a:r>
            <a:r>
              <a:rPr lang="en-US" dirty="0">
                <a:solidFill>
                  <a:srgbClr val="FF0000"/>
                </a:solidFill>
              </a:rPr>
              <a:t>items</a:t>
            </a:r>
            <a:r>
              <a:rPr lang="en-US" dirty="0"/>
              <a:t>. </a:t>
            </a:r>
            <a:r>
              <a:rPr lang="en-US" i="1" dirty="0"/>
              <a:t>A table holds a set of items, an attribute is the simplest element that stores data without any further division and item holds a set of attributes.</a:t>
            </a:r>
          </a:p>
          <a:p>
            <a:endParaRPr lang="en-US" dirty="0"/>
          </a:p>
        </p:txBody>
      </p:sp>
    </p:spTree>
    <p:extLst>
      <p:ext uri="{BB962C8B-B14F-4D97-AF65-F5344CB8AC3E}">
        <p14:creationId xmlns:p14="http://schemas.microsoft.com/office/powerpoint/2010/main" val="389217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on Amazon RDS</a:t>
            </a:r>
          </a:p>
        </p:txBody>
      </p:sp>
      <p:sp>
        <p:nvSpPr>
          <p:cNvPr id="3" name="Content Placeholder 2"/>
          <p:cNvSpPr>
            <a:spLocks noGrp="1"/>
          </p:cNvSpPr>
          <p:nvPr>
            <p:ph idx="1"/>
          </p:nvPr>
        </p:nvSpPr>
        <p:spPr/>
        <p:txBody>
          <a:bodyPr/>
          <a:lstStyle/>
          <a:p>
            <a:r>
              <a:rPr lang="en-US" dirty="0"/>
              <a:t>Amazon RDS supports DB instances running several versions of MySQL. You can use the following major versions: </a:t>
            </a:r>
          </a:p>
          <a:p>
            <a:pPr lvl="1"/>
            <a:r>
              <a:rPr lang="en-US" dirty="0"/>
              <a:t>MySQL 8.0</a:t>
            </a:r>
          </a:p>
          <a:p>
            <a:pPr lvl="1"/>
            <a:r>
              <a:rPr lang="en-US" dirty="0"/>
              <a:t>MySQL 5.7</a:t>
            </a:r>
          </a:p>
          <a:p>
            <a:pPr lvl="1"/>
            <a:r>
              <a:rPr lang="en-US" dirty="0"/>
              <a:t>MySQL 5.6</a:t>
            </a:r>
          </a:p>
          <a:p>
            <a:pPr lvl="1"/>
            <a:r>
              <a:rPr lang="en-US" dirty="0"/>
              <a:t>MySQL 5.5</a:t>
            </a:r>
          </a:p>
          <a:p>
            <a:endParaRPr lang="en-US" dirty="0"/>
          </a:p>
        </p:txBody>
      </p:sp>
    </p:spTree>
    <p:extLst>
      <p:ext uri="{BB962C8B-B14F-4D97-AF65-F5344CB8AC3E}">
        <p14:creationId xmlns:p14="http://schemas.microsoft.com/office/powerpoint/2010/main" val="213064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MySQL Features Not Supported By Amazon RDS</a:t>
            </a:r>
          </a:p>
        </p:txBody>
      </p:sp>
      <p:sp>
        <p:nvSpPr>
          <p:cNvPr id="3" name="Content Placeholder 2"/>
          <p:cNvSpPr>
            <a:spLocks noGrp="1"/>
          </p:cNvSpPr>
          <p:nvPr>
            <p:ph idx="1"/>
          </p:nvPr>
        </p:nvSpPr>
        <p:spPr>
          <a:xfrm>
            <a:off x="277092" y="1371599"/>
            <a:ext cx="11545454" cy="5698503"/>
          </a:xfrm>
        </p:spPr>
        <p:txBody>
          <a:bodyPr>
            <a:normAutofit lnSpcReduction="10000"/>
          </a:bodyPr>
          <a:lstStyle/>
          <a:p>
            <a:r>
              <a:rPr lang="en-US" dirty="0"/>
              <a:t>Authentication Plugin</a:t>
            </a:r>
          </a:p>
          <a:p>
            <a:r>
              <a:rPr lang="en-US" dirty="0"/>
              <a:t>Error Logging to the System Log</a:t>
            </a:r>
          </a:p>
          <a:p>
            <a:r>
              <a:rPr lang="en-US" dirty="0"/>
              <a:t>Group Replication Plugin</a:t>
            </a:r>
          </a:p>
          <a:p>
            <a:r>
              <a:rPr lang="en-US" dirty="0" err="1"/>
              <a:t>InnoDB</a:t>
            </a:r>
            <a:r>
              <a:rPr lang="en-US" dirty="0"/>
              <a:t> Tablespace Encryption</a:t>
            </a:r>
          </a:p>
          <a:p>
            <a:r>
              <a:rPr lang="en-US" dirty="0" err="1"/>
              <a:t>MariaDB</a:t>
            </a:r>
            <a:r>
              <a:rPr lang="en-US" dirty="0"/>
              <a:t> Audit Plugin (not supported for Amazon RDS MySQL version 8.0 only)</a:t>
            </a:r>
          </a:p>
          <a:p>
            <a:r>
              <a:rPr lang="en-US" dirty="0"/>
              <a:t>The </a:t>
            </a:r>
            <a:r>
              <a:rPr lang="en-US" dirty="0" err="1"/>
              <a:t>MariaDB</a:t>
            </a:r>
            <a:r>
              <a:rPr lang="en-US" dirty="0"/>
              <a:t> Audit Plugin is supported for Amazon RDS MySQL version 5.5, 5.6, and 5.7.</a:t>
            </a:r>
          </a:p>
          <a:p>
            <a:r>
              <a:rPr lang="en-US" dirty="0"/>
              <a:t>Password Strength Plugin</a:t>
            </a:r>
          </a:p>
          <a:p>
            <a:r>
              <a:rPr lang="en-US" dirty="0"/>
              <a:t>Persisted system variables</a:t>
            </a:r>
          </a:p>
          <a:p>
            <a:r>
              <a:rPr lang="en-US" dirty="0"/>
              <a:t>Replication filters</a:t>
            </a:r>
          </a:p>
          <a:p>
            <a:r>
              <a:rPr lang="en-US" dirty="0" err="1"/>
              <a:t>Semisynchronous</a:t>
            </a:r>
            <a:r>
              <a:rPr lang="en-US" dirty="0"/>
              <a:t> replication</a:t>
            </a:r>
          </a:p>
          <a:p>
            <a:r>
              <a:rPr lang="en-US" dirty="0"/>
              <a:t>Transportable tablespace</a:t>
            </a:r>
          </a:p>
          <a:p>
            <a:r>
              <a:rPr lang="en-US" dirty="0"/>
              <a:t>X Plugin</a:t>
            </a:r>
          </a:p>
        </p:txBody>
      </p:sp>
    </p:spTree>
    <p:extLst>
      <p:ext uri="{BB962C8B-B14F-4D97-AF65-F5344CB8AC3E}">
        <p14:creationId xmlns:p14="http://schemas.microsoft.com/office/powerpoint/2010/main" val="298956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Oracle on Amazon RDS</a:t>
            </a:r>
          </a:p>
        </p:txBody>
      </p:sp>
      <p:sp>
        <p:nvSpPr>
          <p:cNvPr id="3" name="Content Placeholder 2"/>
          <p:cNvSpPr>
            <a:spLocks noGrp="1"/>
          </p:cNvSpPr>
          <p:nvPr>
            <p:ph idx="1"/>
          </p:nvPr>
        </p:nvSpPr>
        <p:spPr/>
        <p:txBody>
          <a:bodyPr/>
          <a:lstStyle/>
          <a:p>
            <a:r>
              <a:rPr lang="en-US" dirty="0"/>
              <a:t>Amazon RDS supports DB instances running several versions and editions of Oracle Database.  </a:t>
            </a:r>
          </a:p>
          <a:p>
            <a:pPr lvl="1"/>
            <a:r>
              <a:rPr lang="en-US" dirty="0"/>
              <a:t>Oracle 12c, Version 12.2.0.1</a:t>
            </a:r>
          </a:p>
          <a:p>
            <a:pPr lvl="1"/>
            <a:r>
              <a:rPr lang="en-US" dirty="0"/>
              <a:t>Oracle 12c, Version 12.1.0.2</a:t>
            </a:r>
          </a:p>
          <a:p>
            <a:pPr lvl="1"/>
            <a:r>
              <a:rPr lang="en-US" dirty="0"/>
              <a:t>Oracle 11g, Version 11.2.0.4</a:t>
            </a:r>
          </a:p>
          <a:p>
            <a:endParaRPr lang="en-US" dirty="0"/>
          </a:p>
        </p:txBody>
      </p:sp>
    </p:spTree>
    <p:extLst>
      <p:ext uri="{BB962C8B-B14F-4D97-AF65-F5344CB8AC3E}">
        <p14:creationId xmlns:p14="http://schemas.microsoft.com/office/powerpoint/2010/main" val="239924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961" y="2909845"/>
            <a:ext cx="3295458" cy="1140050"/>
          </a:xfrm>
          <a:prstGeom prst="rect">
            <a:avLst/>
          </a:prstGeom>
        </p:spPr>
      </p:pic>
    </p:spTree>
    <p:extLst>
      <p:ext uri="{BB962C8B-B14F-4D97-AF65-F5344CB8AC3E}">
        <p14:creationId xmlns:p14="http://schemas.microsoft.com/office/powerpoint/2010/main" val="184981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DynamoDB</a:t>
            </a:r>
            <a:r>
              <a:rPr lang="en-US" dirty="0"/>
              <a:t> – Overview (contd.)</a:t>
            </a:r>
          </a:p>
        </p:txBody>
      </p:sp>
      <p:sp>
        <p:nvSpPr>
          <p:cNvPr id="3" name="Content Placeholder 2"/>
          <p:cNvSpPr>
            <a:spLocks noGrp="1"/>
          </p:cNvSpPr>
          <p:nvPr>
            <p:ph idx="1"/>
          </p:nvPr>
        </p:nvSpPr>
        <p:spPr/>
        <p:txBody>
          <a:bodyPr/>
          <a:lstStyle/>
          <a:p>
            <a:r>
              <a:rPr lang="en-US" dirty="0"/>
              <a:t>Managed NoSQL database service</a:t>
            </a:r>
          </a:p>
          <a:p>
            <a:pPr lvl="1"/>
            <a:r>
              <a:rPr lang="en-US" dirty="0"/>
              <a:t>Supports both document and key-value data models</a:t>
            </a:r>
          </a:p>
          <a:p>
            <a:pPr lvl="1"/>
            <a:r>
              <a:rPr lang="en-US" dirty="0"/>
              <a:t>Highly scalable</a:t>
            </a:r>
          </a:p>
          <a:p>
            <a:pPr lvl="1"/>
            <a:r>
              <a:rPr lang="en-US" dirty="0"/>
              <a:t>Consistent, single-digit millisecond latency at any scale</a:t>
            </a:r>
          </a:p>
          <a:p>
            <a:pPr lvl="1"/>
            <a:r>
              <a:rPr lang="en-US" dirty="0"/>
              <a:t>Highly available - 3x replication</a:t>
            </a:r>
          </a:p>
          <a:p>
            <a:pPr lvl="1"/>
            <a:r>
              <a:rPr lang="en-US" dirty="0"/>
              <a:t>Simple and powerful API </a:t>
            </a:r>
          </a:p>
          <a:p>
            <a:pPr lvl="1"/>
            <a:endParaRPr lang="en-US" dirty="0"/>
          </a:p>
        </p:txBody>
      </p:sp>
    </p:spTree>
    <p:extLst>
      <p:ext uri="{BB962C8B-B14F-4D97-AF65-F5344CB8AC3E}">
        <p14:creationId xmlns:p14="http://schemas.microsoft.com/office/powerpoint/2010/main" val="107677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Concepts</a:t>
            </a:r>
          </a:p>
        </p:txBody>
      </p:sp>
      <p:sp>
        <p:nvSpPr>
          <p:cNvPr id="3" name="Content Placeholder 2"/>
          <p:cNvSpPr>
            <a:spLocks noGrp="1"/>
          </p:cNvSpPr>
          <p:nvPr>
            <p:ph idx="1"/>
          </p:nvPr>
        </p:nvSpPr>
        <p:spPr/>
        <p:txBody>
          <a:bodyPr>
            <a:normAutofit/>
          </a:bodyPr>
          <a:lstStyle/>
          <a:p>
            <a:r>
              <a:rPr lang="en-US" dirty="0"/>
              <a:t>Table, Items, and Attributes</a:t>
            </a:r>
          </a:p>
          <a:p>
            <a:pPr lvl="1"/>
            <a:r>
              <a:rPr lang="en-US" dirty="0"/>
              <a:t>A table can be visualized as a group of items. Taking an example of Employee records, you will have Employee Name, Employee ID, Address and Phone Number all such items will be stored in a table.</a:t>
            </a:r>
          </a:p>
          <a:p>
            <a:pPr lvl="1"/>
            <a:r>
              <a:rPr lang="en-US" dirty="0"/>
              <a:t>An item is a set of attributes in a table. You can also understand an item as a set of attributes that can uniquely define your entry in a table. For example, an item in Employee records will identify a single employee.</a:t>
            </a:r>
          </a:p>
          <a:p>
            <a:pPr lvl="1"/>
            <a:r>
              <a:rPr lang="en-US" dirty="0"/>
              <a:t>An attribute is a single field that is attached to an item. E.g. Employee Name.</a:t>
            </a:r>
          </a:p>
        </p:txBody>
      </p:sp>
    </p:spTree>
    <p:extLst>
      <p:ext uri="{BB962C8B-B14F-4D97-AF65-F5344CB8AC3E}">
        <p14:creationId xmlns:p14="http://schemas.microsoft.com/office/powerpoint/2010/main" val="334353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Concepts (contd.)</a:t>
            </a:r>
          </a:p>
        </p:txBody>
      </p:sp>
      <p:sp>
        <p:nvSpPr>
          <p:cNvPr id="3" name="Content Placeholder 2"/>
          <p:cNvSpPr>
            <a:spLocks noGrp="1"/>
          </p:cNvSpPr>
          <p:nvPr>
            <p:ph idx="1"/>
          </p:nvPr>
        </p:nvSpPr>
        <p:spPr/>
        <p:txBody>
          <a:bodyPr>
            <a:normAutofit/>
          </a:bodyPr>
          <a:lstStyle/>
          <a:p>
            <a:r>
              <a:rPr lang="en-US" dirty="0"/>
              <a:t>Table, Items, and Attributes</a:t>
            </a:r>
          </a:p>
        </p:txBody>
      </p:sp>
      <p:pic>
        <p:nvPicPr>
          <p:cNvPr id="4" name="Picture 3"/>
          <p:cNvPicPr>
            <a:picLocks noChangeAspect="1"/>
          </p:cNvPicPr>
          <p:nvPr/>
        </p:nvPicPr>
        <p:blipFill>
          <a:blip r:embed="rId2"/>
          <a:stretch>
            <a:fillRect/>
          </a:stretch>
        </p:blipFill>
        <p:spPr>
          <a:xfrm>
            <a:off x="1928835" y="2042314"/>
            <a:ext cx="7931602" cy="4494574"/>
          </a:xfrm>
          <a:prstGeom prst="rect">
            <a:avLst/>
          </a:prstGeom>
        </p:spPr>
      </p:pic>
    </p:spTree>
    <p:extLst>
      <p:ext uri="{BB962C8B-B14F-4D97-AF65-F5344CB8AC3E}">
        <p14:creationId xmlns:p14="http://schemas.microsoft.com/office/powerpoint/2010/main" val="267523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Concepts (contd.)</a:t>
            </a:r>
          </a:p>
        </p:txBody>
      </p:sp>
      <p:sp>
        <p:nvSpPr>
          <p:cNvPr id="3" name="Content Placeholder 2"/>
          <p:cNvSpPr>
            <a:spLocks noGrp="1"/>
          </p:cNvSpPr>
          <p:nvPr>
            <p:ph idx="1"/>
          </p:nvPr>
        </p:nvSpPr>
        <p:spPr>
          <a:xfrm>
            <a:off x="277092" y="1371599"/>
            <a:ext cx="11545454" cy="5585381"/>
          </a:xfrm>
        </p:spPr>
        <p:txBody>
          <a:bodyPr>
            <a:normAutofit lnSpcReduction="10000"/>
          </a:bodyPr>
          <a:lstStyle/>
          <a:p>
            <a:r>
              <a:rPr lang="en-US" dirty="0"/>
              <a:t>Primary Key</a:t>
            </a:r>
          </a:p>
          <a:p>
            <a:pPr lvl="1"/>
            <a:r>
              <a:rPr lang="en-US" dirty="0"/>
              <a:t>A primary key is a unique attribute that is necessary while creating a table, it cannot be null at any given point. Hence, while inserting an item into the table, a primary key attribute is a must. Two items cannot have a similar primary key. </a:t>
            </a:r>
            <a:r>
              <a:rPr lang="en-US" dirty="0" err="1"/>
              <a:t>DynamoDB</a:t>
            </a:r>
            <a:r>
              <a:rPr lang="en-US" dirty="0"/>
              <a:t> supports two types of Primary key.</a:t>
            </a:r>
          </a:p>
          <a:p>
            <a:pPr lvl="1"/>
            <a:r>
              <a:rPr lang="en-US" dirty="0"/>
              <a:t>Simple Primary Key</a:t>
            </a:r>
          </a:p>
          <a:p>
            <a:pPr lvl="2"/>
            <a:r>
              <a:rPr lang="en-US" dirty="0"/>
              <a:t>A simple primary key is also known as Partition key, this is basically a single attribute. </a:t>
            </a:r>
            <a:r>
              <a:rPr lang="en-US" dirty="0" err="1"/>
              <a:t>DynamoDB</a:t>
            </a:r>
            <a:r>
              <a:rPr lang="en-US" dirty="0"/>
              <a:t> uses Partition key’s value to distinguish items in a table. </a:t>
            </a:r>
          </a:p>
          <a:p>
            <a:pPr lvl="1"/>
            <a:r>
              <a:rPr lang="en-US" dirty="0"/>
              <a:t>Composite Primary Key</a:t>
            </a:r>
          </a:p>
          <a:p>
            <a:pPr lvl="2"/>
            <a:r>
              <a:rPr lang="en-US" dirty="0"/>
              <a:t>A composite primary key is also known as Partition key and Sort key. This type of key is generally made up of two items. The primary component is the Partition key and the secondary component is the Sort key. </a:t>
            </a:r>
          </a:p>
        </p:txBody>
      </p:sp>
    </p:spTree>
    <p:extLst>
      <p:ext uri="{BB962C8B-B14F-4D97-AF65-F5344CB8AC3E}">
        <p14:creationId xmlns:p14="http://schemas.microsoft.com/office/powerpoint/2010/main" val="353611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Concepts (contd.)</a:t>
            </a:r>
          </a:p>
        </p:txBody>
      </p:sp>
      <p:sp>
        <p:nvSpPr>
          <p:cNvPr id="3" name="Content Placeholder 2"/>
          <p:cNvSpPr>
            <a:spLocks noGrp="1"/>
          </p:cNvSpPr>
          <p:nvPr>
            <p:ph idx="1"/>
          </p:nvPr>
        </p:nvSpPr>
        <p:spPr/>
        <p:txBody>
          <a:bodyPr>
            <a:normAutofit/>
          </a:bodyPr>
          <a:lstStyle/>
          <a:p>
            <a:r>
              <a:rPr lang="en-US" dirty="0"/>
              <a:t>Secondary Index</a:t>
            </a:r>
          </a:p>
          <a:p>
            <a:pPr lvl="1"/>
            <a:r>
              <a:rPr lang="en-US" dirty="0"/>
              <a:t>A secondary index can be understood as the attribute that lets you query the data, with or without the help of a Primary key. </a:t>
            </a:r>
          </a:p>
          <a:p>
            <a:pPr lvl="1"/>
            <a:r>
              <a:rPr lang="en-US" dirty="0"/>
              <a:t>These indexes allow you to query table data with an alternate key. Though </a:t>
            </a:r>
            <a:r>
              <a:rPr lang="en-US" dirty="0" err="1"/>
              <a:t>DynamoDB</a:t>
            </a:r>
            <a:r>
              <a:rPr lang="en-US" dirty="0"/>
              <a:t> does not force their use, they optimize querying.</a:t>
            </a:r>
          </a:p>
          <a:p>
            <a:pPr lvl="1"/>
            <a:r>
              <a:rPr lang="en-US" dirty="0" err="1"/>
              <a:t>DynamoDB</a:t>
            </a:r>
            <a:r>
              <a:rPr lang="en-US" dirty="0"/>
              <a:t> uses two types of secondary indexes </a:t>
            </a:r>
          </a:p>
          <a:p>
            <a:pPr lvl="2"/>
            <a:r>
              <a:rPr lang="en-US" i="1" dirty="0"/>
              <a:t>Global Secondary Index</a:t>
            </a:r>
            <a:r>
              <a:rPr lang="en-US" dirty="0"/>
              <a:t> − This index possesses partition and sort keys, which can differ from table keys.</a:t>
            </a:r>
          </a:p>
          <a:p>
            <a:pPr lvl="2"/>
            <a:r>
              <a:rPr lang="en-US" i="1" dirty="0"/>
              <a:t>Local Secondary Index </a:t>
            </a:r>
            <a:r>
              <a:rPr lang="en-US" dirty="0"/>
              <a:t>− This index possesses a partition key identical to the table, however, its sort key differs.</a:t>
            </a:r>
          </a:p>
        </p:txBody>
      </p:sp>
    </p:spTree>
    <p:extLst>
      <p:ext uri="{BB962C8B-B14F-4D97-AF65-F5344CB8AC3E}">
        <p14:creationId xmlns:p14="http://schemas.microsoft.com/office/powerpoint/2010/main" val="132288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V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ThemeVan" id="{DF3D3269-8E84-480E-9303-F2FB57196E43}" vid="{403988F3-2EF6-4FC2-84C7-FF8BE3B08D6D}"/>
    </a:ext>
  </a:extLst>
</a:theme>
</file>

<file path=docProps/app.xml><?xml version="1.0" encoding="utf-8"?>
<Properties xmlns="http://schemas.openxmlformats.org/officeDocument/2006/extended-properties" xmlns:vt="http://schemas.openxmlformats.org/officeDocument/2006/docPropsVTypes">
  <Template/>
  <TotalTime>753</TotalTime>
  <Words>2841</Words>
  <Application>Microsoft Macintosh PowerPoint</Application>
  <PresentationFormat>Widescreen</PresentationFormat>
  <Paragraphs>279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Century Gothic</vt:lpstr>
      <vt:lpstr>Consolas</vt:lpstr>
      <vt:lpstr>Wingdings</vt:lpstr>
      <vt:lpstr>ThemeVan</vt:lpstr>
      <vt:lpstr>New Technology in Application Development</vt:lpstr>
      <vt:lpstr>Content</vt:lpstr>
      <vt:lpstr>PowerPoint Presentation</vt:lpstr>
      <vt:lpstr>DynamoDB - Overview</vt:lpstr>
      <vt:lpstr>DynamoDB – Overview (contd.)</vt:lpstr>
      <vt:lpstr>Basic Concepts</vt:lpstr>
      <vt:lpstr>Basic Concepts (contd.)</vt:lpstr>
      <vt:lpstr>Basic Concepts (contd.)</vt:lpstr>
      <vt:lpstr>Basic Concepts (contd.)</vt:lpstr>
      <vt:lpstr>Basic Concepts (contd.)</vt:lpstr>
      <vt:lpstr>Accessing Amazon DynamoDB</vt:lpstr>
      <vt:lpstr>DynamoDB - Environment</vt:lpstr>
      <vt:lpstr>DynamoDB - Environment</vt:lpstr>
      <vt:lpstr>DynamoDB – Environment (contd.)</vt:lpstr>
      <vt:lpstr>DynamoDB data types</vt:lpstr>
      <vt:lpstr>DynamoDB data types</vt:lpstr>
      <vt:lpstr>DynamoDB data types</vt:lpstr>
      <vt:lpstr>Indexes </vt:lpstr>
      <vt:lpstr>Indexes (contd.) </vt:lpstr>
      <vt:lpstr>Indexes (contd.) </vt:lpstr>
      <vt:lpstr>Indexes (contd.) </vt:lpstr>
      <vt:lpstr>DynamoDB - Create Table</vt:lpstr>
      <vt:lpstr>DynamoDB - Load Table</vt:lpstr>
      <vt:lpstr>DynamoDB - Query Table</vt:lpstr>
      <vt:lpstr>Querying</vt:lpstr>
      <vt:lpstr>DynamoDB - Scan</vt:lpstr>
      <vt:lpstr>DynamoDB – Scan (contd.)</vt:lpstr>
      <vt:lpstr>Data Backup/Import</vt:lpstr>
      <vt:lpstr>DynamoDB - MapReduce</vt:lpstr>
      <vt:lpstr>DynamoDB SDK</vt:lpstr>
      <vt:lpstr>PowerPoint Presentation</vt:lpstr>
      <vt:lpstr>Amazon RDS database engines</vt:lpstr>
      <vt:lpstr>What Is Amazon Relational Database Service (Amazon RDS)?</vt:lpstr>
      <vt:lpstr>RDS AWS Components</vt:lpstr>
      <vt:lpstr>Amazon RDS DB Instances</vt:lpstr>
      <vt:lpstr>RDS AWS Advantages</vt:lpstr>
      <vt:lpstr>RDS AWS Advantages (contd.)</vt:lpstr>
      <vt:lpstr>Microsoft SQL Server on Amazon RDS</vt:lpstr>
      <vt:lpstr>Common Management Tasks for Microsoft SQL Server on Amazon RDS </vt:lpstr>
      <vt:lpstr>MySQL on Amazon RDS</vt:lpstr>
      <vt:lpstr>MySQL Features Not Supported By Amazon RDS</vt:lpstr>
      <vt:lpstr>Oracle on Amazon RDS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Technology in Application Development</dc:title>
  <dc:creator>Thanh Van</dc:creator>
  <cp:lastModifiedBy>Microsoft Office User</cp:lastModifiedBy>
  <cp:revision>72</cp:revision>
  <dcterms:created xsi:type="dcterms:W3CDTF">2019-07-13T02:19:16Z</dcterms:created>
  <dcterms:modified xsi:type="dcterms:W3CDTF">2021-08-12T04:54:03Z</dcterms:modified>
</cp:coreProperties>
</file>