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 id="269" r:id="rId14"/>
    <p:sldId id="281" r:id="rId15"/>
    <p:sldId id="282" r:id="rId16"/>
    <p:sldId id="270" r:id="rId17"/>
    <p:sldId id="271" r:id="rId18"/>
    <p:sldId id="283" r:id="rId19"/>
    <p:sldId id="272" r:id="rId20"/>
    <p:sldId id="284" r:id="rId21"/>
    <p:sldId id="285" r:id="rId22"/>
    <p:sldId id="273" r:id="rId23"/>
    <p:sldId id="274" r:id="rId24"/>
    <p:sldId id="286" r:id="rId25"/>
    <p:sldId id="275" r:id="rId26"/>
    <p:sldId id="289" r:id="rId27"/>
    <p:sldId id="290" r:id="rId28"/>
    <p:sldId id="291" r:id="rId29"/>
    <p:sldId id="292" r:id="rId30"/>
    <p:sldId id="293" r:id="rId31"/>
    <p:sldId id="294" r:id="rId32"/>
    <p:sldId id="295" r:id="rId33"/>
    <p:sldId id="287" r:id="rId34"/>
    <p:sldId id="288" r:id="rId35"/>
    <p:sldId id="296" r:id="rId36"/>
    <p:sldId id="297" r:id="rId37"/>
    <p:sldId id="298" r:id="rId38"/>
    <p:sldId id="276" r:id="rId39"/>
    <p:sldId id="279" r:id="rId40"/>
    <p:sldId id="280" r:id="rId41"/>
    <p:sldId id="258" r:id="rId42"/>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9B83D-6271-4A58-A8A6-C112B529E56A}" type="datetimeFigureOut">
              <a:rPr lang="en-US" smtClean="0"/>
              <a:t>07/30/19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B70ED-F199-4C6F-A90C-FE5E2869A5B8}" type="slidenum">
              <a:rPr lang="en-US" smtClean="0"/>
              <a:t>‹#›</a:t>
            </a:fld>
            <a:endParaRPr lang="en-US"/>
          </a:p>
        </p:txBody>
      </p:sp>
    </p:spTree>
    <p:extLst>
      <p:ext uri="{BB962C8B-B14F-4D97-AF65-F5344CB8AC3E}">
        <p14:creationId xmlns:p14="http://schemas.microsoft.com/office/powerpoint/2010/main" val="267271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3748"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880617" y="1498604"/>
            <a:ext cx="7010400" cy="3298825"/>
          </a:xfrm>
        </p:spPr>
        <p:txBody>
          <a:bodyPr>
            <a:normAutofit/>
          </a:bodyPr>
          <a:lstStyle>
            <a:lvl1pPr algn="l">
              <a:lnSpc>
                <a:spcPct val="90000"/>
              </a:lnSpc>
              <a:defRPr sz="40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F97FFBF-487F-4D9F-94C9-72E587AABFD0}" type="datetime1">
              <a:rPr lang="en-US" smtClean="0"/>
              <a:t>07/30/19</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3B37EAC-F55D-4DB6-844E-80B9C7FB0F81}" type="slidenum">
              <a:rPr lang="en-US" smtClean="0"/>
              <a:t>‹#›</a:t>
            </a:fld>
            <a:endParaRPr lang="en-US"/>
          </a:p>
        </p:txBody>
      </p:sp>
    </p:spTree>
    <p:extLst>
      <p:ext uri="{BB962C8B-B14F-4D97-AF65-F5344CB8AC3E}">
        <p14:creationId xmlns:p14="http://schemas.microsoft.com/office/powerpoint/2010/main" val="3355693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545454" cy="1142998"/>
          </a:xfrm>
        </p:spPr>
        <p:txBody>
          <a:bodyPr>
            <a:normAutofit/>
          </a:bodyPr>
          <a:lstStyle>
            <a:lvl1pPr>
              <a:defRPr sz="4000" baseline="0">
                <a:effectLst/>
              </a:defRPr>
            </a:lvl1pPr>
          </a:lstStyle>
          <a:p>
            <a:r>
              <a:rPr lang="en-US" dirty="0"/>
              <a:t>Click to edit Master title style</a:t>
            </a:r>
            <a:endParaRPr dirty="0"/>
          </a:p>
        </p:txBody>
      </p:sp>
      <p:sp>
        <p:nvSpPr>
          <p:cNvPr id="3" name="Content Placeholder 2"/>
          <p:cNvSpPr>
            <a:spLocks noGrp="1"/>
          </p:cNvSpPr>
          <p:nvPr>
            <p:ph idx="1"/>
          </p:nvPr>
        </p:nvSpPr>
        <p:spPr>
          <a:xfrm>
            <a:off x="277092" y="1371600"/>
            <a:ext cx="11545454"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31A26644-F83B-4CFF-8397-7CB1AD518022}" type="datetime1">
              <a:rPr lang="en-US" smtClean="0"/>
              <a:t>07/30/19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14740" y="6400804"/>
            <a:ext cx="1107806" cy="320675"/>
          </a:xfrm>
        </p:spPr>
        <p:txBody>
          <a:bodyPr/>
          <a:lstStyle>
            <a:lvl1pPr>
              <a:defRPr sz="1800"/>
            </a:lvl1pPr>
          </a:lstStyle>
          <a:p>
            <a:fld id="{D3B37EAC-F55D-4DB6-844E-80B9C7FB0F81}" type="slidenum">
              <a:rPr lang="en-US" smtClean="0"/>
              <a:t>‹#›</a:t>
            </a:fld>
            <a:endParaRPr lang="en-US"/>
          </a:p>
        </p:txBody>
      </p:sp>
    </p:spTree>
    <p:extLst>
      <p:ext uri="{BB962C8B-B14F-4D97-AF65-F5344CB8AC3E}">
        <p14:creationId xmlns:p14="http://schemas.microsoft.com/office/powerpoint/2010/main" val="42560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2" y="0"/>
            <a:ext cx="12192128"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4"/>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907FAD2A-2B6A-4843-B08D-B5709D7E3756}" type="datetime1">
              <a:rPr lang="en-US" smtClean="0"/>
              <a:t>07/30/19</a:t>
            </a:fld>
            <a:endParaRPr lang="en-US"/>
          </a:p>
        </p:txBody>
      </p:sp>
      <p:sp>
        <p:nvSpPr>
          <p:cNvPr id="5" name="Footer Placeholder 4"/>
          <p:cNvSpPr>
            <a:spLocks noGrp="1"/>
          </p:cNvSpPr>
          <p:nvPr>
            <p:ph type="ftr" sz="quarter" idx="3"/>
          </p:nvPr>
        </p:nvSpPr>
        <p:spPr>
          <a:xfrm>
            <a:off x="3908861" y="6400804"/>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6" y="6400804"/>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3B37EAC-F55D-4DB6-844E-80B9C7FB0F81}" type="slidenum">
              <a:rPr lang="en-US" smtClean="0"/>
              <a:t>‹#›</a:t>
            </a:fld>
            <a:endParaRPr lang="en-US"/>
          </a:p>
        </p:txBody>
      </p:sp>
    </p:spTree>
    <p:extLst>
      <p:ext uri="{BB962C8B-B14F-4D97-AF65-F5344CB8AC3E}">
        <p14:creationId xmlns:p14="http://schemas.microsoft.com/office/powerpoint/2010/main" val="3192281347"/>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New Technology in Application Development</a:t>
            </a:r>
          </a:p>
        </p:txBody>
      </p:sp>
      <p:sp>
        <p:nvSpPr>
          <p:cNvPr id="3" name="Subtitle 2"/>
          <p:cNvSpPr>
            <a:spLocks noGrp="1"/>
          </p:cNvSpPr>
          <p:nvPr>
            <p:ph type="subTitle" idx="1"/>
          </p:nvPr>
        </p:nvSpPr>
        <p:spPr/>
        <p:txBody>
          <a:bodyPr/>
          <a:lstStyle/>
          <a:p>
            <a:r>
              <a:rPr lang="en-US" dirty="0"/>
              <a:t>05. Node.js</a:t>
            </a:r>
          </a:p>
        </p:txBody>
      </p:sp>
    </p:spTree>
    <p:extLst>
      <p:ext uri="{BB962C8B-B14F-4D97-AF65-F5344CB8AC3E}">
        <p14:creationId xmlns:p14="http://schemas.microsoft.com/office/powerpoint/2010/main" val="26892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JavaScript Engines</a:t>
            </a:r>
            <a:endParaRPr lang="en-US" dirty="0"/>
          </a:p>
        </p:txBody>
      </p:sp>
      <p:sp>
        <p:nvSpPr>
          <p:cNvPr id="3" name="Content Placeholder 2"/>
          <p:cNvSpPr>
            <a:spLocks noGrp="1"/>
          </p:cNvSpPr>
          <p:nvPr>
            <p:ph idx="1"/>
          </p:nvPr>
        </p:nvSpPr>
        <p:spPr/>
        <p:txBody>
          <a:bodyPr/>
          <a:lstStyle/>
          <a:p>
            <a:r>
              <a:rPr lang="en-US" dirty="0"/>
              <a:t>A JavaScript engine is a computer program that executes JavaScript (JS) code.</a:t>
            </a:r>
          </a:p>
        </p:txBody>
      </p:sp>
      <p:sp>
        <p:nvSpPr>
          <p:cNvPr id="4" name="Slide Number Placeholder 3"/>
          <p:cNvSpPr>
            <a:spLocks noGrp="1"/>
          </p:cNvSpPr>
          <p:nvPr>
            <p:ph type="sldNum" sz="quarter" idx="12"/>
          </p:nvPr>
        </p:nvSpPr>
        <p:spPr/>
        <p:txBody>
          <a:bodyPr/>
          <a:lstStyle/>
          <a:p>
            <a:fld id="{D3B37EAC-F55D-4DB6-844E-80B9C7FB0F81}" type="slidenum">
              <a:rPr lang="en-US" smtClean="0"/>
              <a:t>10</a:t>
            </a:fld>
            <a:endParaRPr lang="en-US"/>
          </a:p>
        </p:txBody>
      </p:sp>
      <p:pic>
        <p:nvPicPr>
          <p:cNvPr id="5" name="Picture 1"/>
          <p:cNvPicPr>
            <a:picLocks noChangeAspect="1"/>
          </p:cNvPicPr>
          <p:nvPr/>
        </p:nvPicPr>
        <p:blipFill rotWithShape="1">
          <a:blip r:embed="rId2">
            <a:extLst>
              <a:ext uri="{28A0092B-C50C-407E-A947-70E740481C1C}">
                <a14:useLocalDpi xmlns:a14="http://schemas.microsoft.com/office/drawing/2010/main" val="0"/>
              </a:ext>
            </a:extLst>
          </a:blip>
          <a:srcRect t="527" b="26302"/>
          <a:stretch/>
        </p:blipFill>
        <p:spPr bwMode="auto">
          <a:xfrm>
            <a:off x="1715944" y="2361407"/>
            <a:ext cx="9150350" cy="369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5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for</a:t>
            </a:r>
          </a:p>
        </p:txBody>
      </p:sp>
      <p:sp>
        <p:nvSpPr>
          <p:cNvPr id="3" name="Content Placeholder 2"/>
          <p:cNvSpPr>
            <a:spLocks noGrp="1"/>
          </p:cNvSpPr>
          <p:nvPr>
            <p:ph idx="1"/>
          </p:nvPr>
        </p:nvSpPr>
        <p:spPr/>
        <p:txBody>
          <a:bodyPr/>
          <a:lstStyle/>
          <a:p>
            <a:r>
              <a:rPr lang="en-US" dirty="0"/>
              <a:t>Web application</a:t>
            </a:r>
          </a:p>
          <a:p>
            <a:r>
              <a:rPr lang="en-US" dirty="0" err="1"/>
              <a:t>Websocket</a:t>
            </a:r>
            <a:r>
              <a:rPr lang="en-US" dirty="0"/>
              <a:t> server</a:t>
            </a:r>
          </a:p>
          <a:p>
            <a:r>
              <a:rPr lang="en-US" dirty="0"/>
              <a:t>Ad server</a:t>
            </a:r>
          </a:p>
          <a:p>
            <a:r>
              <a:rPr lang="en-US" dirty="0"/>
              <a:t>Proxy server</a:t>
            </a:r>
          </a:p>
          <a:p>
            <a:r>
              <a:rPr lang="en-US" dirty="0"/>
              <a:t>Streaming server</a:t>
            </a:r>
          </a:p>
          <a:p>
            <a:r>
              <a:rPr lang="en-US" dirty="0"/>
              <a:t>Fast file upload client</a:t>
            </a:r>
          </a:p>
          <a:p>
            <a:r>
              <a:rPr lang="en-US" dirty="0"/>
              <a:t>Any Real-time data apps</a:t>
            </a:r>
          </a:p>
          <a:p>
            <a:r>
              <a:rPr lang="en-US" dirty="0"/>
              <a:t>Anything with high I/O</a:t>
            </a:r>
          </a:p>
        </p:txBody>
      </p:sp>
      <p:sp>
        <p:nvSpPr>
          <p:cNvPr id="4" name="Slide Number Placeholder 3"/>
          <p:cNvSpPr>
            <a:spLocks noGrp="1"/>
          </p:cNvSpPr>
          <p:nvPr>
            <p:ph type="sldNum" sz="quarter" idx="12"/>
          </p:nvPr>
        </p:nvSpPr>
        <p:spPr/>
        <p:txBody>
          <a:bodyPr/>
          <a:lstStyle/>
          <a:p>
            <a:fld id="{D3B37EAC-F55D-4DB6-844E-80B9C7FB0F81}" type="slidenum">
              <a:rPr lang="en-US" smtClean="0"/>
              <a:t>11</a:t>
            </a:fld>
            <a:endParaRPr lang="en-US"/>
          </a:p>
        </p:txBody>
      </p:sp>
    </p:spTree>
    <p:extLst>
      <p:ext uri="{BB962C8B-B14F-4D97-AF65-F5344CB8AC3E}">
        <p14:creationId xmlns:p14="http://schemas.microsoft.com/office/powerpoint/2010/main" val="336816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Node.js</a:t>
            </a:r>
          </a:p>
        </p:txBody>
      </p:sp>
      <p:sp>
        <p:nvSpPr>
          <p:cNvPr id="3" name="Content Placeholder 2"/>
          <p:cNvSpPr>
            <a:spLocks noGrp="1"/>
          </p:cNvSpPr>
          <p:nvPr>
            <p:ph idx="1"/>
          </p:nvPr>
        </p:nvSpPr>
        <p:spPr/>
        <p:txBody>
          <a:bodyPr/>
          <a:lstStyle/>
          <a:p>
            <a:r>
              <a:rPr lang="en-IN" altLang="en-US" dirty="0">
                <a:hlinkClick r:id="rId2"/>
              </a:rPr>
              <a:t>http://nodejs.org/</a:t>
            </a:r>
            <a:r>
              <a:rPr lang="en-IN" altLang="en-US" dirty="0"/>
              <a:t>  and Download tar.gz</a:t>
            </a:r>
          </a:p>
          <a:p>
            <a:r>
              <a:rPr lang="en-US" altLang="en-US" dirty="0"/>
              <a:t>File </a:t>
            </a:r>
            <a:r>
              <a:rPr lang="en-US" altLang="en-US" i="1" dirty="0" err="1"/>
              <a:t>package.json</a:t>
            </a:r>
            <a:r>
              <a:rPr lang="en-US" altLang="en-US" dirty="0"/>
              <a:t>: </a:t>
            </a:r>
            <a:r>
              <a:rPr lang="fr-FR" altLang="en-US" dirty="0"/>
              <a:t>Project informations </a:t>
            </a:r>
          </a:p>
          <a:p>
            <a:pPr lvl="1">
              <a:buFontTx/>
              <a:buNone/>
            </a:pPr>
            <a:r>
              <a:rPr lang="fr-FR" altLang="en-US" dirty="0"/>
              <a:t>• Name</a:t>
            </a:r>
          </a:p>
          <a:p>
            <a:pPr lvl="1">
              <a:buFontTx/>
              <a:buNone/>
            </a:pPr>
            <a:r>
              <a:rPr lang="fr-FR" altLang="en-US" dirty="0"/>
              <a:t>• Version</a:t>
            </a:r>
          </a:p>
          <a:p>
            <a:pPr lvl="1">
              <a:buFontTx/>
              <a:buNone/>
            </a:pPr>
            <a:r>
              <a:rPr lang="fr-FR" altLang="en-US" dirty="0"/>
              <a:t>• </a:t>
            </a:r>
            <a:r>
              <a:rPr lang="fr-FR" altLang="en-US" dirty="0" err="1"/>
              <a:t>Dependencies</a:t>
            </a:r>
            <a:endParaRPr lang="fr-FR" altLang="en-US" dirty="0"/>
          </a:p>
          <a:p>
            <a:pPr lvl="1">
              <a:buFontTx/>
              <a:buNone/>
            </a:pPr>
            <a:r>
              <a:rPr lang="fr-FR" altLang="en-US" dirty="0"/>
              <a:t>• Licence</a:t>
            </a:r>
          </a:p>
          <a:p>
            <a:pPr lvl="1">
              <a:buFontTx/>
              <a:buNone/>
            </a:pPr>
            <a:r>
              <a:rPr lang="fr-FR" altLang="en-US" dirty="0"/>
              <a:t>• Main file</a:t>
            </a:r>
          </a:p>
          <a:p>
            <a:r>
              <a:rPr lang="en-US" altLang="en-US" dirty="0"/>
              <a:t>Node.js Modules</a:t>
            </a:r>
          </a:p>
          <a:p>
            <a:pPr lvl="1"/>
            <a:r>
              <a:rPr lang="en-IN" altLang="en-US" dirty="0"/>
              <a:t>https://npmjs.org/</a:t>
            </a:r>
          </a:p>
          <a:p>
            <a:pPr marL="426645" lvl="1" indent="0">
              <a:buNone/>
            </a:pPr>
            <a:r>
              <a:rPr lang="en-US" altLang="en-US" dirty="0">
                <a:solidFill>
                  <a:srgbClr val="00B050"/>
                </a:solidFill>
              </a:rPr>
              <a:t>	</a:t>
            </a:r>
            <a:endParaRPr lang="fr-FR" altLang="en-US" dirty="0"/>
          </a:p>
          <a:p>
            <a:endParaRPr lang="en-US" altLang="en-US" dirty="0">
              <a:solidFill>
                <a:srgbClr val="00B050"/>
              </a:solidFill>
            </a:endParaRPr>
          </a:p>
          <a:p>
            <a:pPr lvl="1"/>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12</a:t>
            </a:fld>
            <a:endParaRPr lang="en-US"/>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l="14999" t="31125" r="17503" b="42197"/>
          <a:stretch>
            <a:fillRect/>
          </a:stretch>
        </p:blipFill>
        <p:spPr bwMode="auto">
          <a:xfrm>
            <a:off x="992675" y="5392731"/>
            <a:ext cx="5738326" cy="139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7154002" y="228939"/>
            <a:ext cx="4245543" cy="6555641"/>
          </a:xfrm>
          <a:prstGeom prst="rect">
            <a:avLst/>
          </a:prstGeom>
          <a:solidFill>
            <a:schemeClr val="accent6">
              <a:lumMod val="20000"/>
              <a:lumOff val="80000"/>
            </a:schemeClr>
          </a:solidFill>
          <a:ln>
            <a:noFill/>
          </a:ln>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200" dirty="0">
                <a:latin typeface="+mj-lt"/>
              </a:rPr>
              <a:t>{</a:t>
            </a:r>
          </a:p>
          <a:p>
            <a:pPr eaLnBrk="1" hangingPunct="1"/>
            <a:r>
              <a:rPr lang="en-US" altLang="en-US" sz="1200" dirty="0">
                <a:latin typeface="+mj-lt"/>
              </a:rPr>
              <a:t>  "name": "node-</a:t>
            </a:r>
            <a:r>
              <a:rPr lang="en-US" altLang="en-US" sz="1200" dirty="0" err="1">
                <a:latin typeface="+mj-lt"/>
              </a:rPr>
              <a:t>js</a:t>
            </a:r>
            <a:r>
              <a:rPr lang="en-US" altLang="en-US" sz="1200" dirty="0">
                <a:latin typeface="+mj-lt"/>
              </a:rPr>
              <a:t>-getting-started",</a:t>
            </a:r>
          </a:p>
          <a:p>
            <a:pPr eaLnBrk="1" hangingPunct="1"/>
            <a:r>
              <a:rPr lang="en-US" altLang="en-US" sz="1200" dirty="0">
                <a:latin typeface="+mj-lt"/>
              </a:rPr>
              <a:t>  "version": "0.2.5",</a:t>
            </a:r>
          </a:p>
          <a:p>
            <a:pPr eaLnBrk="1" hangingPunct="1"/>
            <a:r>
              <a:rPr lang="en-US" altLang="en-US" sz="1200" dirty="0">
                <a:latin typeface="+mj-lt"/>
              </a:rPr>
              <a:t>  "description": "A sample Node.js app using Express 4",</a:t>
            </a:r>
          </a:p>
          <a:p>
            <a:pPr eaLnBrk="1" hangingPunct="1"/>
            <a:r>
              <a:rPr lang="en-US" altLang="en-US" sz="1200" dirty="0">
                <a:latin typeface="+mj-lt"/>
              </a:rPr>
              <a:t>  "engines": {</a:t>
            </a:r>
          </a:p>
          <a:p>
            <a:pPr eaLnBrk="1" hangingPunct="1"/>
            <a:r>
              <a:rPr lang="en-US" altLang="en-US" sz="1200" dirty="0">
                <a:latin typeface="+mj-lt"/>
              </a:rPr>
              <a:t>    "node": "5.9.1"</a:t>
            </a:r>
          </a:p>
          <a:p>
            <a:pPr eaLnBrk="1" hangingPunct="1"/>
            <a:r>
              <a:rPr lang="en-US" altLang="en-US" sz="1200" dirty="0">
                <a:latin typeface="+mj-lt"/>
              </a:rPr>
              <a:t>  },</a:t>
            </a:r>
          </a:p>
          <a:p>
            <a:pPr eaLnBrk="1" hangingPunct="1"/>
            <a:r>
              <a:rPr lang="en-US" altLang="en-US" sz="1200" dirty="0">
                <a:latin typeface="+mj-lt"/>
              </a:rPr>
              <a:t>  "main": "index.js",</a:t>
            </a:r>
          </a:p>
          <a:p>
            <a:pPr eaLnBrk="1" hangingPunct="1"/>
            <a:r>
              <a:rPr lang="en-US" altLang="en-US" sz="1200" dirty="0">
                <a:latin typeface="+mj-lt"/>
              </a:rPr>
              <a:t>  "scripts": {</a:t>
            </a:r>
          </a:p>
          <a:p>
            <a:pPr eaLnBrk="1" hangingPunct="1"/>
            <a:r>
              <a:rPr lang="en-US" altLang="en-US" sz="1200" dirty="0">
                <a:latin typeface="+mj-lt"/>
              </a:rPr>
              <a:t>    "start": "node index.js"</a:t>
            </a:r>
          </a:p>
          <a:p>
            <a:pPr eaLnBrk="1" hangingPunct="1"/>
            <a:r>
              <a:rPr lang="en-US" altLang="en-US" sz="1200" dirty="0">
                <a:latin typeface="+mj-lt"/>
              </a:rPr>
              <a:t>  },</a:t>
            </a:r>
          </a:p>
          <a:p>
            <a:pPr eaLnBrk="1" hangingPunct="1"/>
            <a:r>
              <a:rPr lang="en-US" altLang="en-US" sz="1200" dirty="0">
                <a:latin typeface="+mj-lt"/>
              </a:rPr>
              <a:t>  "dependencies": {</a:t>
            </a:r>
          </a:p>
          <a:p>
            <a:pPr eaLnBrk="1" hangingPunct="1"/>
            <a:r>
              <a:rPr lang="en-US" altLang="en-US" sz="1200" dirty="0">
                <a:latin typeface="+mj-lt"/>
              </a:rPr>
              <a:t>    "body-parser": "^1.16.1",</a:t>
            </a:r>
          </a:p>
          <a:p>
            <a:pPr eaLnBrk="1" hangingPunct="1"/>
            <a:r>
              <a:rPr lang="en-US" altLang="en-US" sz="1200" dirty="0">
                <a:latin typeface="+mj-lt"/>
              </a:rPr>
              <a:t>    "cookie-parser": "^1.4.3",</a:t>
            </a:r>
          </a:p>
          <a:p>
            <a:pPr eaLnBrk="1" hangingPunct="1"/>
            <a:r>
              <a:rPr lang="en-US" altLang="en-US" sz="1200" dirty="0">
                <a:latin typeface="+mj-lt"/>
              </a:rPr>
              <a:t>    "cool-</a:t>
            </a:r>
            <a:r>
              <a:rPr lang="en-US" altLang="en-US" sz="1200" dirty="0" err="1">
                <a:latin typeface="+mj-lt"/>
              </a:rPr>
              <a:t>ascii</a:t>
            </a:r>
            <a:r>
              <a:rPr lang="en-US" altLang="en-US" sz="1200" dirty="0">
                <a:latin typeface="+mj-lt"/>
              </a:rPr>
              <a:t>-faces": "1.3.4",</a:t>
            </a:r>
          </a:p>
          <a:p>
            <a:pPr eaLnBrk="1" hangingPunct="1"/>
            <a:r>
              <a:rPr lang="en-US" altLang="en-US" sz="1200" dirty="0">
                <a:latin typeface="+mj-lt"/>
              </a:rPr>
              <a:t>    "</a:t>
            </a:r>
            <a:r>
              <a:rPr lang="en-US" altLang="en-US" sz="1200" dirty="0" err="1">
                <a:latin typeface="+mj-lt"/>
              </a:rPr>
              <a:t>ejs</a:t>
            </a:r>
            <a:r>
              <a:rPr lang="en-US" altLang="en-US" sz="1200" dirty="0">
                <a:latin typeface="+mj-lt"/>
              </a:rPr>
              <a:t>": "2.4.1",</a:t>
            </a:r>
          </a:p>
          <a:p>
            <a:pPr eaLnBrk="1" hangingPunct="1"/>
            <a:r>
              <a:rPr lang="en-US" altLang="en-US" sz="1200" dirty="0">
                <a:latin typeface="+mj-lt"/>
              </a:rPr>
              <a:t>    "express": "^4.13.3",</a:t>
            </a:r>
          </a:p>
          <a:p>
            <a:pPr eaLnBrk="1" hangingPunct="1"/>
            <a:r>
              <a:rPr lang="en-US" altLang="en-US" sz="1200" dirty="0">
                <a:latin typeface="+mj-lt"/>
              </a:rPr>
              <a:t>    "express-session": "^1.15.1",</a:t>
            </a:r>
          </a:p>
          <a:p>
            <a:pPr eaLnBrk="1" hangingPunct="1"/>
            <a:r>
              <a:rPr lang="en-US" altLang="en-US" sz="1200" dirty="0">
                <a:latin typeface="+mj-lt"/>
              </a:rPr>
              <a:t>    "</a:t>
            </a:r>
            <a:r>
              <a:rPr lang="en-US" altLang="en-US" sz="1200" dirty="0" err="1">
                <a:latin typeface="+mj-lt"/>
              </a:rPr>
              <a:t>mongodb</a:t>
            </a:r>
            <a:r>
              <a:rPr lang="en-US" altLang="en-US" sz="1200" dirty="0">
                <a:latin typeface="+mj-lt"/>
              </a:rPr>
              <a:t>": "^2.2.24",</a:t>
            </a:r>
          </a:p>
          <a:p>
            <a:pPr eaLnBrk="1" hangingPunct="1"/>
            <a:r>
              <a:rPr lang="en-US" altLang="en-US" sz="1200" dirty="0">
                <a:latin typeface="+mj-lt"/>
              </a:rPr>
              <a:t>    "</a:t>
            </a:r>
            <a:r>
              <a:rPr lang="en-US" altLang="en-US" sz="1200" dirty="0" err="1">
                <a:latin typeface="+mj-lt"/>
              </a:rPr>
              <a:t>multer</a:t>
            </a:r>
            <a:r>
              <a:rPr lang="en-US" altLang="en-US" sz="1200" dirty="0">
                <a:latin typeface="+mj-lt"/>
              </a:rPr>
              <a:t>": "^1.3.0",</a:t>
            </a:r>
          </a:p>
          <a:p>
            <a:pPr eaLnBrk="1" hangingPunct="1"/>
            <a:r>
              <a:rPr lang="en-US" altLang="en-US" sz="1200" dirty="0">
                <a:latin typeface="+mj-lt"/>
              </a:rPr>
              <a:t>    "</a:t>
            </a:r>
            <a:r>
              <a:rPr lang="en-US" altLang="en-US" sz="1200" dirty="0" err="1">
                <a:latin typeface="+mj-lt"/>
              </a:rPr>
              <a:t>pg</a:t>
            </a:r>
            <a:r>
              <a:rPr lang="en-US" altLang="en-US" sz="1200" dirty="0">
                <a:latin typeface="+mj-lt"/>
              </a:rPr>
              <a:t>": "4.x",</a:t>
            </a:r>
          </a:p>
          <a:p>
            <a:pPr eaLnBrk="1" hangingPunct="1"/>
            <a:r>
              <a:rPr lang="en-US" altLang="en-US" sz="1200" dirty="0">
                <a:latin typeface="+mj-lt"/>
              </a:rPr>
              <a:t>    "pug": "^2.0.0-beta11"</a:t>
            </a:r>
          </a:p>
          <a:p>
            <a:pPr eaLnBrk="1" hangingPunct="1"/>
            <a:r>
              <a:rPr lang="en-US" altLang="en-US" sz="1200" dirty="0">
                <a:latin typeface="+mj-lt"/>
              </a:rPr>
              <a:t>  },</a:t>
            </a:r>
          </a:p>
          <a:p>
            <a:pPr eaLnBrk="1" hangingPunct="1"/>
            <a:r>
              <a:rPr lang="en-US" altLang="en-US" sz="1200" dirty="0">
                <a:latin typeface="+mj-lt"/>
              </a:rPr>
              <a:t>  "repository": {</a:t>
            </a:r>
          </a:p>
          <a:p>
            <a:pPr eaLnBrk="1" hangingPunct="1"/>
            <a:r>
              <a:rPr lang="en-US" altLang="en-US" sz="1200" dirty="0">
                <a:latin typeface="+mj-lt"/>
              </a:rPr>
              <a:t>    "type": "</a:t>
            </a:r>
            <a:r>
              <a:rPr lang="en-US" altLang="en-US" sz="1200" dirty="0" err="1">
                <a:latin typeface="+mj-lt"/>
              </a:rPr>
              <a:t>git</a:t>
            </a:r>
            <a:r>
              <a:rPr lang="en-US" altLang="en-US" sz="1200" dirty="0">
                <a:latin typeface="+mj-lt"/>
              </a:rPr>
              <a:t>",</a:t>
            </a:r>
          </a:p>
          <a:p>
            <a:pPr eaLnBrk="1" hangingPunct="1"/>
            <a:r>
              <a:rPr lang="en-US" altLang="en-US" sz="1200" dirty="0">
                <a:latin typeface="+mj-lt"/>
              </a:rPr>
              <a:t>    "</a:t>
            </a:r>
            <a:r>
              <a:rPr lang="en-US" altLang="en-US" sz="1200" dirty="0" err="1">
                <a:latin typeface="+mj-lt"/>
              </a:rPr>
              <a:t>url</a:t>
            </a:r>
            <a:r>
              <a:rPr lang="en-US" altLang="en-US" sz="1200" dirty="0">
                <a:latin typeface="+mj-lt"/>
              </a:rPr>
              <a:t>": "https://github.com/</a:t>
            </a:r>
            <a:r>
              <a:rPr lang="en-US" altLang="en-US" sz="1200" dirty="0" err="1">
                <a:latin typeface="+mj-lt"/>
              </a:rPr>
              <a:t>heroku</a:t>
            </a:r>
            <a:r>
              <a:rPr lang="en-US" altLang="en-US" sz="1200" dirty="0">
                <a:latin typeface="+mj-lt"/>
              </a:rPr>
              <a:t>/node-</a:t>
            </a:r>
            <a:r>
              <a:rPr lang="en-US" altLang="en-US" sz="1200" dirty="0" err="1">
                <a:latin typeface="+mj-lt"/>
              </a:rPr>
              <a:t>js</a:t>
            </a:r>
            <a:r>
              <a:rPr lang="en-US" altLang="en-US" sz="1200" dirty="0">
                <a:latin typeface="+mj-lt"/>
              </a:rPr>
              <a:t>-getting-started"</a:t>
            </a:r>
          </a:p>
          <a:p>
            <a:pPr eaLnBrk="1" hangingPunct="1"/>
            <a:r>
              <a:rPr lang="en-US" altLang="en-US" sz="1200" dirty="0">
                <a:latin typeface="+mj-lt"/>
              </a:rPr>
              <a:t>  },</a:t>
            </a:r>
          </a:p>
          <a:p>
            <a:pPr eaLnBrk="1" hangingPunct="1"/>
            <a:r>
              <a:rPr lang="en-US" altLang="en-US" sz="1200" dirty="0">
                <a:latin typeface="+mj-lt"/>
              </a:rPr>
              <a:t>  "keywords": [</a:t>
            </a:r>
          </a:p>
          <a:p>
            <a:pPr eaLnBrk="1" hangingPunct="1"/>
            <a:r>
              <a:rPr lang="en-US" altLang="en-US" sz="1200" dirty="0">
                <a:latin typeface="+mj-lt"/>
              </a:rPr>
              <a:t>    "node",</a:t>
            </a:r>
          </a:p>
          <a:p>
            <a:pPr eaLnBrk="1" hangingPunct="1"/>
            <a:r>
              <a:rPr lang="en-US" altLang="en-US" sz="1200" dirty="0">
                <a:latin typeface="+mj-lt"/>
              </a:rPr>
              <a:t>    "</a:t>
            </a:r>
            <a:r>
              <a:rPr lang="en-US" altLang="en-US" sz="1200" dirty="0" err="1">
                <a:latin typeface="+mj-lt"/>
              </a:rPr>
              <a:t>heroku</a:t>
            </a:r>
            <a:r>
              <a:rPr lang="en-US" altLang="en-US" sz="1200" dirty="0">
                <a:latin typeface="+mj-lt"/>
              </a:rPr>
              <a:t>",</a:t>
            </a:r>
          </a:p>
          <a:p>
            <a:pPr eaLnBrk="1" hangingPunct="1"/>
            <a:r>
              <a:rPr lang="en-US" altLang="en-US" sz="1200" dirty="0">
                <a:latin typeface="+mj-lt"/>
              </a:rPr>
              <a:t>    "express"</a:t>
            </a:r>
          </a:p>
          <a:p>
            <a:pPr eaLnBrk="1" hangingPunct="1"/>
            <a:r>
              <a:rPr lang="en-US" altLang="en-US" sz="1200" dirty="0">
                <a:latin typeface="+mj-lt"/>
              </a:rPr>
              <a:t>  ],</a:t>
            </a:r>
          </a:p>
          <a:p>
            <a:pPr eaLnBrk="1" hangingPunct="1"/>
            <a:r>
              <a:rPr lang="en-US" altLang="en-US" sz="1200" dirty="0">
                <a:latin typeface="+mj-lt"/>
              </a:rPr>
              <a:t>  "license": "MIT"</a:t>
            </a:r>
          </a:p>
          <a:p>
            <a:pPr eaLnBrk="1" hangingPunct="1"/>
            <a:r>
              <a:rPr lang="en-US" altLang="en-US" sz="1200" dirty="0">
                <a:latin typeface="+mj-lt"/>
              </a:rPr>
              <a:t>}</a:t>
            </a:r>
          </a:p>
        </p:txBody>
      </p:sp>
    </p:spTree>
    <p:extLst>
      <p:ext uri="{BB962C8B-B14F-4D97-AF65-F5344CB8AC3E}">
        <p14:creationId xmlns:p14="http://schemas.microsoft.com/office/powerpoint/2010/main" val="210793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NPM</a:t>
            </a:r>
          </a:p>
        </p:txBody>
      </p:sp>
      <p:sp>
        <p:nvSpPr>
          <p:cNvPr id="3" name="Content Placeholder 2"/>
          <p:cNvSpPr>
            <a:spLocks noGrp="1"/>
          </p:cNvSpPr>
          <p:nvPr>
            <p:ph idx="1"/>
          </p:nvPr>
        </p:nvSpPr>
        <p:spPr/>
        <p:txBody>
          <a:bodyPr/>
          <a:lstStyle/>
          <a:p>
            <a:r>
              <a:rPr lang="en-US" dirty="0"/>
              <a:t>Node Package Manager (NPM) provides two main functionalities</a:t>
            </a:r>
          </a:p>
          <a:p>
            <a:pPr lvl="1"/>
            <a:r>
              <a:rPr lang="en-US" dirty="0"/>
              <a:t>Online repositories for node.js packages/modules which are searchable on search.nodejs.org</a:t>
            </a:r>
          </a:p>
          <a:p>
            <a:pPr lvl="1"/>
            <a:r>
              <a:rPr lang="en-US" dirty="0"/>
              <a:t>Command line utility to install Node.js packages, do version management and dependency management of Node.js packages.</a:t>
            </a:r>
          </a:p>
          <a:p>
            <a:endParaRPr lang="en-US" dirty="0"/>
          </a:p>
          <a:p>
            <a:r>
              <a:rPr lang="en-US" dirty="0"/>
              <a:t>Installing Modules using NPM</a:t>
            </a:r>
          </a:p>
          <a:p>
            <a:pPr marL="0" indent="0">
              <a:buNone/>
            </a:pPr>
            <a:r>
              <a:rPr lang="en-US" dirty="0"/>
              <a:t>	</a:t>
            </a:r>
            <a:r>
              <a:rPr lang="en-US" i="1" dirty="0">
                <a:solidFill>
                  <a:schemeClr val="accent2">
                    <a:lumMod val="50000"/>
                  </a:schemeClr>
                </a:solidFill>
                <a:latin typeface="+mj-lt"/>
                <a:ea typeface="+mj-ea"/>
                <a:cs typeface="+mj-cs"/>
              </a:rPr>
              <a:t>$ </a:t>
            </a:r>
            <a:r>
              <a:rPr lang="en-US" i="1" dirty="0" err="1">
                <a:solidFill>
                  <a:schemeClr val="accent2">
                    <a:lumMod val="50000"/>
                  </a:schemeClr>
                </a:solidFill>
                <a:latin typeface="+mj-lt"/>
                <a:ea typeface="+mj-ea"/>
                <a:cs typeface="+mj-cs"/>
              </a:rPr>
              <a:t>npm</a:t>
            </a:r>
            <a:r>
              <a:rPr lang="en-US" i="1" dirty="0">
                <a:solidFill>
                  <a:schemeClr val="accent2">
                    <a:lumMod val="50000"/>
                  </a:schemeClr>
                </a:solidFill>
                <a:latin typeface="+mj-lt"/>
                <a:ea typeface="+mj-ea"/>
                <a:cs typeface="+mj-cs"/>
              </a:rPr>
              <a:t> install &lt;Module Name&gt;</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13</a:t>
            </a:fld>
            <a:endParaRPr lang="en-US"/>
          </a:p>
        </p:txBody>
      </p:sp>
    </p:spTree>
    <p:extLst>
      <p:ext uri="{BB962C8B-B14F-4D97-AF65-F5344CB8AC3E}">
        <p14:creationId xmlns:p14="http://schemas.microsoft.com/office/powerpoint/2010/main" val="362929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NPM (contd.)</a:t>
            </a:r>
          </a:p>
        </p:txBody>
      </p:sp>
      <p:sp>
        <p:nvSpPr>
          <p:cNvPr id="3" name="Content Placeholder 2"/>
          <p:cNvSpPr>
            <a:spLocks noGrp="1"/>
          </p:cNvSpPr>
          <p:nvPr>
            <p:ph idx="1"/>
          </p:nvPr>
        </p:nvSpPr>
        <p:spPr/>
        <p:txBody>
          <a:bodyPr>
            <a:normAutofit/>
          </a:bodyPr>
          <a:lstStyle/>
          <a:p>
            <a:r>
              <a:rPr lang="en-US" dirty="0"/>
              <a:t>Using </a:t>
            </a:r>
            <a:r>
              <a:rPr lang="en-US" dirty="0" err="1"/>
              <a:t>package.json</a:t>
            </a:r>
            <a:endParaRPr lang="en-US" dirty="0"/>
          </a:p>
          <a:p>
            <a:pPr lvl="1"/>
            <a:r>
              <a:rPr lang="en-US" dirty="0" err="1"/>
              <a:t>package.json</a:t>
            </a:r>
            <a:r>
              <a:rPr lang="en-US" dirty="0"/>
              <a:t> is present in the root directory of any Node application/module and is used to define the properties of a package. </a:t>
            </a:r>
          </a:p>
          <a:p>
            <a:r>
              <a:rPr lang="en-US" dirty="0"/>
              <a:t>Attribute of </a:t>
            </a:r>
            <a:r>
              <a:rPr lang="en-US" dirty="0" err="1"/>
              <a:t>Package.json</a:t>
            </a:r>
            <a:r>
              <a:rPr lang="en-US" dirty="0"/>
              <a:t> for NPM</a:t>
            </a:r>
          </a:p>
          <a:p>
            <a:pPr lvl="1"/>
            <a:r>
              <a:rPr lang="en-US" dirty="0"/>
              <a:t>dependencies − list of dependencies. NPM automatically installs all the dependencies mentioned here in the </a:t>
            </a:r>
            <a:r>
              <a:rPr lang="en-US" dirty="0" err="1"/>
              <a:t>node_module</a:t>
            </a:r>
            <a:r>
              <a:rPr lang="en-US" dirty="0"/>
              <a:t> folder of the package.</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14</a:t>
            </a:fld>
            <a:endParaRPr lang="en-US"/>
          </a:p>
        </p:txBody>
      </p:sp>
    </p:spTree>
    <p:extLst>
      <p:ext uri="{BB962C8B-B14F-4D97-AF65-F5344CB8AC3E}">
        <p14:creationId xmlns:p14="http://schemas.microsoft.com/office/powerpoint/2010/main" val="1470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NPM (contd.)</a:t>
            </a:r>
          </a:p>
        </p:txBody>
      </p:sp>
      <p:sp>
        <p:nvSpPr>
          <p:cNvPr id="3" name="Content Placeholder 2"/>
          <p:cNvSpPr>
            <a:spLocks noGrp="1"/>
          </p:cNvSpPr>
          <p:nvPr>
            <p:ph idx="1"/>
          </p:nvPr>
        </p:nvSpPr>
        <p:spPr/>
        <p:txBody>
          <a:bodyPr>
            <a:normAutofit/>
          </a:bodyPr>
          <a:lstStyle/>
          <a:p>
            <a:r>
              <a:rPr lang="en-US" dirty="0"/>
              <a:t>Uninstalling a Module</a:t>
            </a:r>
          </a:p>
          <a:p>
            <a:pPr lvl="1"/>
            <a:r>
              <a:rPr lang="en-US" i="1" dirty="0">
                <a:solidFill>
                  <a:schemeClr val="accent2">
                    <a:lumMod val="50000"/>
                  </a:schemeClr>
                </a:solidFill>
                <a:latin typeface="+mj-lt"/>
                <a:ea typeface="+mj-ea"/>
                <a:cs typeface="+mj-cs"/>
              </a:rPr>
              <a:t>$ </a:t>
            </a:r>
            <a:r>
              <a:rPr lang="en-US" i="1" dirty="0" err="1">
                <a:solidFill>
                  <a:schemeClr val="accent2">
                    <a:lumMod val="50000"/>
                  </a:schemeClr>
                </a:solidFill>
                <a:latin typeface="+mj-lt"/>
                <a:ea typeface="+mj-ea"/>
                <a:cs typeface="+mj-cs"/>
              </a:rPr>
              <a:t>npm</a:t>
            </a:r>
            <a:r>
              <a:rPr lang="en-US" i="1" dirty="0">
                <a:solidFill>
                  <a:schemeClr val="accent2">
                    <a:lumMod val="50000"/>
                  </a:schemeClr>
                </a:solidFill>
                <a:latin typeface="+mj-lt"/>
                <a:ea typeface="+mj-ea"/>
                <a:cs typeface="+mj-cs"/>
              </a:rPr>
              <a:t> uninstall </a:t>
            </a:r>
            <a:r>
              <a:rPr lang="en-US" i="1" dirty="0">
                <a:solidFill>
                  <a:schemeClr val="accent2">
                    <a:lumMod val="50000"/>
                  </a:schemeClr>
                </a:solidFill>
              </a:rPr>
              <a:t>&lt;Module Name&gt;</a:t>
            </a:r>
            <a:endParaRPr lang="en-US" i="1" dirty="0">
              <a:solidFill>
                <a:schemeClr val="accent2">
                  <a:lumMod val="50000"/>
                </a:schemeClr>
              </a:solidFill>
              <a:latin typeface="+mj-lt"/>
              <a:ea typeface="+mj-ea"/>
              <a:cs typeface="+mj-cs"/>
            </a:endParaRPr>
          </a:p>
          <a:p>
            <a:endParaRPr lang="en-US" dirty="0"/>
          </a:p>
          <a:p>
            <a:r>
              <a:rPr lang="en-US" dirty="0"/>
              <a:t>Updating a Module</a:t>
            </a:r>
          </a:p>
          <a:p>
            <a:pPr lvl="1"/>
            <a:r>
              <a:rPr lang="en-US" dirty="0"/>
              <a:t>Update </a:t>
            </a:r>
            <a:r>
              <a:rPr lang="en-US" dirty="0" err="1"/>
              <a:t>package.json</a:t>
            </a:r>
            <a:r>
              <a:rPr lang="en-US" dirty="0"/>
              <a:t> and change the version of the dependency to be updated and run the following command.</a:t>
            </a:r>
          </a:p>
          <a:p>
            <a:pPr lvl="1"/>
            <a:r>
              <a:rPr lang="en-US" dirty="0"/>
              <a:t>$ </a:t>
            </a:r>
            <a:r>
              <a:rPr lang="en-US" i="1" dirty="0" err="1">
                <a:solidFill>
                  <a:schemeClr val="accent2">
                    <a:lumMod val="50000"/>
                  </a:schemeClr>
                </a:solidFill>
                <a:latin typeface="+mj-lt"/>
                <a:ea typeface="+mj-ea"/>
                <a:cs typeface="+mj-cs"/>
              </a:rPr>
              <a:t>npm</a:t>
            </a:r>
            <a:r>
              <a:rPr lang="en-US" i="1" dirty="0">
                <a:solidFill>
                  <a:schemeClr val="accent2">
                    <a:lumMod val="50000"/>
                  </a:schemeClr>
                </a:solidFill>
                <a:latin typeface="+mj-lt"/>
                <a:ea typeface="+mj-ea"/>
                <a:cs typeface="+mj-cs"/>
              </a:rPr>
              <a:t> update </a:t>
            </a:r>
            <a:r>
              <a:rPr lang="en-US" i="1" dirty="0">
                <a:solidFill>
                  <a:schemeClr val="accent2">
                    <a:lumMod val="50000"/>
                  </a:schemeClr>
                </a:solidFill>
              </a:rPr>
              <a:t>&lt;Module Name&gt;</a:t>
            </a:r>
          </a:p>
          <a:p>
            <a:pPr marL="426645" lvl="1" indent="0">
              <a:buNone/>
            </a:pPr>
            <a:endParaRPr lang="en-US" i="1" dirty="0">
              <a:solidFill>
                <a:schemeClr val="accent2">
                  <a:lumMod val="50000"/>
                </a:schemeClr>
              </a:solidFill>
              <a:latin typeface="+mj-lt"/>
              <a:ea typeface="+mj-ea"/>
              <a:cs typeface="+mj-cs"/>
            </a:endParaRP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15</a:t>
            </a:fld>
            <a:endParaRPr lang="en-US"/>
          </a:p>
        </p:txBody>
      </p:sp>
    </p:spTree>
    <p:extLst>
      <p:ext uri="{BB962C8B-B14F-4D97-AF65-F5344CB8AC3E}">
        <p14:creationId xmlns:p14="http://schemas.microsoft.com/office/powerpoint/2010/main" val="280592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Callbacks Concept</a:t>
            </a:r>
          </a:p>
        </p:txBody>
      </p:sp>
      <p:sp>
        <p:nvSpPr>
          <p:cNvPr id="3" name="Content Placeholder 2"/>
          <p:cNvSpPr>
            <a:spLocks noGrp="1"/>
          </p:cNvSpPr>
          <p:nvPr>
            <p:ph idx="1"/>
          </p:nvPr>
        </p:nvSpPr>
        <p:spPr>
          <a:xfrm>
            <a:off x="277092" y="1371600"/>
            <a:ext cx="11545454" cy="5486400"/>
          </a:xfrm>
        </p:spPr>
        <p:txBody>
          <a:bodyPr>
            <a:normAutofit/>
          </a:bodyPr>
          <a:lstStyle/>
          <a:p>
            <a:r>
              <a:rPr lang="en-US" dirty="0"/>
              <a:t>Callback is an asynchronous equivalent for a function. </a:t>
            </a:r>
          </a:p>
          <a:p>
            <a:r>
              <a:rPr lang="en-US" dirty="0"/>
              <a:t>A callback function is called at the completion of a given task. Node makes heavy use of callbacks. </a:t>
            </a:r>
          </a:p>
          <a:p>
            <a:r>
              <a:rPr lang="en-US" dirty="0"/>
              <a:t>All the APIs of Node are written in such a way that they support callbacks.</a:t>
            </a:r>
          </a:p>
          <a:p>
            <a:r>
              <a:rPr lang="en-US" dirty="0"/>
              <a:t>For example, </a:t>
            </a:r>
          </a:p>
          <a:p>
            <a:pPr lvl="1"/>
            <a:r>
              <a:rPr lang="en-US" dirty="0"/>
              <a:t>A function to read a file may start reading file and return the control to the execution environment immediately so that the next instruction can be executed. </a:t>
            </a:r>
          </a:p>
          <a:p>
            <a:pPr lvl="1"/>
            <a:r>
              <a:rPr lang="en-US" dirty="0"/>
              <a:t>Once file I/O is complete, it will call the callback function while passing the callback function, the content of the file as a parameter. So there is no blocking or wait for File I/O. </a:t>
            </a:r>
          </a:p>
          <a:p>
            <a:pPr lvl="1"/>
            <a:r>
              <a:rPr lang="en-US" dirty="0"/>
              <a:t>This makes Node.js highly scalable, as it can process a high number of requests without waiting for any function to return results.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16</a:t>
            </a:fld>
            <a:endParaRPr lang="en-US"/>
          </a:p>
        </p:txBody>
      </p:sp>
    </p:spTree>
    <p:extLst>
      <p:ext uri="{BB962C8B-B14F-4D97-AF65-F5344CB8AC3E}">
        <p14:creationId xmlns:p14="http://schemas.microsoft.com/office/powerpoint/2010/main" val="122774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Loop</a:t>
            </a:r>
          </a:p>
        </p:txBody>
      </p:sp>
      <p:sp>
        <p:nvSpPr>
          <p:cNvPr id="3" name="Content Placeholder 2"/>
          <p:cNvSpPr>
            <a:spLocks noGrp="1"/>
          </p:cNvSpPr>
          <p:nvPr>
            <p:ph idx="1"/>
          </p:nvPr>
        </p:nvSpPr>
        <p:spPr/>
        <p:txBody>
          <a:bodyPr/>
          <a:lstStyle/>
          <a:p>
            <a:r>
              <a:rPr lang="en-US" dirty="0"/>
              <a:t>Node.js is a single-threaded application, but it can support concurrency via the concept of </a:t>
            </a:r>
            <a:r>
              <a:rPr lang="en-US" i="1" dirty="0"/>
              <a:t>event</a:t>
            </a:r>
            <a:r>
              <a:rPr lang="en-US" dirty="0"/>
              <a:t> and </a:t>
            </a:r>
            <a:r>
              <a:rPr lang="en-US" i="1" dirty="0"/>
              <a:t>callbacks</a:t>
            </a:r>
            <a:r>
              <a:rPr lang="en-US" dirty="0"/>
              <a:t>. </a:t>
            </a:r>
          </a:p>
          <a:p>
            <a:r>
              <a:rPr lang="en-US" dirty="0"/>
              <a:t>Every API of Node.js is asynchronous and being single-threaded, they use </a:t>
            </a:r>
            <a:r>
              <a:rPr lang="en-US" i="1" dirty="0" err="1"/>
              <a:t>async</a:t>
            </a:r>
            <a:r>
              <a:rPr lang="en-US" b="1" dirty="0"/>
              <a:t> </a:t>
            </a:r>
            <a:r>
              <a:rPr lang="en-US" i="1" dirty="0"/>
              <a:t>function</a:t>
            </a:r>
            <a:r>
              <a:rPr lang="en-US" b="1" dirty="0"/>
              <a:t> </a:t>
            </a:r>
            <a:r>
              <a:rPr lang="en-US" i="1" dirty="0"/>
              <a:t>calls</a:t>
            </a:r>
            <a:r>
              <a:rPr lang="en-US" dirty="0"/>
              <a:t> to maintain concurrency. Node uses </a:t>
            </a:r>
            <a:r>
              <a:rPr lang="en-US" dirty="0">
                <a:solidFill>
                  <a:schemeClr val="accent6">
                    <a:lumMod val="75000"/>
                  </a:schemeClr>
                </a:solidFill>
              </a:rPr>
              <a:t>observer pattern</a:t>
            </a:r>
            <a:r>
              <a:rPr lang="en-US" dirty="0"/>
              <a:t>. </a:t>
            </a:r>
          </a:p>
          <a:p>
            <a:r>
              <a:rPr lang="en-US" dirty="0"/>
              <a:t>Node thread keeps an event loop and whenever a task gets completed, it fires the corresponding event which signals the event-listener function to execute.</a:t>
            </a:r>
          </a:p>
        </p:txBody>
      </p:sp>
      <p:sp>
        <p:nvSpPr>
          <p:cNvPr id="4" name="Slide Number Placeholder 3"/>
          <p:cNvSpPr>
            <a:spLocks noGrp="1"/>
          </p:cNvSpPr>
          <p:nvPr>
            <p:ph type="sldNum" sz="quarter" idx="12"/>
          </p:nvPr>
        </p:nvSpPr>
        <p:spPr/>
        <p:txBody>
          <a:bodyPr/>
          <a:lstStyle/>
          <a:p>
            <a:fld id="{D3B37EAC-F55D-4DB6-844E-80B9C7FB0F81}" type="slidenum">
              <a:rPr lang="en-US" smtClean="0"/>
              <a:t>17</a:t>
            </a:fld>
            <a:endParaRPr lang="en-US"/>
          </a:p>
        </p:txBody>
      </p:sp>
    </p:spTree>
    <p:extLst>
      <p:ext uri="{BB962C8B-B14F-4D97-AF65-F5344CB8AC3E}">
        <p14:creationId xmlns:p14="http://schemas.microsoft.com/office/powerpoint/2010/main" val="13266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Loop (contd.)</a:t>
            </a:r>
          </a:p>
        </p:txBody>
      </p:sp>
      <p:sp>
        <p:nvSpPr>
          <p:cNvPr id="3" name="Content Placeholder 2"/>
          <p:cNvSpPr>
            <a:spLocks noGrp="1"/>
          </p:cNvSpPr>
          <p:nvPr>
            <p:ph idx="1"/>
          </p:nvPr>
        </p:nvSpPr>
        <p:spPr/>
        <p:txBody>
          <a:bodyPr/>
          <a:lstStyle/>
          <a:p>
            <a:r>
              <a:rPr lang="en-US" i="1" dirty="0"/>
              <a:t>Event-Driven Programming</a:t>
            </a:r>
          </a:p>
          <a:p>
            <a:r>
              <a:rPr lang="en-US" dirty="0"/>
              <a:t>Node.js uses events heavily and it is also one of the reasons why Node.js is pretty fast compared to other similar technologies. As soon as Node starts its server, it simply initiates its variables, declares functions and then simply waits for the event to occur. </a:t>
            </a:r>
          </a:p>
          <a:p>
            <a:r>
              <a:rPr lang="en-US" dirty="0"/>
              <a:t>In an event-driven application, there is generally a main loop that listens for events, and then triggers a callback function when one of those events is detected.</a:t>
            </a:r>
          </a:p>
          <a:p>
            <a:endParaRPr lang="en-US" b="1"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4182980"/>
            <a:ext cx="6044046" cy="2538499"/>
          </a:xfrm>
          <a:prstGeom prst="rect">
            <a:avLst/>
          </a:prstGeom>
        </p:spPr>
      </p:pic>
    </p:spTree>
    <p:extLst>
      <p:ext uri="{BB962C8B-B14F-4D97-AF65-F5344CB8AC3E}">
        <p14:creationId xmlns:p14="http://schemas.microsoft.com/office/powerpoint/2010/main" val="170154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Global Objects</a:t>
            </a:r>
          </a:p>
        </p:txBody>
      </p:sp>
      <p:sp>
        <p:nvSpPr>
          <p:cNvPr id="3" name="Content Placeholder 2"/>
          <p:cNvSpPr>
            <a:spLocks noGrp="1"/>
          </p:cNvSpPr>
          <p:nvPr>
            <p:ph idx="1"/>
          </p:nvPr>
        </p:nvSpPr>
        <p:spPr>
          <a:xfrm>
            <a:off x="277092" y="1371600"/>
            <a:ext cx="11545454" cy="6019800"/>
          </a:xfrm>
        </p:spPr>
        <p:txBody>
          <a:bodyPr>
            <a:normAutofit lnSpcReduction="10000"/>
          </a:bodyPr>
          <a:lstStyle/>
          <a:p>
            <a:pPr>
              <a:lnSpc>
                <a:spcPct val="110000"/>
              </a:lnSpc>
            </a:pPr>
            <a:r>
              <a:rPr lang="en-US" i="1" dirty="0"/>
              <a:t>__filename</a:t>
            </a:r>
          </a:p>
          <a:p>
            <a:pPr lvl="1"/>
            <a:r>
              <a:rPr lang="en-US" dirty="0"/>
              <a:t>The </a:t>
            </a:r>
            <a:r>
              <a:rPr lang="en-US" i="1" dirty="0"/>
              <a:t>__filename </a:t>
            </a:r>
            <a:r>
              <a:rPr lang="en-US" dirty="0"/>
              <a:t>represents the filename of the code being executed. This is the resolved absolute path of this code file. </a:t>
            </a:r>
          </a:p>
          <a:p>
            <a:pPr lvl="1"/>
            <a:r>
              <a:rPr lang="en-US" dirty="0"/>
              <a:t>For a main program, this is not necessarily the same filename used in the command line. The value inside a module is the path to that module file.</a:t>
            </a:r>
          </a:p>
          <a:p>
            <a:pPr>
              <a:lnSpc>
                <a:spcPct val="110000"/>
              </a:lnSpc>
            </a:pPr>
            <a:r>
              <a:rPr lang="en-US" i="1" dirty="0"/>
              <a:t>__</a:t>
            </a:r>
            <a:r>
              <a:rPr lang="en-US" i="1" dirty="0" err="1"/>
              <a:t>dirname</a:t>
            </a:r>
            <a:endParaRPr lang="en-US" i="1" dirty="0"/>
          </a:p>
          <a:p>
            <a:pPr lvl="1"/>
            <a:r>
              <a:rPr lang="en-US" dirty="0"/>
              <a:t>The </a:t>
            </a:r>
            <a:r>
              <a:rPr lang="en-US" i="1" dirty="0"/>
              <a:t>__</a:t>
            </a:r>
            <a:r>
              <a:rPr lang="en-US" i="1" dirty="0" err="1"/>
              <a:t>dirname</a:t>
            </a:r>
            <a:r>
              <a:rPr lang="en-US" i="1" dirty="0"/>
              <a:t> </a:t>
            </a:r>
            <a:r>
              <a:rPr lang="en-US" dirty="0"/>
              <a:t>represents</a:t>
            </a:r>
            <a:r>
              <a:rPr lang="en-US" i="1" dirty="0"/>
              <a:t> </a:t>
            </a:r>
            <a:r>
              <a:rPr lang="en-US" dirty="0"/>
              <a:t>the name of the directory that the currently executing script resides in.</a:t>
            </a:r>
          </a:p>
          <a:p>
            <a:pPr>
              <a:lnSpc>
                <a:spcPct val="110000"/>
              </a:lnSpc>
            </a:pPr>
            <a:r>
              <a:rPr lang="en-US" i="1" dirty="0" err="1"/>
              <a:t>setTimeout</a:t>
            </a:r>
            <a:r>
              <a:rPr lang="en-US" i="1" dirty="0"/>
              <a:t>(</a:t>
            </a:r>
            <a:r>
              <a:rPr lang="en-US" i="1" dirty="0" err="1"/>
              <a:t>cb</a:t>
            </a:r>
            <a:r>
              <a:rPr lang="en-US" i="1" dirty="0"/>
              <a:t>, </a:t>
            </a:r>
            <a:r>
              <a:rPr lang="en-US" i="1" dirty="0" err="1"/>
              <a:t>ms</a:t>
            </a:r>
            <a:r>
              <a:rPr lang="en-US" i="1" dirty="0"/>
              <a:t>)</a:t>
            </a:r>
          </a:p>
          <a:p>
            <a:pPr lvl="1"/>
            <a:r>
              <a:rPr lang="en-US" dirty="0"/>
              <a:t>The </a:t>
            </a:r>
            <a:r>
              <a:rPr lang="en-US" i="1" dirty="0" err="1"/>
              <a:t>setTimeout</a:t>
            </a:r>
            <a:r>
              <a:rPr lang="en-US" i="1" dirty="0"/>
              <a:t>(</a:t>
            </a:r>
            <a:r>
              <a:rPr lang="en-US" i="1" dirty="0" err="1"/>
              <a:t>cb</a:t>
            </a:r>
            <a:r>
              <a:rPr lang="en-US" i="1" dirty="0"/>
              <a:t>, </a:t>
            </a:r>
            <a:r>
              <a:rPr lang="en-US" i="1" dirty="0" err="1"/>
              <a:t>ms</a:t>
            </a:r>
            <a:r>
              <a:rPr lang="en-US" i="1" dirty="0"/>
              <a:t>) </a:t>
            </a:r>
            <a:r>
              <a:rPr lang="en-US" dirty="0"/>
              <a:t>global function is used to run callback </a:t>
            </a:r>
            <a:r>
              <a:rPr lang="en-US" dirty="0" err="1"/>
              <a:t>cb</a:t>
            </a:r>
            <a:r>
              <a:rPr lang="en-US" dirty="0"/>
              <a:t> after at least </a:t>
            </a:r>
            <a:r>
              <a:rPr lang="en-US" dirty="0" err="1"/>
              <a:t>ms</a:t>
            </a:r>
            <a:r>
              <a:rPr lang="en-US" dirty="0"/>
              <a:t> milliseconds. The actual delay depends on external factors like OS timer granularity and system load. This function returns an opaque value that represents the timer which can be used to clear the timer.</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19</a:t>
            </a:fld>
            <a:endParaRPr lang="en-US"/>
          </a:p>
        </p:txBody>
      </p:sp>
    </p:spTree>
    <p:extLst>
      <p:ext uri="{BB962C8B-B14F-4D97-AF65-F5344CB8AC3E}">
        <p14:creationId xmlns:p14="http://schemas.microsoft.com/office/powerpoint/2010/main" val="30125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Node concepts</a:t>
            </a:r>
          </a:p>
          <a:p>
            <a:r>
              <a:rPr lang="en-US" altLang="en-US" dirty="0"/>
              <a:t>JavaScript Engines</a:t>
            </a:r>
          </a:p>
          <a:p>
            <a:r>
              <a:rPr lang="en-US" dirty="0"/>
              <a:t>Node.js – NPM</a:t>
            </a:r>
          </a:p>
          <a:p>
            <a:r>
              <a:rPr lang="en-US" dirty="0"/>
              <a:t>Node.js - Utility Modules</a:t>
            </a:r>
          </a:p>
          <a:p>
            <a:r>
              <a:rPr lang="en-US" dirty="0"/>
              <a:t>Node.js - Express Framework</a:t>
            </a:r>
          </a:p>
          <a:p>
            <a:r>
              <a:rPr lang="en-US" dirty="0"/>
              <a:t>RESTful API</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879" y="311872"/>
            <a:ext cx="2381156" cy="1458668"/>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2</a:t>
            </a:fld>
            <a:endParaRPr lang="en-US"/>
          </a:p>
        </p:txBody>
      </p:sp>
    </p:spTree>
    <p:extLst>
      <p:ext uri="{BB962C8B-B14F-4D97-AF65-F5344CB8AC3E}">
        <p14:creationId xmlns:p14="http://schemas.microsoft.com/office/powerpoint/2010/main" val="115861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Global Objects (contd.)</a:t>
            </a:r>
          </a:p>
        </p:txBody>
      </p:sp>
      <p:sp>
        <p:nvSpPr>
          <p:cNvPr id="3" name="Content Placeholder 2"/>
          <p:cNvSpPr>
            <a:spLocks noGrp="1"/>
          </p:cNvSpPr>
          <p:nvPr>
            <p:ph idx="1"/>
          </p:nvPr>
        </p:nvSpPr>
        <p:spPr/>
        <p:txBody>
          <a:bodyPr>
            <a:normAutofit/>
          </a:bodyPr>
          <a:lstStyle/>
          <a:p>
            <a:r>
              <a:rPr lang="en-US" i="1" dirty="0" err="1"/>
              <a:t>clearTimeout</a:t>
            </a:r>
            <a:r>
              <a:rPr lang="en-US" i="1" dirty="0"/>
              <a:t>(t)</a:t>
            </a:r>
          </a:p>
          <a:p>
            <a:pPr lvl="1"/>
            <a:r>
              <a:rPr lang="en-US" dirty="0"/>
              <a:t>The </a:t>
            </a:r>
            <a:r>
              <a:rPr lang="en-US" i="1" dirty="0" err="1"/>
              <a:t>clearTimeout</a:t>
            </a:r>
            <a:r>
              <a:rPr lang="en-US" i="1" dirty="0"/>
              <a:t>(t) </a:t>
            </a:r>
            <a:r>
              <a:rPr lang="en-US" dirty="0"/>
              <a:t>global function is used to stop a timer that was previously created with </a:t>
            </a:r>
            <a:r>
              <a:rPr lang="en-US" dirty="0" err="1"/>
              <a:t>setTimeout</a:t>
            </a:r>
            <a:r>
              <a:rPr lang="en-US" dirty="0"/>
              <a:t>(). </a:t>
            </a:r>
          </a:p>
          <a:p>
            <a:pPr lvl="1"/>
            <a:r>
              <a:rPr lang="en-US" dirty="0"/>
              <a:t>Here </a:t>
            </a:r>
            <a:r>
              <a:rPr lang="en-US" i="1" dirty="0"/>
              <a:t>t</a:t>
            </a:r>
            <a:r>
              <a:rPr lang="en-US" dirty="0"/>
              <a:t> is the timer returned by the </a:t>
            </a:r>
            <a:r>
              <a:rPr lang="en-US" dirty="0" err="1"/>
              <a:t>setTimeout</a:t>
            </a:r>
            <a:r>
              <a:rPr lang="en-US" dirty="0"/>
              <a:t>() function.</a:t>
            </a:r>
          </a:p>
          <a:p>
            <a:r>
              <a:rPr lang="en-US" i="1" dirty="0" err="1"/>
              <a:t>setInterval</a:t>
            </a:r>
            <a:r>
              <a:rPr lang="en-US" i="1" dirty="0"/>
              <a:t>(</a:t>
            </a:r>
            <a:r>
              <a:rPr lang="en-US" i="1" dirty="0" err="1"/>
              <a:t>cb</a:t>
            </a:r>
            <a:r>
              <a:rPr lang="en-US" i="1" dirty="0"/>
              <a:t>, </a:t>
            </a:r>
            <a:r>
              <a:rPr lang="en-US" i="1" dirty="0" err="1"/>
              <a:t>ms</a:t>
            </a:r>
            <a:r>
              <a:rPr lang="en-US" i="1" dirty="0"/>
              <a:t>)</a:t>
            </a:r>
          </a:p>
          <a:p>
            <a:pPr lvl="1"/>
            <a:r>
              <a:rPr lang="en-US" dirty="0"/>
              <a:t>The </a:t>
            </a:r>
            <a:r>
              <a:rPr lang="en-US" i="1" dirty="0" err="1"/>
              <a:t>setInterval</a:t>
            </a:r>
            <a:r>
              <a:rPr lang="en-US" i="1" dirty="0"/>
              <a:t>(</a:t>
            </a:r>
            <a:r>
              <a:rPr lang="en-US" i="1" dirty="0" err="1"/>
              <a:t>cb</a:t>
            </a:r>
            <a:r>
              <a:rPr lang="en-US" i="1" dirty="0"/>
              <a:t>, </a:t>
            </a:r>
            <a:r>
              <a:rPr lang="en-US" i="1" dirty="0" err="1"/>
              <a:t>ms</a:t>
            </a:r>
            <a:r>
              <a:rPr lang="en-US" i="1" dirty="0"/>
              <a:t>) </a:t>
            </a:r>
            <a:r>
              <a:rPr lang="en-US" dirty="0"/>
              <a:t>global function is used to run callback </a:t>
            </a:r>
            <a:r>
              <a:rPr lang="en-US" dirty="0" err="1"/>
              <a:t>cb</a:t>
            </a:r>
            <a:r>
              <a:rPr lang="en-US" dirty="0"/>
              <a:t> repeatedly after at least </a:t>
            </a:r>
            <a:r>
              <a:rPr lang="en-US" dirty="0" err="1"/>
              <a:t>ms</a:t>
            </a:r>
            <a:r>
              <a:rPr lang="en-US" dirty="0"/>
              <a:t> milliseconds. The actual delay depends on external factors like OS timer granularity and system load. A timer cannot span more than 24.8 days.</a:t>
            </a:r>
          </a:p>
          <a:p>
            <a:pPr marL="304747" lvl="1">
              <a:buFont typeface="Wingdings" panose="05000000000000000000" pitchFamily="2" charset="2"/>
              <a:buChar char="v"/>
            </a:pPr>
            <a:r>
              <a:rPr lang="en-US" dirty="0"/>
              <a:t>This function returns an opaque value that represents the timer which can be used to clear the timer using the function </a:t>
            </a:r>
            <a:r>
              <a:rPr lang="en-US" i="1" dirty="0" err="1"/>
              <a:t>clearInterval</a:t>
            </a:r>
            <a:r>
              <a:rPr lang="en-US" i="1" dirty="0"/>
              <a:t>(t).</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20</a:t>
            </a:fld>
            <a:endParaRPr lang="en-US"/>
          </a:p>
        </p:txBody>
      </p:sp>
    </p:spTree>
    <p:extLst>
      <p:ext uri="{BB962C8B-B14F-4D97-AF65-F5344CB8AC3E}">
        <p14:creationId xmlns:p14="http://schemas.microsoft.com/office/powerpoint/2010/main" val="224554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Global Objects (contd.)</a:t>
            </a:r>
          </a:p>
        </p:txBody>
      </p:sp>
      <p:sp>
        <p:nvSpPr>
          <p:cNvPr id="3" name="Content Placeholder 2"/>
          <p:cNvSpPr>
            <a:spLocks noGrp="1"/>
          </p:cNvSpPr>
          <p:nvPr>
            <p:ph idx="1"/>
          </p:nvPr>
        </p:nvSpPr>
        <p:spPr/>
        <p:txBody>
          <a:bodyPr>
            <a:normAutofit/>
          </a:bodyPr>
          <a:lstStyle/>
          <a:p>
            <a:r>
              <a:rPr lang="en-US" i="1" dirty="0"/>
              <a:t>Global Objects</a:t>
            </a:r>
          </a:p>
          <a:p>
            <a:pPr lvl="1"/>
            <a:r>
              <a:rPr lang="en-US" dirty="0"/>
              <a:t>Console</a:t>
            </a:r>
          </a:p>
          <a:p>
            <a:pPr lvl="2"/>
            <a:r>
              <a:rPr lang="en-US" dirty="0"/>
              <a:t>Used to print information on </a:t>
            </a:r>
            <a:r>
              <a:rPr lang="en-US" dirty="0" err="1"/>
              <a:t>stdout</a:t>
            </a:r>
            <a:r>
              <a:rPr lang="en-US" dirty="0"/>
              <a:t> and </a:t>
            </a:r>
            <a:r>
              <a:rPr lang="en-US" dirty="0" err="1"/>
              <a:t>stderr</a:t>
            </a:r>
            <a:r>
              <a:rPr lang="en-US" dirty="0"/>
              <a:t>.</a:t>
            </a:r>
          </a:p>
          <a:p>
            <a:pPr lvl="1"/>
            <a:r>
              <a:rPr lang="en-US" dirty="0"/>
              <a:t>Process</a:t>
            </a:r>
          </a:p>
          <a:p>
            <a:pPr lvl="2"/>
            <a:r>
              <a:rPr lang="en-US" dirty="0"/>
              <a:t>Used to get information on current process. Provides multiple events related to process activities.</a:t>
            </a:r>
          </a:p>
        </p:txBody>
      </p:sp>
      <p:sp>
        <p:nvSpPr>
          <p:cNvPr id="4" name="Slide Number Placeholder 3"/>
          <p:cNvSpPr>
            <a:spLocks noGrp="1"/>
          </p:cNvSpPr>
          <p:nvPr>
            <p:ph type="sldNum" sz="quarter" idx="12"/>
          </p:nvPr>
        </p:nvSpPr>
        <p:spPr/>
        <p:txBody>
          <a:bodyPr/>
          <a:lstStyle/>
          <a:p>
            <a:fld id="{D3B37EAC-F55D-4DB6-844E-80B9C7FB0F81}" type="slidenum">
              <a:rPr lang="en-US" smtClean="0"/>
              <a:t>21</a:t>
            </a:fld>
            <a:endParaRPr lang="en-US"/>
          </a:p>
        </p:txBody>
      </p:sp>
    </p:spTree>
    <p:extLst>
      <p:ext uri="{BB962C8B-B14F-4D97-AF65-F5344CB8AC3E}">
        <p14:creationId xmlns:p14="http://schemas.microsoft.com/office/powerpoint/2010/main" val="179507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 Utility Modules</a:t>
            </a:r>
          </a:p>
        </p:txBody>
      </p:sp>
      <p:sp>
        <p:nvSpPr>
          <p:cNvPr id="3" name="Content Placeholder 2"/>
          <p:cNvSpPr>
            <a:spLocks noGrp="1"/>
          </p:cNvSpPr>
          <p:nvPr>
            <p:ph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3B37EAC-F55D-4DB6-844E-80B9C7FB0F81}"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96410902"/>
              </p:ext>
            </p:extLst>
          </p:nvPr>
        </p:nvGraphicFramePr>
        <p:xfrm>
          <a:off x="533400" y="1615440"/>
          <a:ext cx="11125200" cy="4259580"/>
        </p:xfrm>
        <a:graphic>
          <a:graphicData uri="http://schemas.openxmlformats.org/drawingml/2006/table">
            <a:tbl>
              <a:tblPr firstRow="1" firstCol="1" bandRow="1">
                <a:tableStyleId>{69012ECD-51FC-41F1-AA8D-1B2483CD663E}</a:tableStyleId>
              </a:tblPr>
              <a:tblGrid>
                <a:gridCol w="871052">
                  <a:extLst>
                    <a:ext uri="{9D8B030D-6E8A-4147-A177-3AD203B41FA5}">
                      <a16:colId xmlns:a16="http://schemas.microsoft.com/office/drawing/2014/main" val="210835482"/>
                    </a:ext>
                  </a:extLst>
                </a:gridCol>
                <a:gridCol w="10254148">
                  <a:extLst>
                    <a:ext uri="{9D8B030D-6E8A-4147-A177-3AD203B41FA5}">
                      <a16:colId xmlns:a16="http://schemas.microsoft.com/office/drawing/2014/main" val="2136302772"/>
                    </a:ext>
                  </a:extLst>
                </a:gridCol>
              </a:tblGrid>
              <a:tr h="0">
                <a:tc>
                  <a:txBody>
                    <a:bodyPr/>
                    <a:lstStyle/>
                    <a:p>
                      <a:pPr marL="0" marR="0" algn="ctr">
                        <a:lnSpc>
                          <a:spcPct val="150000"/>
                        </a:lnSpc>
                        <a:spcBef>
                          <a:spcPts val="0"/>
                        </a:spcBef>
                        <a:spcAft>
                          <a:spcPts val="0"/>
                        </a:spcAft>
                      </a:pPr>
                      <a:r>
                        <a:rPr lang="en-US" sz="2000">
                          <a:effectLst/>
                        </a:rPr>
                        <a:t>Sr.No.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50000"/>
                        </a:lnSpc>
                        <a:spcBef>
                          <a:spcPts val="0"/>
                        </a:spcBef>
                        <a:spcAft>
                          <a:spcPts val="0"/>
                        </a:spcAft>
                      </a:pPr>
                      <a:r>
                        <a:rPr lang="en-US" sz="2000">
                          <a:effectLst/>
                        </a:rPr>
                        <a:t>Module Name &amp; 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67411232"/>
                  </a:ext>
                </a:extLst>
              </a:tr>
              <a:tr h="0">
                <a:tc>
                  <a:txBody>
                    <a:bodyPr/>
                    <a:lstStyle/>
                    <a:p>
                      <a:pPr marL="0" marR="0">
                        <a:lnSpc>
                          <a:spcPct val="100000"/>
                        </a:lnSpc>
                        <a:spcBef>
                          <a:spcPts val="0"/>
                        </a:spcBef>
                        <a:spcAft>
                          <a:spcPts val="0"/>
                        </a:spcAft>
                      </a:pPr>
                      <a:r>
                        <a:rPr lang="en-US" sz="2200" dirty="0">
                          <a:solidFill>
                            <a:schemeClr val="accent6">
                              <a:lumMod val="75000"/>
                            </a:schemeClr>
                          </a:solidFill>
                          <a:effectLst/>
                        </a:rPr>
                        <a:t>1</a:t>
                      </a:r>
                      <a:endParaRPr lang="en-US" sz="22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0000"/>
                        </a:lnSpc>
                        <a:spcBef>
                          <a:spcPts val="0"/>
                        </a:spcBef>
                        <a:spcAft>
                          <a:spcPts val="0"/>
                        </a:spcAft>
                      </a:pPr>
                      <a:r>
                        <a:rPr lang="en-US" sz="2200" u="sng" dirty="0">
                          <a:effectLst/>
                        </a:rPr>
                        <a:t>OS Module</a:t>
                      </a:r>
                      <a:r>
                        <a:rPr lang="en-US" sz="2200" dirty="0">
                          <a:effectLst/>
                        </a:rPr>
                        <a:t> </a:t>
                      </a:r>
                    </a:p>
                    <a:p>
                      <a:pPr marL="0" marR="0">
                        <a:lnSpc>
                          <a:spcPct val="100000"/>
                        </a:lnSpc>
                        <a:spcBef>
                          <a:spcPts val="0"/>
                        </a:spcBef>
                        <a:spcAft>
                          <a:spcPts val="0"/>
                        </a:spcAft>
                      </a:pPr>
                      <a:r>
                        <a:rPr lang="en-US" sz="2200" dirty="0">
                          <a:effectLst/>
                        </a:rPr>
                        <a:t>Provides basic operating-system related utility functions.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00769775"/>
                  </a:ext>
                </a:extLst>
              </a:tr>
              <a:tr h="0">
                <a:tc>
                  <a:txBody>
                    <a:bodyPr/>
                    <a:lstStyle/>
                    <a:p>
                      <a:pPr marL="0" marR="0">
                        <a:lnSpc>
                          <a:spcPct val="100000"/>
                        </a:lnSpc>
                        <a:spcBef>
                          <a:spcPts val="0"/>
                        </a:spcBef>
                        <a:spcAft>
                          <a:spcPts val="0"/>
                        </a:spcAft>
                      </a:pPr>
                      <a:r>
                        <a:rPr lang="en-US" sz="2200" dirty="0">
                          <a:solidFill>
                            <a:schemeClr val="accent6">
                              <a:lumMod val="75000"/>
                            </a:schemeClr>
                          </a:solidFill>
                          <a:effectLst/>
                        </a:rPr>
                        <a:t>2</a:t>
                      </a:r>
                      <a:endParaRPr lang="en-US" sz="22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0000"/>
                        </a:lnSpc>
                        <a:spcBef>
                          <a:spcPts val="0"/>
                        </a:spcBef>
                        <a:spcAft>
                          <a:spcPts val="0"/>
                        </a:spcAft>
                      </a:pPr>
                      <a:r>
                        <a:rPr lang="en-US" sz="2200" u="sng" dirty="0">
                          <a:effectLst/>
                        </a:rPr>
                        <a:t>Path Module</a:t>
                      </a:r>
                      <a:r>
                        <a:rPr lang="en-US" sz="2200" dirty="0">
                          <a:effectLst/>
                        </a:rPr>
                        <a:t> </a:t>
                      </a:r>
                    </a:p>
                    <a:p>
                      <a:pPr marL="0" marR="0">
                        <a:lnSpc>
                          <a:spcPct val="100000"/>
                        </a:lnSpc>
                        <a:spcBef>
                          <a:spcPts val="0"/>
                        </a:spcBef>
                        <a:spcAft>
                          <a:spcPts val="0"/>
                        </a:spcAft>
                      </a:pPr>
                      <a:r>
                        <a:rPr lang="en-US" sz="2200" dirty="0">
                          <a:effectLst/>
                        </a:rPr>
                        <a:t>Provides utilities for handling and transforming file paths.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26006798"/>
                  </a:ext>
                </a:extLst>
              </a:tr>
              <a:tr h="0">
                <a:tc>
                  <a:txBody>
                    <a:bodyPr/>
                    <a:lstStyle/>
                    <a:p>
                      <a:pPr marL="0" marR="0">
                        <a:lnSpc>
                          <a:spcPct val="100000"/>
                        </a:lnSpc>
                        <a:spcBef>
                          <a:spcPts val="0"/>
                        </a:spcBef>
                        <a:spcAft>
                          <a:spcPts val="0"/>
                        </a:spcAft>
                      </a:pPr>
                      <a:r>
                        <a:rPr lang="en-US" sz="2200" dirty="0">
                          <a:solidFill>
                            <a:schemeClr val="accent6">
                              <a:lumMod val="75000"/>
                            </a:schemeClr>
                          </a:solidFill>
                          <a:effectLst/>
                        </a:rPr>
                        <a:t>3</a:t>
                      </a:r>
                      <a:endParaRPr lang="en-US" sz="22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0000"/>
                        </a:lnSpc>
                        <a:spcBef>
                          <a:spcPts val="0"/>
                        </a:spcBef>
                        <a:spcAft>
                          <a:spcPts val="0"/>
                        </a:spcAft>
                      </a:pPr>
                      <a:r>
                        <a:rPr lang="en-US" sz="2200" u="sng" dirty="0">
                          <a:effectLst/>
                        </a:rPr>
                        <a:t>Net Module</a:t>
                      </a:r>
                      <a:r>
                        <a:rPr lang="en-US" sz="2200" dirty="0">
                          <a:effectLst/>
                        </a:rPr>
                        <a:t> </a:t>
                      </a:r>
                    </a:p>
                    <a:p>
                      <a:pPr marL="0" marR="0">
                        <a:lnSpc>
                          <a:spcPct val="100000"/>
                        </a:lnSpc>
                        <a:spcBef>
                          <a:spcPts val="0"/>
                        </a:spcBef>
                        <a:spcAft>
                          <a:spcPts val="0"/>
                        </a:spcAft>
                      </a:pPr>
                      <a:r>
                        <a:rPr lang="en-US" sz="2200" dirty="0">
                          <a:effectLst/>
                        </a:rPr>
                        <a:t>Provides both servers and clients as streams. Acts as a network wrapper.</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15763727"/>
                  </a:ext>
                </a:extLst>
              </a:tr>
              <a:tr h="0">
                <a:tc>
                  <a:txBody>
                    <a:bodyPr/>
                    <a:lstStyle/>
                    <a:p>
                      <a:pPr marL="0" marR="0">
                        <a:lnSpc>
                          <a:spcPct val="100000"/>
                        </a:lnSpc>
                        <a:spcBef>
                          <a:spcPts val="0"/>
                        </a:spcBef>
                        <a:spcAft>
                          <a:spcPts val="0"/>
                        </a:spcAft>
                      </a:pPr>
                      <a:r>
                        <a:rPr lang="en-US" sz="2200" dirty="0">
                          <a:solidFill>
                            <a:schemeClr val="accent6">
                              <a:lumMod val="75000"/>
                            </a:schemeClr>
                          </a:solidFill>
                          <a:effectLst/>
                        </a:rPr>
                        <a:t>4</a:t>
                      </a:r>
                      <a:endParaRPr lang="en-US" sz="22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0000"/>
                        </a:lnSpc>
                        <a:spcBef>
                          <a:spcPts val="0"/>
                        </a:spcBef>
                        <a:spcAft>
                          <a:spcPts val="0"/>
                        </a:spcAft>
                      </a:pPr>
                      <a:r>
                        <a:rPr lang="en-US" sz="2200" u="sng" dirty="0">
                          <a:effectLst/>
                        </a:rPr>
                        <a:t>DNS Module</a:t>
                      </a:r>
                      <a:r>
                        <a:rPr lang="en-US" sz="2200" dirty="0">
                          <a:effectLst/>
                        </a:rPr>
                        <a:t> </a:t>
                      </a:r>
                    </a:p>
                    <a:p>
                      <a:pPr marL="0" marR="0">
                        <a:lnSpc>
                          <a:spcPct val="100000"/>
                        </a:lnSpc>
                        <a:spcBef>
                          <a:spcPts val="0"/>
                        </a:spcBef>
                        <a:spcAft>
                          <a:spcPts val="0"/>
                        </a:spcAft>
                      </a:pPr>
                      <a:r>
                        <a:rPr lang="en-US" sz="2200" dirty="0">
                          <a:effectLst/>
                        </a:rPr>
                        <a:t>Provides functions to do actual DNS lookup as well as to use underlying operating system name resolution functionalities.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00138684"/>
                  </a:ext>
                </a:extLst>
              </a:tr>
              <a:tr h="0">
                <a:tc>
                  <a:txBody>
                    <a:bodyPr/>
                    <a:lstStyle/>
                    <a:p>
                      <a:pPr marL="0" marR="0">
                        <a:lnSpc>
                          <a:spcPct val="100000"/>
                        </a:lnSpc>
                        <a:spcBef>
                          <a:spcPts val="0"/>
                        </a:spcBef>
                        <a:spcAft>
                          <a:spcPts val="0"/>
                        </a:spcAft>
                      </a:pPr>
                      <a:r>
                        <a:rPr lang="en-US" sz="2200" dirty="0">
                          <a:solidFill>
                            <a:schemeClr val="accent6">
                              <a:lumMod val="75000"/>
                            </a:schemeClr>
                          </a:solidFill>
                          <a:effectLst/>
                        </a:rPr>
                        <a:t>5</a:t>
                      </a:r>
                      <a:endParaRPr lang="en-US" sz="22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0000"/>
                        </a:lnSpc>
                        <a:spcBef>
                          <a:spcPts val="0"/>
                        </a:spcBef>
                        <a:spcAft>
                          <a:spcPts val="0"/>
                        </a:spcAft>
                      </a:pPr>
                      <a:r>
                        <a:rPr lang="en-US" sz="2200" u="sng" dirty="0">
                          <a:effectLst/>
                        </a:rPr>
                        <a:t>Domain Module</a:t>
                      </a:r>
                      <a:r>
                        <a:rPr lang="en-US" sz="2200" dirty="0">
                          <a:effectLst/>
                        </a:rPr>
                        <a:t> </a:t>
                      </a:r>
                    </a:p>
                    <a:p>
                      <a:pPr marL="0" marR="0">
                        <a:lnSpc>
                          <a:spcPct val="100000"/>
                        </a:lnSpc>
                        <a:spcBef>
                          <a:spcPts val="0"/>
                        </a:spcBef>
                        <a:spcAft>
                          <a:spcPts val="0"/>
                        </a:spcAft>
                      </a:pPr>
                      <a:r>
                        <a:rPr lang="en-US" sz="2200" dirty="0">
                          <a:effectLst/>
                        </a:rPr>
                        <a:t>Provides ways to handle multiple different I/O operations as a single group.</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48219865"/>
                  </a:ext>
                </a:extLst>
              </a:tr>
            </a:tbl>
          </a:graphicData>
        </a:graphic>
      </p:graphicFrame>
    </p:spTree>
    <p:extLst>
      <p:ext uri="{BB962C8B-B14F-4D97-AF65-F5344CB8AC3E}">
        <p14:creationId xmlns:p14="http://schemas.microsoft.com/office/powerpoint/2010/main" val="13205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Module</a:t>
            </a:r>
          </a:p>
        </p:txBody>
      </p:sp>
      <p:sp>
        <p:nvSpPr>
          <p:cNvPr id="3" name="Content Placeholder 2"/>
          <p:cNvSpPr>
            <a:spLocks noGrp="1"/>
          </p:cNvSpPr>
          <p:nvPr>
            <p:ph idx="1"/>
          </p:nvPr>
        </p:nvSpPr>
        <p:spPr>
          <a:xfrm>
            <a:off x="277092" y="1371600"/>
            <a:ext cx="5437908" cy="4876800"/>
          </a:xfrm>
        </p:spPr>
        <p:txBody>
          <a:bodyPr/>
          <a:lstStyle/>
          <a:p>
            <a:r>
              <a:rPr lang="en-US" dirty="0"/>
              <a:t>Node.js provides an </a:t>
            </a:r>
            <a:r>
              <a:rPr lang="en-US" i="1" dirty="0"/>
              <a:t>http</a:t>
            </a:r>
            <a:r>
              <a:rPr lang="en-US" dirty="0"/>
              <a:t> module which can be used to create an HTTP client of a server. </a:t>
            </a:r>
          </a:p>
          <a:p>
            <a:endParaRPr lang="en-US" dirty="0"/>
          </a:p>
          <a:p>
            <a:r>
              <a:rPr lang="en-US" dirty="0"/>
              <a:t>Following is the bare minimum structure of the HTTP server which listens at 8081 port.</a:t>
            </a:r>
          </a:p>
        </p:txBody>
      </p:sp>
      <p:sp>
        <p:nvSpPr>
          <p:cNvPr id="4" name="Slide Number Placeholder 3"/>
          <p:cNvSpPr>
            <a:spLocks noGrp="1"/>
          </p:cNvSpPr>
          <p:nvPr>
            <p:ph type="sldNum" sz="quarter" idx="12"/>
          </p:nvPr>
        </p:nvSpPr>
        <p:spPr/>
        <p:txBody>
          <a:bodyPr/>
          <a:lstStyle/>
          <a:p>
            <a:fld id="{D3B37EAC-F55D-4DB6-844E-80B9C7FB0F81}" type="slidenum">
              <a:rPr lang="en-US" smtClean="0"/>
              <a:t>23</a:t>
            </a:fld>
            <a:endParaRPr lang="en-US"/>
          </a:p>
        </p:txBody>
      </p:sp>
      <p:pic>
        <p:nvPicPr>
          <p:cNvPr id="5" name="Picture 4"/>
          <p:cNvPicPr>
            <a:picLocks noChangeAspect="1"/>
          </p:cNvPicPr>
          <p:nvPr/>
        </p:nvPicPr>
        <p:blipFill>
          <a:blip r:embed="rId2"/>
          <a:stretch>
            <a:fillRect/>
          </a:stretch>
        </p:blipFill>
        <p:spPr>
          <a:xfrm>
            <a:off x="5816600" y="372053"/>
            <a:ext cx="5532437" cy="6349426"/>
          </a:xfrm>
          <a:prstGeom prst="rect">
            <a:avLst/>
          </a:prstGeom>
        </p:spPr>
      </p:pic>
    </p:spTree>
    <p:extLst>
      <p:ext uri="{BB962C8B-B14F-4D97-AF65-F5344CB8AC3E}">
        <p14:creationId xmlns:p14="http://schemas.microsoft.com/office/powerpoint/2010/main" val="28548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Module</a:t>
            </a:r>
          </a:p>
        </p:txBody>
      </p:sp>
      <p:sp>
        <p:nvSpPr>
          <p:cNvPr id="3" name="Content Placeholder 2"/>
          <p:cNvSpPr>
            <a:spLocks noGrp="1"/>
          </p:cNvSpPr>
          <p:nvPr>
            <p:ph idx="1"/>
          </p:nvPr>
        </p:nvSpPr>
        <p:spPr>
          <a:xfrm>
            <a:off x="277092" y="1371600"/>
            <a:ext cx="8917708" cy="4876800"/>
          </a:xfrm>
        </p:spPr>
        <p:txBody>
          <a:bodyPr/>
          <a:lstStyle/>
          <a:p>
            <a:r>
              <a:rPr lang="en-US" dirty="0"/>
              <a:t>A web client can be created using </a:t>
            </a:r>
            <a:r>
              <a:rPr lang="en-US" b="1" dirty="0"/>
              <a:t>http</a:t>
            </a:r>
            <a:r>
              <a:rPr lang="en-US" dirty="0"/>
              <a:t> module. </a:t>
            </a:r>
          </a:p>
        </p:txBody>
      </p:sp>
      <p:sp>
        <p:nvSpPr>
          <p:cNvPr id="4" name="Slide Number Placeholder 3"/>
          <p:cNvSpPr>
            <a:spLocks noGrp="1"/>
          </p:cNvSpPr>
          <p:nvPr>
            <p:ph type="sldNum" sz="quarter" idx="12"/>
          </p:nvPr>
        </p:nvSpPr>
        <p:spPr/>
        <p:txBody>
          <a:bodyPr/>
          <a:lstStyle/>
          <a:p>
            <a:fld id="{D3B37EAC-F55D-4DB6-844E-80B9C7FB0F81}" type="slidenum">
              <a:rPr lang="en-US" smtClean="0"/>
              <a:t>24</a:t>
            </a:fld>
            <a:endParaRPr lang="en-US"/>
          </a:p>
        </p:txBody>
      </p:sp>
      <p:pic>
        <p:nvPicPr>
          <p:cNvPr id="6" name="Picture 5"/>
          <p:cNvPicPr>
            <a:picLocks noChangeAspect="1"/>
          </p:cNvPicPr>
          <p:nvPr/>
        </p:nvPicPr>
        <p:blipFill>
          <a:blip r:embed="rId2"/>
          <a:stretch>
            <a:fillRect/>
          </a:stretch>
        </p:blipFill>
        <p:spPr>
          <a:xfrm>
            <a:off x="3619500" y="1845241"/>
            <a:ext cx="4565222" cy="4974659"/>
          </a:xfrm>
          <a:prstGeom prst="rect">
            <a:avLst/>
          </a:prstGeom>
        </p:spPr>
      </p:pic>
    </p:spTree>
    <p:extLst>
      <p:ext uri="{BB962C8B-B14F-4D97-AF65-F5344CB8AC3E}">
        <p14:creationId xmlns:p14="http://schemas.microsoft.com/office/powerpoint/2010/main" val="342619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a:t>
            </a:r>
          </a:p>
        </p:txBody>
      </p:sp>
      <p:sp>
        <p:nvSpPr>
          <p:cNvPr id="3" name="Content Placeholder 2"/>
          <p:cNvSpPr>
            <a:spLocks noGrp="1"/>
          </p:cNvSpPr>
          <p:nvPr>
            <p:ph idx="1"/>
          </p:nvPr>
        </p:nvSpPr>
        <p:spPr/>
        <p:txBody>
          <a:bodyPr/>
          <a:lstStyle/>
          <a:p>
            <a:pPr>
              <a:spcBef>
                <a:spcPts val="600"/>
              </a:spcBef>
            </a:pPr>
            <a:r>
              <a:rPr lang="en-US" dirty="0"/>
              <a:t>Express is a minimal and flexible Node.js web application framework that provides a robust set of features to develop web and mobile applications. </a:t>
            </a:r>
          </a:p>
          <a:p>
            <a:pPr>
              <a:spcBef>
                <a:spcPts val="600"/>
              </a:spcBef>
            </a:pPr>
            <a:r>
              <a:rPr lang="en-US" dirty="0"/>
              <a:t>It facilitates the rapid development of Node based Web applications. Following are some of the core features of Express framework −</a:t>
            </a:r>
          </a:p>
          <a:p>
            <a:pPr lvl="1">
              <a:spcBef>
                <a:spcPts val="600"/>
              </a:spcBef>
            </a:pPr>
            <a:r>
              <a:rPr lang="en-US" dirty="0"/>
              <a:t>Allows to set up </a:t>
            </a:r>
            <a:r>
              <a:rPr lang="en-US" dirty="0" err="1"/>
              <a:t>middlewares</a:t>
            </a:r>
            <a:r>
              <a:rPr lang="en-US" dirty="0"/>
              <a:t> to respond to HTTP Requests.</a:t>
            </a:r>
          </a:p>
          <a:p>
            <a:pPr lvl="1">
              <a:spcBef>
                <a:spcPts val="600"/>
              </a:spcBef>
            </a:pPr>
            <a:r>
              <a:rPr lang="en-US" dirty="0"/>
              <a:t>Defines a routing table which is used to perform different actions based on HTTP Method and URL.</a:t>
            </a:r>
          </a:p>
          <a:p>
            <a:pPr lvl="1">
              <a:spcBef>
                <a:spcPts val="600"/>
              </a:spcBef>
            </a:pPr>
            <a:r>
              <a:rPr lang="en-US" dirty="0"/>
              <a:t>Allows to dynamically render HTML Pages based on passing arguments to templates.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25</a:t>
            </a:fld>
            <a:endParaRPr lang="en-US"/>
          </a:p>
        </p:txBody>
      </p:sp>
    </p:spTree>
    <p:extLst>
      <p:ext uri="{BB962C8B-B14F-4D97-AF65-F5344CB8AC3E}">
        <p14:creationId xmlns:p14="http://schemas.microsoft.com/office/powerpoint/2010/main" val="13305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Installing Express</a:t>
            </a:r>
          </a:p>
          <a:p>
            <a:pPr lvl="1"/>
            <a:r>
              <a:rPr lang="en-US" i="1" dirty="0"/>
              <a:t>$ </a:t>
            </a:r>
            <a:r>
              <a:rPr lang="en-US" i="1" dirty="0" err="1"/>
              <a:t>npm</a:t>
            </a:r>
            <a:r>
              <a:rPr lang="en-US" i="1" dirty="0"/>
              <a:t> install express –save</a:t>
            </a:r>
          </a:p>
          <a:p>
            <a:r>
              <a:rPr lang="en-US" dirty="0"/>
              <a:t>Should install the following important modules along with express</a:t>
            </a:r>
          </a:p>
          <a:p>
            <a:pPr lvl="1"/>
            <a:r>
              <a:rPr lang="en-US" dirty="0">
                <a:solidFill>
                  <a:schemeClr val="accent6">
                    <a:lumMod val="75000"/>
                  </a:schemeClr>
                </a:solidFill>
              </a:rPr>
              <a:t>body-parser</a:t>
            </a:r>
            <a:r>
              <a:rPr lang="en-US" dirty="0"/>
              <a:t> − This is a node.js middleware for handling JSON, Raw, Text and URL encoded form data.</a:t>
            </a:r>
          </a:p>
          <a:p>
            <a:pPr lvl="1"/>
            <a:r>
              <a:rPr lang="en-US" dirty="0">
                <a:solidFill>
                  <a:schemeClr val="accent6">
                    <a:lumMod val="75000"/>
                  </a:schemeClr>
                </a:solidFill>
              </a:rPr>
              <a:t>cookie-parser</a:t>
            </a:r>
            <a:r>
              <a:rPr lang="en-US" dirty="0"/>
              <a:t> − Parse Cookie header and populate </a:t>
            </a:r>
            <a:r>
              <a:rPr lang="en-US" dirty="0" err="1"/>
              <a:t>req.cookies</a:t>
            </a:r>
            <a:r>
              <a:rPr lang="en-US" dirty="0"/>
              <a:t> with an object keyed by the cookie names.</a:t>
            </a:r>
          </a:p>
          <a:p>
            <a:pPr lvl="1"/>
            <a:r>
              <a:rPr lang="en-US" dirty="0" err="1">
                <a:solidFill>
                  <a:schemeClr val="accent6">
                    <a:lumMod val="75000"/>
                  </a:schemeClr>
                </a:solidFill>
              </a:rPr>
              <a:t>multer</a:t>
            </a:r>
            <a:r>
              <a:rPr lang="en-US" dirty="0"/>
              <a:t> − This is a node.js middleware for handling multipart/form-data.</a:t>
            </a:r>
          </a:p>
        </p:txBody>
      </p:sp>
      <p:sp>
        <p:nvSpPr>
          <p:cNvPr id="4" name="Slide Number Placeholder 3"/>
          <p:cNvSpPr>
            <a:spLocks noGrp="1"/>
          </p:cNvSpPr>
          <p:nvPr>
            <p:ph type="sldNum" sz="quarter" idx="12"/>
          </p:nvPr>
        </p:nvSpPr>
        <p:spPr/>
        <p:txBody>
          <a:bodyPr/>
          <a:lstStyle/>
          <a:p>
            <a:fld id="{D3B37EAC-F55D-4DB6-844E-80B9C7FB0F81}" type="slidenum">
              <a:rPr lang="en-US" smtClean="0"/>
              <a:t>26</a:t>
            </a:fld>
            <a:endParaRPr lang="en-US"/>
          </a:p>
        </p:txBody>
      </p:sp>
    </p:spTree>
    <p:extLst>
      <p:ext uri="{BB962C8B-B14F-4D97-AF65-F5344CB8AC3E}">
        <p14:creationId xmlns:p14="http://schemas.microsoft.com/office/powerpoint/2010/main" val="330145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Request &amp; Response</a:t>
            </a:r>
          </a:p>
          <a:p>
            <a:pPr lvl="1"/>
            <a:r>
              <a:rPr lang="en-US" dirty="0"/>
              <a:t>Express application uses a callback function whose parameters are </a:t>
            </a:r>
            <a:r>
              <a:rPr lang="en-US" i="1" dirty="0"/>
              <a:t>request</a:t>
            </a:r>
            <a:r>
              <a:rPr lang="en-US" dirty="0"/>
              <a:t> and </a:t>
            </a:r>
            <a:r>
              <a:rPr lang="en-US" i="1" dirty="0"/>
              <a:t>response</a:t>
            </a:r>
            <a:r>
              <a:rPr lang="en-US" dirty="0"/>
              <a:t> objects.</a:t>
            </a:r>
          </a:p>
          <a:p>
            <a:pPr lvl="1"/>
            <a:r>
              <a:rPr lang="en-US" dirty="0"/>
              <a:t>Request Object − The request object represents the HTTP request and has properties for the request query string, parameters, body, HTTP headers, and so on.</a:t>
            </a:r>
          </a:p>
          <a:p>
            <a:pPr lvl="1"/>
            <a:r>
              <a:rPr lang="en-US" dirty="0"/>
              <a:t>Response Object − The response object represents the HTTP response that an Express app sends when it gets an HTTP request.</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27</a:t>
            </a:fld>
            <a:endParaRPr lang="en-US"/>
          </a:p>
        </p:txBody>
      </p:sp>
    </p:spTree>
    <p:extLst>
      <p:ext uri="{BB962C8B-B14F-4D97-AF65-F5344CB8AC3E}">
        <p14:creationId xmlns:p14="http://schemas.microsoft.com/office/powerpoint/2010/main" val="345510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a:xfrm>
            <a:off x="277092" y="1371600"/>
            <a:ext cx="6326908" cy="4876800"/>
          </a:xfrm>
        </p:spPr>
        <p:txBody>
          <a:bodyPr/>
          <a:lstStyle/>
          <a:p>
            <a:r>
              <a:rPr lang="en-US" dirty="0"/>
              <a:t>Basic Routing</a:t>
            </a:r>
          </a:p>
          <a:p>
            <a:pPr lvl="1"/>
            <a:r>
              <a:rPr lang="en-US" dirty="0"/>
              <a:t>Routing refers to determining how an application responds to a client request to a particular endpoint, which is a URI (or path) and a specific HTTP request method (GET, POST, and so on).</a:t>
            </a:r>
          </a:p>
          <a:p>
            <a:pPr lvl="1"/>
            <a:r>
              <a:rPr lang="en-US" dirty="0"/>
              <a:t>http://127.0.0.1:8081/list_user</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28</a:t>
            </a:fld>
            <a:endParaRPr lang="en-US"/>
          </a:p>
        </p:txBody>
      </p:sp>
      <p:pic>
        <p:nvPicPr>
          <p:cNvPr id="5" name="Picture 4"/>
          <p:cNvPicPr>
            <a:picLocks noChangeAspect="1"/>
          </p:cNvPicPr>
          <p:nvPr/>
        </p:nvPicPr>
        <p:blipFill>
          <a:blip r:embed="rId2"/>
          <a:stretch>
            <a:fillRect/>
          </a:stretch>
        </p:blipFill>
        <p:spPr>
          <a:xfrm>
            <a:off x="6604000" y="1192056"/>
            <a:ext cx="4786746" cy="5665944"/>
          </a:xfrm>
          <a:prstGeom prst="rect">
            <a:avLst/>
          </a:prstGeom>
        </p:spPr>
      </p:pic>
    </p:spTree>
    <p:extLst>
      <p:ext uri="{BB962C8B-B14F-4D97-AF65-F5344CB8AC3E}">
        <p14:creationId xmlns:p14="http://schemas.microsoft.com/office/powerpoint/2010/main" val="21930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GET Method</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29</a:t>
            </a:fld>
            <a:endParaRPr lang="en-US"/>
          </a:p>
        </p:txBody>
      </p:sp>
      <p:pic>
        <p:nvPicPr>
          <p:cNvPr id="5" name="Picture 4"/>
          <p:cNvPicPr>
            <a:picLocks noChangeAspect="1"/>
          </p:cNvPicPr>
          <p:nvPr/>
        </p:nvPicPr>
        <p:blipFill>
          <a:blip r:embed="rId2"/>
          <a:stretch>
            <a:fillRect/>
          </a:stretch>
        </p:blipFill>
        <p:spPr>
          <a:xfrm>
            <a:off x="465137" y="1943100"/>
            <a:ext cx="6105525" cy="2085975"/>
          </a:xfrm>
          <a:prstGeom prst="rect">
            <a:avLst/>
          </a:prstGeom>
        </p:spPr>
      </p:pic>
      <p:pic>
        <p:nvPicPr>
          <p:cNvPr id="6" name="Picture 5"/>
          <p:cNvPicPr>
            <a:picLocks noChangeAspect="1"/>
          </p:cNvPicPr>
          <p:nvPr/>
        </p:nvPicPr>
        <p:blipFill>
          <a:blip r:embed="rId3"/>
          <a:stretch>
            <a:fillRect/>
          </a:stretch>
        </p:blipFill>
        <p:spPr>
          <a:xfrm>
            <a:off x="6049819" y="1981202"/>
            <a:ext cx="5743575" cy="4419600"/>
          </a:xfrm>
          <a:prstGeom prst="rect">
            <a:avLst/>
          </a:prstGeom>
        </p:spPr>
      </p:pic>
    </p:spTree>
    <p:extLst>
      <p:ext uri="{BB962C8B-B14F-4D97-AF65-F5344CB8AC3E}">
        <p14:creationId xmlns:p14="http://schemas.microsoft.com/office/powerpoint/2010/main" val="376945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a:t>
            </a:r>
          </a:p>
        </p:txBody>
      </p:sp>
      <p:sp>
        <p:nvSpPr>
          <p:cNvPr id="3" name="Content Placeholder 2"/>
          <p:cNvSpPr>
            <a:spLocks noGrp="1"/>
          </p:cNvSpPr>
          <p:nvPr>
            <p:ph idx="1"/>
          </p:nvPr>
        </p:nvSpPr>
        <p:spPr>
          <a:xfrm>
            <a:off x="277092" y="1371599"/>
            <a:ext cx="11545454" cy="5132895"/>
          </a:xfrm>
        </p:spPr>
        <p:txBody>
          <a:bodyPr>
            <a:normAutofit lnSpcReduction="10000"/>
          </a:bodyPr>
          <a:lstStyle/>
          <a:p>
            <a:r>
              <a:rPr lang="en-US" dirty="0"/>
              <a:t>Code once, deploy anywhere</a:t>
            </a:r>
          </a:p>
          <a:p>
            <a:endParaRPr lang="en-US" dirty="0"/>
          </a:p>
          <a:p>
            <a:endParaRPr lang="en-US" dirty="0"/>
          </a:p>
          <a:p>
            <a:endParaRPr lang="en-US" dirty="0"/>
          </a:p>
          <a:p>
            <a:endParaRPr lang="en-US" dirty="0"/>
          </a:p>
          <a:p>
            <a:endParaRPr lang="en-US" dirty="0"/>
          </a:p>
          <a:p>
            <a:endParaRPr lang="en-US" dirty="0"/>
          </a:p>
          <a:p>
            <a:endParaRPr lang="en-US" dirty="0"/>
          </a:p>
          <a:p>
            <a:r>
              <a:rPr lang="en-US" dirty="0"/>
              <a:t>Vibrant Community</a:t>
            </a:r>
          </a:p>
          <a:p>
            <a:pPr lvl="1" defTabSz="914446"/>
            <a:r>
              <a:rPr lang="en-US" dirty="0"/>
              <a:t>More than </a:t>
            </a:r>
            <a:r>
              <a:rPr lang="en-IN" altLang="en-US" dirty="0"/>
              <a:t>1,21,943</a:t>
            </a:r>
            <a:r>
              <a:rPr lang="en-US" dirty="0"/>
              <a:t> packages</a:t>
            </a:r>
          </a:p>
          <a:p>
            <a:pPr lvl="1" defTabSz="914446"/>
            <a:r>
              <a:rPr lang="en-US" dirty="0"/>
              <a:t>Re-inventing the wheel every year</a:t>
            </a:r>
          </a:p>
          <a:p>
            <a:pPr lvl="1" defTabSz="914446"/>
            <a:r>
              <a:rPr lang="en-US" dirty="0"/>
              <a:t>Open source obsessive</a:t>
            </a:r>
            <a:endParaRPr lang="uk-UA"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a:t>
            </a:fld>
            <a:endParaRPr lang="en-US"/>
          </a:p>
        </p:txBody>
      </p:sp>
      <p:grpSp>
        <p:nvGrpSpPr>
          <p:cNvPr id="26" name="Group 25"/>
          <p:cNvGrpSpPr/>
          <p:nvPr/>
        </p:nvGrpSpPr>
        <p:grpSpPr>
          <a:xfrm>
            <a:off x="1727200" y="1824967"/>
            <a:ext cx="8877954" cy="2445375"/>
            <a:chOff x="1727200" y="1824967"/>
            <a:chExt cx="10283651" cy="2863873"/>
          </a:xfrm>
        </p:grpSpPr>
        <p:grpSp>
          <p:nvGrpSpPr>
            <p:cNvPr id="27" name="Group 26">
              <a:extLst>
                <a:ext uri="{FF2B5EF4-FFF2-40B4-BE49-F238E27FC236}">
                  <a16:creationId xmlns:a16="http://schemas.microsoft.com/office/drawing/2014/main" id="{8FE7C543-8323-42B4-B652-FBC57DB8D8F0}"/>
                </a:ext>
              </a:extLst>
            </p:cNvPr>
            <p:cNvGrpSpPr/>
            <p:nvPr/>
          </p:nvGrpSpPr>
          <p:grpSpPr>
            <a:xfrm>
              <a:off x="1727200" y="1824967"/>
              <a:ext cx="4140200" cy="1320800"/>
              <a:chOff x="2628900" y="2781300"/>
              <a:chExt cx="6210300" cy="1981200"/>
            </a:xfrm>
          </p:grpSpPr>
          <p:grpSp>
            <p:nvGrpSpPr>
              <p:cNvPr id="43" name="Group 42">
                <a:extLst>
                  <a:ext uri="{FF2B5EF4-FFF2-40B4-BE49-F238E27FC236}">
                    <a16:creationId xmlns:a16="http://schemas.microsoft.com/office/drawing/2014/main" id="{6C6B8F9E-4397-48FB-A3D3-F70CB30E6BE8}"/>
                  </a:ext>
                </a:extLst>
              </p:cNvPr>
              <p:cNvGrpSpPr/>
              <p:nvPr/>
            </p:nvGrpSpPr>
            <p:grpSpPr>
              <a:xfrm>
                <a:off x="2628900" y="2781300"/>
                <a:ext cx="1981200" cy="1981200"/>
                <a:chOff x="2628900" y="2781300"/>
                <a:chExt cx="1981200" cy="1981200"/>
              </a:xfrm>
            </p:grpSpPr>
            <p:sp>
              <p:nvSpPr>
                <p:cNvPr id="45" name="Freeform 106">
                  <a:extLst>
                    <a:ext uri="{FF2B5EF4-FFF2-40B4-BE49-F238E27FC236}">
                      <a16:creationId xmlns:a16="http://schemas.microsoft.com/office/drawing/2014/main" id="{828DFE57-AF81-436C-8DC5-C1C94A474087}"/>
                    </a:ext>
                  </a:extLst>
                </p:cNvPr>
                <p:cNvSpPr>
                  <a:spLocks noEditPoints="1"/>
                </p:cNvSpPr>
                <p:nvPr/>
              </p:nvSpPr>
              <p:spPr bwMode="auto">
                <a:xfrm>
                  <a:off x="3084740" y="3320328"/>
                  <a:ext cx="1069520" cy="903144"/>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accent1"/>
                </a:solidFill>
                <a:ln>
                  <a:noFill/>
                </a:ln>
              </p:spPr>
              <p:txBody>
                <a:bodyPr vert="horz" wrap="square" lIns="60960" tIns="30480" rIns="60960" bIns="30480" numCol="1" anchor="t" anchorCtr="0" compatLnSpc="1">
                  <a:prstTxWarp prst="textNoShape">
                    <a:avLst/>
                  </a:prstTxWarp>
                </a:bodyPr>
                <a:lstStyle/>
                <a:p>
                  <a:pPr defTabSz="914446"/>
                  <a:endParaRPr lang="uk-UA">
                    <a:solidFill>
                      <a:srgbClr val="0A091B"/>
                    </a:solidFill>
                    <a:latin typeface="Roboto"/>
                  </a:endParaRPr>
                </a:p>
              </p:txBody>
            </p:sp>
            <p:sp>
              <p:nvSpPr>
                <p:cNvPr id="46" name="Oval 45">
                  <a:extLst>
                    <a:ext uri="{FF2B5EF4-FFF2-40B4-BE49-F238E27FC236}">
                      <a16:creationId xmlns:a16="http://schemas.microsoft.com/office/drawing/2014/main" id="{E317FC86-C000-464B-B12B-3A34FBC80D2A}"/>
                    </a:ext>
                  </a:extLst>
                </p:cNvPr>
                <p:cNvSpPr/>
                <p:nvPr/>
              </p:nvSpPr>
              <p:spPr>
                <a:xfrm>
                  <a:off x="2628900" y="2781300"/>
                  <a:ext cx="1981200" cy="19812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914446"/>
                  <a:endParaRPr lang="uk-UA" sz="1867">
                    <a:solidFill>
                      <a:srgbClr val="0A091B"/>
                    </a:solidFill>
                    <a:latin typeface="Roboto"/>
                  </a:endParaRPr>
                </a:p>
              </p:txBody>
            </p:sp>
          </p:grpSp>
          <p:sp>
            <p:nvSpPr>
              <p:cNvPr id="44" name="TextBox 43">
                <a:extLst>
                  <a:ext uri="{FF2B5EF4-FFF2-40B4-BE49-F238E27FC236}">
                    <a16:creationId xmlns:a16="http://schemas.microsoft.com/office/drawing/2014/main" id="{3898083D-AD01-4A5C-AFB3-5817B8E03E23}"/>
                  </a:ext>
                </a:extLst>
              </p:cNvPr>
              <p:cNvSpPr txBox="1"/>
              <p:nvPr/>
            </p:nvSpPr>
            <p:spPr>
              <a:xfrm>
                <a:off x="5029200" y="2944029"/>
                <a:ext cx="3810000" cy="692498"/>
              </a:xfrm>
              <a:prstGeom prst="rect">
                <a:avLst/>
              </a:prstGeom>
              <a:noFill/>
            </p:spPr>
            <p:txBody>
              <a:bodyPr wrap="square" rtlCol="0">
                <a:spAutoFit/>
              </a:bodyPr>
              <a:lstStyle/>
              <a:p>
                <a:pPr defTabSz="914446"/>
                <a:r>
                  <a:rPr lang="en-US" sz="2400" dirty="0">
                    <a:solidFill>
                      <a:srgbClr val="0A091B"/>
                    </a:solidFill>
                    <a:latin typeface="Roboto Condensed"/>
                  </a:rPr>
                  <a:t>Desktop</a:t>
                </a:r>
                <a:endParaRPr lang="uk-UA" sz="2400" dirty="0">
                  <a:solidFill>
                    <a:srgbClr val="00B0F0"/>
                  </a:solidFill>
                  <a:latin typeface="+mj-lt"/>
                </a:endParaRPr>
              </a:p>
            </p:txBody>
          </p:sp>
        </p:grpSp>
        <p:grpSp>
          <p:nvGrpSpPr>
            <p:cNvPr id="28" name="Group 27">
              <a:extLst>
                <a:ext uri="{FF2B5EF4-FFF2-40B4-BE49-F238E27FC236}">
                  <a16:creationId xmlns:a16="http://schemas.microsoft.com/office/drawing/2014/main" id="{F7A25F90-A4A6-46D7-BF55-824DEB5B3F81}"/>
                </a:ext>
              </a:extLst>
            </p:cNvPr>
            <p:cNvGrpSpPr/>
            <p:nvPr/>
          </p:nvGrpSpPr>
          <p:grpSpPr>
            <a:xfrm>
              <a:off x="1727200" y="3368040"/>
              <a:ext cx="3784600" cy="1320800"/>
              <a:chOff x="2628900" y="6134100"/>
              <a:chExt cx="5676900" cy="1981200"/>
            </a:xfrm>
          </p:grpSpPr>
          <p:grpSp>
            <p:nvGrpSpPr>
              <p:cNvPr id="39" name="Group 38">
                <a:extLst>
                  <a:ext uri="{FF2B5EF4-FFF2-40B4-BE49-F238E27FC236}">
                    <a16:creationId xmlns:a16="http://schemas.microsoft.com/office/drawing/2014/main" id="{78F10490-CA8C-43BB-A4DD-4A30D0ED2B85}"/>
                  </a:ext>
                </a:extLst>
              </p:cNvPr>
              <p:cNvGrpSpPr/>
              <p:nvPr/>
            </p:nvGrpSpPr>
            <p:grpSpPr>
              <a:xfrm>
                <a:off x="2628900" y="6134100"/>
                <a:ext cx="5676900" cy="1981200"/>
                <a:chOff x="2628900" y="2781300"/>
                <a:chExt cx="5676900" cy="1981200"/>
              </a:xfrm>
            </p:grpSpPr>
            <p:sp>
              <p:nvSpPr>
                <p:cNvPr id="41" name="Oval 40">
                  <a:extLst>
                    <a:ext uri="{FF2B5EF4-FFF2-40B4-BE49-F238E27FC236}">
                      <a16:creationId xmlns:a16="http://schemas.microsoft.com/office/drawing/2014/main" id="{874C84FC-4621-426A-B8A5-97B968EE3A9E}"/>
                    </a:ext>
                  </a:extLst>
                </p:cNvPr>
                <p:cNvSpPr/>
                <p:nvPr/>
              </p:nvSpPr>
              <p:spPr>
                <a:xfrm>
                  <a:off x="2628900" y="2781300"/>
                  <a:ext cx="1981200" cy="19812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914446"/>
                  <a:endParaRPr lang="uk-UA" sz="1867">
                    <a:solidFill>
                      <a:srgbClr val="0A091B"/>
                    </a:solidFill>
                    <a:latin typeface="Roboto"/>
                  </a:endParaRPr>
                </a:p>
              </p:txBody>
            </p:sp>
            <p:sp>
              <p:nvSpPr>
                <p:cNvPr id="42" name="TextBox 41">
                  <a:extLst>
                    <a:ext uri="{FF2B5EF4-FFF2-40B4-BE49-F238E27FC236}">
                      <a16:creationId xmlns:a16="http://schemas.microsoft.com/office/drawing/2014/main" id="{282B74BB-1FE8-4144-AB04-429E5E9CEA68}"/>
                    </a:ext>
                  </a:extLst>
                </p:cNvPr>
                <p:cNvSpPr txBox="1"/>
                <p:nvPr/>
              </p:nvSpPr>
              <p:spPr>
                <a:xfrm>
                  <a:off x="5029200" y="2944029"/>
                  <a:ext cx="3276600" cy="692498"/>
                </a:xfrm>
                <a:prstGeom prst="rect">
                  <a:avLst/>
                </a:prstGeom>
                <a:noFill/>
              </p:spPr>
              <p:txBody>
                <a:bodyPr wrap="square" rtlCol="0">
                  <a:spAutoFit/>
                </a:bodyPr>
                <a:lstStyle/>
                <a:p>
                  <a:pPr defTabSz="914446"/>
                  <a:r>
                    <a:rPr lang="en-US" sz="2400" dirty="0">
                      <a:solidFill>
                        <a:srgbClr val="0A091B"/>
                      </a:solidFill>
                      <a:latin typeface="Roboto Condensed"/>
                    </a:rPr>
                    <a:t>Browser</a:t>
                  </a:r>
                  <a:endParaRPr lang="uk-UA" sz="2400" dirty="0">
                    <a:solidFill>
                      <a:srgbClr val="00B0F0"/>
                    </a:solidFill>
                    <a:latin typeface="+mj-lt"/>
                  </a:endParaRPr>
                </a:p>
              </p:txBody>
            </p:sp>
          </p:grpSp>
          <p:sp>
            <p:nvSpPr>
              <p:cNvPr id="40" name="Freeform 123">
                <a:extLst>
                  <a:ext uri="{FF2B5EF4-FFF2-40B4-BE49-F238E27FC236}">
                    <a16:creationId xmlns:a16="http://schemas.microsoft.com/office/drawing/2014/main" id="{ED5B027A-9A87-4D8F-B18F-E2DCA4BE13A4}"/>
                  </a:ext>
                </a:extLst>
              </p:cNvPr>
              <p:cNvSpPr>
                <a:spLocks noEditPoints="1"/>
              </p:cNvSpPr>
              <p:nvPr/>
            </p:nvSpPr>
            <p:spPr bwMode="auto">
              <a:xfrm>
                <a:off x="3127709" y="6673128"/>
                <a:ext cx="996103" cy="996103"/>
              </a:xfrm>
              <a:custGeom>
                <a:avLst/>
                <a:gdLst>
                  <a:gd name="T0" fmla="*/ 176 w 176"/>
                  <a:gd name="T1" fmla="*/ 52 h 176"/>
                  <a:gd name="T2" fmla="*/ 124 w 176"/>
                  <a:gd name="T3" fmla="*/ 0 h 176"/>
                  <a:gd name="T4" fmla="*/ 88 w 176"/>
                  <a:gd name="T5" fmla="*/ 15 h 176"/>
                  <a:gd name="T6" fmla="*/ 52 w 176"/>
                  <a:gd name="T7" fmla="*/ 0 h 176"/>
                  <a:gd name="T8" fmla="*/ 0 w 176"/>
                  <a:gd name="T9" fmla="*/ 52 h 176"/>
                  <a:gd name="T10" fmla="*/ 0 w 176"/>
                  <a:gd name="T11" fmla="*/ 58 h 176"/>
                  <a:gd name="T12" fmla="*/ 88 w 176"/>
                  <a:gd name="T13" fmla="*/ 176 h 176"/>
                  <a:gd name="T14" fmla="*/ 176 w 176"/>
                  <a:gd name="T15" fmla="*/ 58 h 176"/>
                  <a:gd name="T16" fmla="*/ 176 w 176"/>
                  <a:gd name="T17" fmla="*/ 52 h 176"/>
                  <a:gd name="T18" fmla="*/ 168 w 176"/>
                  <a:gd name="T19" fmla="*/ 57 h 176"/>
                  <a:gd name="T20" fmla="*/ 88 w 176"/>
                  <a:gd name="T21" fmla="*/ 167 h 176"/>
                  <a:gd name="T22" fmla="*/ 8 w 176"/>
                  <a:gd name="T23" fmla="*/ 57 h 176"/>
                  <a:gd name="T24" fmla="*/ 8 w 176"/>
                  <a:gd name="T25" fmla="*/ 52 h 176"/>
                  <a:gd name="T26" fmla="*/ 52 w 176"/>
                  <a:gd name="T27" fmla="*/ 8 h 176"/>
                  <a:gd name="T28" fmla="*/ 82 w 176"/>
                  <a:gd name="T29" fmla="*/ 20 h 176"/>
                  <a:gd name="T30" fmla="*/ 88 w 176"/>
                  <a:gd name="T31" fmla="*/ 26 h 176"/>
                  <a:gd name="T32" fmla="*/ 94 w 176"/>
                  <a:gd name="T33" fmla="*/ 20 h 176"/>
                  <a:gd name="T34" fmla="*/ 124 w 176"/>
                  <a:gd name="T35" fmla="*/ 8 h 176"/>
                  <a:gd name="T36" fmla="*/ 168 w 176"/>
                  <a:gd name="T37" fmla="*/ 52 h 176"/>
                  <a:gd name="T38" fmla="*/ 168 w 176"/>
                  <a:gd name="T39"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6" y="52"/>
                    </a:moveTo>
                    <a:cubicBezTo>
                      <a:pt x="176" y="23"/>
                      <a:pt x="153" y="0"/>
                      <a:pt x="124" y="0"/>
                    </a:cubicBezTo>
                    <a:cubicBezTo>
                      <a:pt x="110" y="0"/>
                      <a:pt x="97" y="6"/>
                      <a:pt x="88" y="15"/>
                    </a:cubicBezTo>
                    <a:cubicBezTo>
                      <a:pt x="79" y="6"/>
                      <a:pt x="66" y="0"/>
                      <a:pt x="52" y="0"/>
                    </a:cubicBezTo>
                    <a:cubicBezTo>
                      <a:pt x="23" y="0"/>
                      <a:pt x="0" y="23"/>
                      <a:pt x="0" y="52"/>
                    </a:cubicBezTo>
                    <a:cubicBezTo>
                      <a:pt x="0" y="55"/>
                      <a:pt x="1" y="59"/>
                      <a:pt x="0" y="58"/>
                    </a:cubicBezTo>
                    <a:cubicBezTo>
                      <a:pt x="6" y="109"/>
                      <a:pt x="80" y="176"/>
                      <a:pt x="88" y="176"/>
                    </a:cubicBezTo>
                    <a:cubicBezTo>
                      <a:pt x="96" y="176"/>
                      <a:pt x="170" y="109"/>
                      <a:pt x="176" y="58"/>
                    </a:cubicBezTo>
                    <a:cubicBezTo>
                      <a:pt x="175" y="59"/>
                      <a:pt x="176" y="55"/>
                      <a:pt x="176" y="52"/>
                    </a:cubicBezTo>
                    <a:moveTo>
                      <a:pt x="168" y="57"/>
                    </a:moveTo>
                    <a:cubicBezTo>
                      <a:pt x="163" y="100"/>
                      <a:pt x="103" y="158"/>
                      <a:pt x="88" y="167"/>
                    </a:cubicBezTo>
                    <a:cubicBezTo>
                      <a:pt x="73" y="158"/>
                      <a:pt x="13" y="100"/>
                      <a:pt x="8" y="57"/>
                    </a:cubicBezTo>
                    <a:cubicBezTo>
                      <a:pt x="8" y="57"/>
                      <a:pt x="8" y="55"/>
                      <a:pt x="8" y="52"/>
                    </a:cubicBezTo>
                    <a:cubicBezTo>
                      <a:pt x="8" y="28"/>
                      <a:pt x="28" y="8"/>
                      <a:pt x="52" y="8"/>
                    </a:cubicBezTo>
                    <a:cubicBezTo>
                      <a:pt x="63" y="8"/>
                      <a:pt x="74" y="12"/>
                      <a:pt x="82" y="20"/>
                    </a:cubicBezTo>
                    <a:cubicBezTo>
                      <a:pt x="88" y="26"/>
                      <a:pt x="88" y="26"/>
                      <a:pt x="88" y="26"/>
                    </a:cubicBezTo>
                    <a:cubicBezTo>
                      <a:pt x="94" y="20"/>
                      <a:pt x="94" y="20"/>
                      <a:pt x="94" y="20"/>
                    </a:cubicBezTo>
                    <a:cubicBezTo>
                      <a:pt x="102" y="12"/>
                      <a:pt x="113" y="8"/>
                      <a:pt x="124" y="8"/>
                    </a:cubicBezTo>
                    <a:cubicBezTo>
                      <a:pt x="148" y="8"/>
                      <a:pt x="168" y="28"/>
                      <a:pt x="168" y="52"/>
                    </a:cubicBezTo>
                    <a:cubicBezTo>
                      <a:pt x="168" y="55"/>
                      <a:pt x="168" y="57"/>
                      <a:pt x="168" y="57"/>
                    </a:cubicBezTo>
                  </a:path>
                </a:pathLst>
              </a:custGeom>
              <a:solidFill>
                <a:schemeClr val="accent1"/>
              </a:solidFill>
              <a:ln>
                <a:noFill/>
              </a:ln>
            </p:spPr>
            <p:txBody>
              <a:bodyPr vert="horz" wrap="square" lIns="60960" tIns="30480" rIns="60960" bIns="30480" numCol="1" anchor="t" anchorCtr="0" compatLnSpc="1">
                <a:prstTxWarp prst="textNoShape">
                  <a:avLst/>
                </a:prstTxWarp>
              </a:bodyPr>
              <a:lstStyle/>
              <a:p>
                <a:pPr defTabSz="914446"/>
                <a:endParaRPr lang="uk-UA">
                  <a:solidFill>
                    <a:srgbClr val="0A091B"/>
                  </a:solidFill>
                  <a:latin typeface="Roboto"/>
                </a:endParaRPr>
              </a:p>
            </p:txBody>
          </p:sp>
        </p:grpSp>
        <p:grpSp>
          <p:nvGrpSpPr>
            <p:cNvPr id="29" name="Group 28">
              <a:extLst>
                <a:ext uri="{FF2B5EF4-FFF2-40B4-BE49-F238E27FC236}">
                  <a16:creationId xmlns:a16="http://schemas.microsoft.com/office/drawing/2014/main" id="{B38640B7-B48B-4A1B-B9D4-EECAE20A5B6E}"/>
                </a:ext>
              </a:extLst>
            </p:cNvPr>
            <p:cNvGrpSpPr/>
            <p:nvPr/>
          </p:nvGrpSpPr>
          <p:grpSpPr>
            <a:xfrm>
              <a:off x="6426200" y="1824967"/>
              <a:ext cx="5584651" cy="1320800"/>
              <a:chOff x="9639300" y="2737451"/>
              <a:chExt cx="8376977" cy="1981200"/>
            </a:xfrm>
          </p:grpSpPr>
          <p:grpSp>
            <p:nvGrpSpPr>
              <p:cNvPr id="35" name="Group 34">
                <a:extLst>
                  <a:ext uri="{FF2B5EF4-FFF2-40B4-BE49-F238E27FC236}">
                    <a16:creationId xmlns:a16="http://schemas.microsoft.com/office/drawing/2014/main" id="{C767214B-E1B4-4634-B7AA-BED40ECD6F0E}"/>
                  </a:ext>
                </a:extLst>
              </p:cNvPr>
              <p:cNvGrpSpPr/>
              <p:nvPr/>
            </p:nvGrpSpPr>
            <p:grpSpPr>
              <a:xfrm>
                <a:off x="9639300" y="2737451"/>
                <a:ext cx="8376977" cy="1981200"/>
                <a:chOff x="2628900" y="2781300"/>
                <a:chExt cx="8376977" cy="1981200"/>
              </a:xfrm>
            </p:grpSpPr>
            <p:sp>
              <p:nvSpPr>
                <p:cNvPr id="37" name="Oval 36">
                  <a:extLst>
                    <a:ext uri="{FF2B5EF4-FFF2-40B4-BE49-F238E27FC236}">
                      <a16:creationId xmlns:a16="http://schemas.microsoft.com/office/drawing/2014/main" id="{F2424839-8207-46BC-8B3A-608D421198EE}"/>
                    </a:ext>
                  </a:extLst>
                </p:cNvPr>
                <p:cNvSpPr/>
                <p:nvPr/>
              </p:nvSpPr>
              <p:spPr>
                <a:xfrm>
                  <a:off x="2628900" y="2781300"/>
                  <a:ext cx="1981200" cy="19812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914446"/>
                  <a:endParaRPr lang="uk-UA" sz="1867">
                    <a:solidFill>
                      <a:srgbClr val="0A091B"/>
                    </a:solidFill>
                    <a:latin typeface="Roboto"/>
                  </a:endParaRPr>
                </a:p>
              </p:txBody>
            </p:sp>
            <p:sp>
              <p:nvSpPr>
                <p:cNvPr id="38" name="TextBox 37">
                  <a:extLst>
                    <a:ext uri="{FF2B5EF4-FFF2-40B4-BE49-F238E27FC236}">
                      <a16:creationId xmlns:a16="http://schemas.microsoft.com/office/drawing/2014/main" id="{0C8054D8-19E5-4212-B90A-EE0B0785923F}"/>
                    </a:ext>
                  </a:extLst>
                </p:cNvPr>
                <p:cNvSpPr txBox="1"/>
                <p:nvPr/>
              </p:nvSpPr>
              <p:spPr>
                <a:xfrm>
                  <a:off x="5029200" y="2944029"/>
                  <a:ext cx="5976677" cy="811011"/>
                </a:xfrm>
                <a:prstGeom prst="rect">
                  <a:avLst/>
                </a:prstGeom>
                <a:noFill/>
              </p:spPr>
              <p:txBody>
                <a:bodyPr wrap="square" rtlCol="0">
                  <a:spAutoFit/>
                </a:bodyPr>
                <a:lstStyle/>
                <a:p>
                  <a:pPr defTabSz="914446"/>
                  <a:r>
                    <a:rPr lang="en-US" sz="2400" dirty="0">
                      <a:solidFill>
                        <a:srgbClr val="00B0F0"/>
                      </a:solidFill>
                      <a:latin typeface="Roboto Condensed"/>
                    </a:rPr>
                    <a:t>IOT</a:t>
                  </a:r>
                  <a:r>
                    <a:rPr lang="en-US" sz="2400" dirty="0">
                      <a:solidFill>
                        <a:srgbClr val="0A091B"/>
                      </a:solidFill>
                      <a:latin typeface="Roboto Condensed"/>
                    </a:rPr>
                    <a:t> Smart Devices</a:t>
                  </a:r>
                  <a:endParaRPr lang="uk-UA" sz="2400" dirty="0">
                    <a:solidFill>
                      <a:srgbClr val="0A091B"/>
                    </a:solidFill>
                    <a:latin typeface="+mj-lt"/>
                  </a:endParaRPr>
                </a:p>
              </p:txBody>
            </p:sp>
          </p:grpSp>
          <p:sp>
            <p:nvSpPr>
              <p:cNvPr id="36" name="Freeform 51">
                <a:extLst>
                  <a:ext uri="{FF2B5EF4-FFF2-40B4-BE49-F238E27FC236}">
                    <a16:creationId xmlns:a16="http://schemas.microsoft.com/office/drawing/2014/main" id="{763D1807-823E-4E16-AE8D-2A6BAEBDC8E1}"/>
                  </a:ext>
                </a:extLst>
              </p:cNvPr>
              <p:cNvSpPr>
                <a:spLocks noEditPoints="1"/>
              </p:cNvSpPr>
              <p:nvPr/>
            </p:nvSpPr>
            <p:spPr bwMode="auto">
              <a:xfrm>
                <a:off x="10210119" y="3329657"/>
                <a:ext cx="839561" cy="821316"/>
              </a:xfrm>
              <a:custGeom>
                <a:avLst/>
                <a:gdLst>
                  <a:gd name="T0" fmla="*/ 44 w 176"/>
                  <a:gd name="T1" fmla="*/ 64 h 176"/>
                  <a:gd name="T2" fmla="*/ 64 w 176"/>
                  <a:gd name="T3" fmla="*/ 44 h 176"/>
                  <a:gd name="T4" fmla="*/ 44 w 176"/>
                  <a:gd name="T5" fmla="*/ 24 h 176"/>
                  <a:gd name="T6" fmla="*/ 24 w 176"/>
                  <a:gd name="T7" fmla="*/ 44 h 176"/>
                  <a:gd name="T8" fmla="*/ 44 w 176"/>
                  <a:gd name="T9" fmla="*/ 64 h 176"/>
                  <a:gd name="T10" fmla="*/ 44 w 176"/>
                  <a:gd name="T11" fmla="*/ 32 h 176"/>
                  <a:gd name="T12" fmla="*/ 56 w 176"/>
                  <a:gd name="T13" fmla="*/ 44 h 176"/>
                  <a:gd name="T14" fmla="*/ 44 w 176"/>
                  <a:gd name="T15" fmla="*/ 56 h 176"/>
                  <a:gd name="T16" fmla="*/ 32 w 176"/>
                  <a:gd name="T17" fmla="*/ 44 h 176"/>
                  <a:gd name="T18" fmla="*/ 44 w 176"/>
                  <a:gd name="T19" fmla="*/ 32 h 176"/>
                  <a:gd name="T20" fmla="*/ 152 w 176"/>
                  <a:gd name="T21" fmla="*/ 147 h 176"/>
                  <a:gd name="T22" fmla="*/ 152 w 176"/>
                  <a:gd name="T23" fmla="*/ 146 h 176"/>
                  <a:gd name="T24" fmla="*/ 151 w 176"/>
                  <a:gd name="T25" fmla="*/ 145 h 176"/>
                  <a:gd name="T26" fmla="*/ 116 w 176"/>
                  <a:gd name="T27" fmla="*/ 95 h 176"/>
                  <a:gd name="T28" fmla="*/ 116 w 176"/>
                  <a:gd name="T29" fmla="*/ 95 h 176"/>
                  <a:gd name="T30" fmla="*/ 112 w 176"/>
                  <a:gd name="T31" fmla="*/ 92 h 176"/>
                  <a:gd name="T32" fmla="*/ 109 w 176"/>
                  <a:gd name="T33" fmla="*/ 93 h 176"/>
                  <a:gd name="T34" fmla="*/ 93 w 176"/>
                  <a:gd name="T35" fmla="*/ 110 h 176"/>
                  <a:gd name="T36" fmla="*/ 72 w 176"/>
                  <a:gd name="T37" fmla="*/ 78 h 176"/>
                  <a:gd name="T38" fmla="*/ 68 w 176"/>
                  <a:gd name="T39" fmla="*/ 76 h 176"/>
                  <a:gd name="T40" fmla="*/ 65 w 176"/>
                  <a:gd name="T41" fmla="*/ 78 h 176"/>
                  <a:gd name="T42" fmla="*/ 65 w 176"/>
                  <a:gd name="T43" fmla="*/ 78 h 176"/>
                  <a:gd name="T44" fmla="*/ 25 w 176"/>
                  <a:gd name="T45" fmla="*/ 146 h 176"/>
                  <a:gd name="T46" fmla="*/ 25 w 176"/>
                  <a:gd name="T47" fmla="*/ 146 h 176"/>
                  <a:gd name="T48" fmla="*/ 24 w 176"/>
                  <a:gd name="T49" fmla="*/ 148 h 176"/>
                  <a:gd name="T50" fmla="*/ 28 w 176"/>
                  <a:gd name="T51" fmla="*/ 152 h 176"/>
                  <a:gd name="T52" fmla="*/ 148 w 176"/>
                  <a:gd name="T53" fmla="*/ 152 h 176"/>
                  <a:gd name="T54" fmla="*/ 152 w 176"/>
                  <a:gd name="T55" fmla="*/ 148 h 176"/>
                  <a:gd name="T56" fmla="*/ 152 w 176"/>
                  <a:gd name="T57" fmla="*/ 147 h 176"/>
                  <a:gd name="T58" fmla="*/ 35 w 176"/>
                  <a:gd name="T59" fmla="*/ 144 h 176"/>
                  <a:gd name="T60" fmla="*/ 68 w 176"/>
                  <a:gd name="T61" fmla="*/ 87 h 176"/>
                  <a:gd name="T62" fmla="*/ 88 w 176"/>
                  <a:gd name="T63" fmla="*/ 118 h 176"/>
                  <a:gd name="T64" fmla="*/ 89 w 176"/>
                  <a:gd name="T65" fmla="*/ 119 h 176"/>
                  <a:gd name="T66" fmla="*/ 89 w 176"/>
                  <a:gd name="T67" fmla="*/ 119 h 176"/>
                  <a:gd name="T68" fmla="*/ 92 w 176"/>
                  <a:gd name="T69" fmla="*/ 120 h 176"/>
                  <a:gd name="T70" fmla="*/ 95 w 176"/>
                  <a:gd name="T71" fmla="*/ 119 h 176"/>
                  <a:gd name="T72" fmla="*/ 112 w 176"/>
                  <a:gd name="T73" fmla="*/ 102 h 176"/>
                  <a:gd name="T74" fmla="*/ 140 w 176"/>
                  <a:gd name="T75" fmla="*/ 144 h 176"/>
                  <a:gd name="T76" fmla="*/ 35 w 176"/>
                  <a:gd name="T77" fmla="*/ 144 h 176"/>
                  <a:gd name="T78" fmla="*/ 160 w 176"/>
                  <a:gd name="T79" fmla="*/ 0 h 176"/>
                  <a:gd name="T80" fmla="*/ 16 w 176"/>
                  <a:gd name="T81" fmla="*/ 0 h 176"/>
                  <a:gd name="T82" fmla="*/ 0 w 176"/>
                  <a:gd name="T83" fmla="*/ 16 h 176"/>
                  <a:gd name="T84" fmla="*/ 0 w 176"/>
                  <a:gd name="T85" fmla="*/ 160 h 176"/>
                  <a:gd name="T86" fmla="*/ 16 w 176"/>
                  <a:gd name="T87" fmla="*/ 176 h 176"/>
                  <a:gd name="T88" fmla="*/ 160 w 176"/>
                  <a:gd name="T89" fmla="*/ 176 h 176"/>
                  <a:gd name="T90" fmla="*/ 176 w 176"/>
                  <a:gd name="T91" fmla="*/ 160 h 176"/>
                  <a:gd name="T92" fmla="*/ 176 w 176"/>
                  <a:gd name="T93" fmla="*/ 16 h 176"/>
                  <a:gd name="T94" fmla="*/ 160 w 176"/>
                  <a:gd name="T95" fmla="*/ 0 h 176"/>
                  <a:gd name="T96" fmla="*/ 168 w 176"/>
                  <a:gd name="T97" fmla="*/ 160 h 176"/>
                  <a:gd name="T98" fmla="*/ 160 w 176"/>
                  <a:gd name="T99" fmla="*/ 168 h 176"/>
                  <a:gd name="T100" fmla="*/ 16 w 176"/>
                  <a:gd name="T101" fmla="*/ 168 h 176"/>
                  <a:gd name="T102" fmla="*/ 8 w 176"/>
                  <a:gd name="T103" fmla="*/ 160 h 176"/>
                  <a:gd name="T104" fmla="*/ 8 w 176"/>
                  <a:gd name="T105" fmla="*/ 16 h 176"/>
                  <a:gd name="T106" fmla="*/ 16 w 176"/>
                  <a:gd name="T107" fmla="*/ 8 h 176"/>
                  <a:gd name="T108" fmla="*/ 160 w 176"/>
                  <a:gd name="T109" fmla="*/ 8 h 176"/>
                  <a:gd name="T110" fmla="*/ 168 w 176"/>
                  <a:gd name="T111" fmla="*/ 16 h 176"/>
                  <a:gd name="T112" fmla="*/ 168 w 176"/>
                  <a:gd name="T11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44" y="64"/>
                    </a:moveTo>
                    <a:cubicBezTo>
                      <a:pt x="55" y="64"/>
                      <a:pt x="64" y="55"/>
                      <a:pt x="64" y="44"/>
                    </a:cubicBezTo>
                    <a:cubicBezTo>
                      <a:pt x="64" y="33"/>
                      <a:pt x="55" y="24"/>
                      <a:pt x="44" y="24"/>
                    </a:cubicBezTo>
                    <a:cubicBezTo>
                      <a:pt x="33" y="24"/>
                      <a:pt x="24" y="33"/>
                      <a:pt x="24" y="44"/>
                    </a:cubicBezTo>
                    <a:cubicBezTo>
                      <a:pt x="24" y="55"/>
                      <a:pt x="33" y="64"/>
                      <a:pt x="44" y="64"/>
                    </a:cubicBezTo>
                    <a:moveTo>
                      <a:pt x="44" y="32"/>
                    </a:moveTo>
                    <a:cubicBezTo>
                      <a:pt x="51" y="32"/>
                      <a:pt x="56" y="37"/>
                      <a:pt x="56" y="44"/>
                    </a:cubicBezTo>
                    <a:cubicBezTo>
                      <a:pt x="56" y="51"/>
                      <a:pt x="51" y="56"/>
                      <a:pt x="44" y="56"/>
                    </a:cubicBezTo>
                    <a:cubicBezTo>
                      <a:pt x="37" y="56"/>
                      <a:pt x="32" y="51"/>
                      <a:pt x="32" y="44"/>
                    </a:cubicBezTo>
                    <a:cubicBezTo>
                      <a:pt x="32" y="37"/>
                      <a:pt x="37" y="32"/>
                      <a:pt x="44" y="32"/>
                    </a:cubicBezTo>
                    <a:moveTo>
                      <a:pt x="152" y="147"/>
                    </a:moveTo>
                    <a:cubicBezTo>
                      <a:pt x="152" y="146"/>
                      <a:pt x="152" y="146"/>
                      <a:pt x="152" y="146"/>
                    </a:cubicBezTo>
                    <a:cubicBezTo>
                      <a:pt x="151" y="146"/>
                      <a:pt x="151" y="146"/>
                      <a:pt x="151" y="145"/>
                    </a:cubicBezTo>
                    <a:cubicBezTo>
                      <a:pt x="116" y="95"/>
                      <a:pt x="116" y="95"/>
                      <a:pt x="116" y="95"/>
                    </a:cubicBezTo>
                    <a:cubicBezTo>
                      <a:pt x="116" y="95"/>
                      <a:pt x="116" y="95"/>
                      <a:pt x="116" y="95"/>
                    </a:cubicBezTo>
                    <a:cubicBezTo>
                      <a:pt x="115" y="93"/>
                      <a:pt x="114" y="92"/>
                      <a:pt x="112" y="92"/>
                    </a:cubicBezTo>
                    <a:cubicBezTo>
                      <a:pt x="111" y="92"/>
                      <a:pt x="110" y="92"/>
                      <a:pt x="109" y="93"/>
                    </a:cubicBezTo>
                    <a:cubicBezTo>
                      <a:pt x="93" y="110"/>
                      <a:pt x="93" y="110"/>
                      <a:pt x="93" y="110"/>
                    </a:cubicBezTo>
                    <a:cubicBezTo>
                      <a:pt x="72" y="78"/>
                      <a:pt x="72" y="78"/>
                      <a:pt x="72" y="78"/>
                    </a:cubicBezTo>
                    <a:cubicBezTo>
                      <a:pt x="71" y="77"/>
                      <a:pt x="70" y="76"/>
                      <a:pt x="68" y="76"/>
                    </a:cubicBezTo>
                    <a:cubicBezTo>
                      <a:pt x="67" y="76"/>
                      <a:pt x="65" y="77"/>
                      <a:pt x="65" y="78"/>
                    </a:cubicBezTo>
                    <a:cubicBezTo>
                      <a:pt x="65" y="78"/>
                      <a:pt x="65" y="78"/>
                      <a:pt x="65" y="7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48" y="152"/>
                      <a:pt x="148" y="152"/>
                      <a:pt x="148" y="152"/>
                    </a:cubicBezTo>
                    <a:cubicBezTo>
                      <a:pt x="150" y="152"/>
                      <a:pt x="152" y="150"/>
                      <a:pt x="152" y="148"/>
                    </a:cubicBezTo>
                    <a:cubicBezTo>
                      <a:pt x="152" y="147"/>
                      <a:pt x="152" y="147"/>
                      <a:pt x="152" y="147"/>
                    </a:cubicBezTo>
                    <a:close/>
                    <a:moveTo>
                      <a:pt x="35" y="144"/>
                    </a:moveTo>
                    <a:cubicBezTo>
                      <a:pt x="68" y="87"/>
                      <a:pt x="68" y="87"/>
                      <a:pt x="68" y="87"/>
                    </a:cubicBezTo>
                    <a:cubicBezTo>
                      <a:pt x="88" y="118"/>
                      <a:pt x="88" y="118"/>
                      <a:pt x="88" y="118"/>
                    </a:cubicBezTo>
                    <a:cubicBezTo>
                      <a:pt x="89" y="118"/>
                      <a:pt x="89" y="118"/>
                      <a:pt x="89" y="119"/>
                    </a:cubicBezTo>
                    <a:cubicBezTo>
                      <a:pt x="89" y="119"/>
                      <a:pt x="89" y="119"/>
                      <a:pt x="89" y="119"/>
                    </a:cubicBezTo>
                    <a:cubicBezTo>
                      <a:pt x="90" y="120"/>
                      <a:pt x="91" y="120"/>
                      <a:pt x="92" y="120"/>
                    </a:cubicBezTo>
                    <a:cubicBezTo>
                      <a:pt x="93" y="120"/>
                      <a:pt x="94" y="120"/>
                      <a:pt x="95" y="119"/>
                    </a:cubicBezTo>
                    <a:cubicBezTo>
                      <a:pt x="112" y="102"/>
                      <a:pt x="112" y="102"/>
                      <a:pt x="112" y="102"/>
                    </a:cubicBezTo>
                    <a:cubicBezTo>
                      <a:pt x="140" y="144"/>
                      <a:pt x="140" y="144"/>
                      <a:pt x="140" y="144"/>
                    </a:cubicBezTo>
                    <a:lnTo>
                      <a:pt x="35" y="144"/>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accent1"/>
              </a:solidFill>
              <a:ln>
                <a:noFill/>
              </a:ln>
            </p:spPr>
            <p:txBody>
              <a:bodyPr vert="horz" wrap="square" lIns="60960" tIns="30480" rIns="60960" bIns="30480" numCol="1" anchor="t" anchorCtr="0" compatLnSpc="1">
                <a:prstTxWarp prst="textNoShape">
                  <a:avLst/>
                </a:prstTxWarp>
              </a:bodyPr>
              <a:lstStyle/>
              <a:p>
                <a:pPr defTabSz="914446"/>
                <a:endParaRPr lang="uk-UA">
                  <a:solidFill>
                    <a:srgbClr val="00B0F0"/>
                  </a:solidFill>
                  <a:latin typeface="Roboto"/>
                </a:endParaRPr>
              </a:p>
            </p:txBody>
          </p:sp>
        </p:grpSp>
        <p:grpSp>
          <p:nvGrpSpPr>
            <p:cNvPr id="30" name="Group 29">
              <a:extLst>
                <a:ext uri="{FF2B5EF4-FFF2-40B4-BE49-F238E27FC236}">
                  <a16:creationId xmlns:a16="http://schemas.microsoft.com/office/drawing/2014/main" id="{178FB173-A5D4-42A3-91D6-42499D57CCBB}"/>
                </a:ext>
              </a:extLst>
            </p:cNvPr>
            <p:cNvGrpSpPr/>
            <p:nvPr/>
          </p:nvGrpSpPr>
          <p:grpSpPr>
            <a:xfrm>
              <a:off x="6426200" y="3368040"/>
              <a:ext cx="4318000" cy="1320800"/>
              <a:chOff x="9639300" y="6134100"/>
              <a:chExt cx="6477000" cy="1981200"/>
            </a:xfrm>
          </p:grpSpPr>
          <p:grpSp>
            <p:nvGrpSpPr>
              <p:cNvPr id="31" name="Group 30">
                <a:extLst>
                  <a:ext uri="{FF2B5EF4-FFF2-40B4-BE49-F238E27FC236}">
                    <a16:creationId xmlns:a16="http://schemas.microsoft.com/office/drawing/2014/main" id="{7F3BC0B1-070E-4FD9-AA77-EE08E1758ABB}"/>
                  </a:ext>
                </a:extLst>
              </p:cNvPr>
              <p:cNvGrpSpPr/>
              <p:nvPr/>
            </p:nvGrpSpPr>
            <p:grpSpPr>
              <a:xfrm>
                <a:off x="9639300" y="6134100"/>
                <a:ext cx="6477000" cy="1981200"/>
                <a:chOff x="2628900" y="2781300"/>
                <a:chExt cx="6477000" cy="1981200"/>
              </a:xfrm>
            </p:grpSpPr>
            <p:sp>
              <p:nvSpPr>
                <p:cNvPr id="33" name="Oval 32">
                  <a:extLst>
                    <a:ext uri="{FF2B5EF4-FFF2-40B4-BE49-F238E27FC236}">
                      <a16:creationId xmlns:a16="http://schemas.microsoft.com/office/drawing/2014/main" id="{A3D28BC6-D1D0-468A-B0F1-D4A09BC92213}"/>
                    </a:ext>
                  </a:extLst>
                </p:cNvPr>
                <p:cNvSpPr/>
                <p:nvPr/>
              </p:nvSpPr>
              <p:spPr>
                <a:xfrm>
                  <a:off x="2628900" y="2781300"/>
                  <a:ext cx="1981200" cy="19812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914446"/>
                  <a:endParaRPr lang="uk-UA" sz="1867">
                    <a:solidFill>
                      <a:srgbClr val="0A091B"/>
                    </a:solidFill>
                    <a:latin typeface="Roboto"/>
                  </a:endParaRPr>
                </a:p>
              </p:txBody>
            </p:sp>
            <p:sp>
              <p:nvSpPr>
                <p:cNvPr id="34" name="TextBox 33">
                  <a:extLst>
                    <a:ext uri="{FF2B5EF4-FFF2-40B4-BE49-F238E27FC236}">
                      <a16:creationId xmlns:a16="http://schemas.microsoft.com/office/drawing/2014/main" id="{1B69BDA7-F28D-4F54-A877-2718BDA3E550}"/>
                    </a:ext>
                  </a:extLst>
                </p:cNvPr>
                <p:cNvSpPr txBox="1"/>
                <p:nvPr/>
              </p:nvSpPr>
              <p:spPr>
                <a:xfrm>
                  <a:off x="5029200" y="2944029"/>
                  <a:ext cx="4076700" cy="692498"/>
                </a:xfrm>
                <a:prstGeom prst="rect">
                  <a:avLst/>
                </a:prstGeom>
                <a:noFill/>
              </p:spPr>
              <p:txBody>
                <a:bodyPr wrap="square" rtlCol="0">
                  <a:spAutoFit/>
                </a:bodyPr>
                <a:lstStyle/>
                <a:p>
                  <a:pPr defTabSz="914446"/>
                  <a:r>
                    <a:rPr lang="en-US" sz="2400" dirty="0">
                      <a:solidFill>
                        <a:srgbClr val="00B0F0"/>
                      </a:solidFill>
                      <a:latin typeface="Roboto Condensed"/>
                    </a:rPr>
                    <a:t>Web </a:t>
                  </a:r>
                  <a:r>
                    <a:rPr lang="en-US" sz="2400" dirty="0">
                      <a:solidFill>
                        <a:srgbClr val="0A091B"/>
                      </a:solidFill>
                      <a:latin typeface="Roboto Condensed"/>
                    </a:rPr>
                    <a:t>Server</a:t>
                  </a:r>
                  <a:endParaRPr lang="uk-UA" sz="2400" dirty="0">
                    <a:solidFill>
                      <a:srgbClr val="0A091B"/>
                    </a:solidFill>
                    <a:latin typeface="+mj-lt"/>
                  </a:endParaRPr>
                </a:p>
              </p:txBody>
            </p:sp>
          </p:grpSp>
          <p:sp>
            <p:nvSpPr>
              <p:cNvPr id="32" name="Freeform 235">
                <a:extLst>
                  <a:ext uri="{FF2B5EF4-FFF2-40B4-BE49-F238E27FC236}">
                    <a16:creationId xmlns:a16="http://schemas.microsoft.com/office/drawing/2014/main" id="{A7A36077-08E3-4105-A126-52E0B7FD6040}"/>
                  </a:ext>
                </a:extLst>
              </p:cNvPr>
              <p:cNvSpPr>
                <a:spLocks noEditPoints="1"/>
              </p:cNvSpPr>
              <p:nvPr/>
            </p:nvSpPr>
            <p:spPr bwMode="auto">
              <a:xfrm>
                <a:off x="10286999" y="6591300"/>
                <a:ext cx="685799" cy="955955"/>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accent1"/>
              </a:solidFill>
              <a:ln>
                <a:noFill/>
              </a:ln>
            </p:spPr>
            <p:txBody>
              <a:bodyPr vert="horz" wrap="square" lIns="60960" tIns="30480" rIns="60960" bIns="30480" numCol="1" anchor="t" anchorCtr="0" compatLnSpc="1">
                <a:prstTxWarp prst="textNoShape">
                  <a:avLst/>
                </a:prstTxWarp>
              </a:bodyPr>
              <a:lstStyle/>
              <a:p>
                <a:pPr defTabSz="914446"/>
                <a:endParaRPr lang="uk-UA">
                  <a:solidFill>
                    <a:srgbClr val="0A091B"/>
                  </a:solidFill>
                  <a:latin typeface="Roboto"/>
                </a:endParaRPr>
              </a:p>
            </p:txBody>
          </p:sp>
        </p:grpSp>
      </p:grpSp>
    </p:spTree>
    <p:extLst>
      <p:ext uri="{BB962C8B-B14F-4D97-AF65-F5344CB8AC3E}">
        <p14:creationId xmlns:p14="http://schemas.microsoft.com/office/powerpoint/2010/main" val="51728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POST Method</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30</a:t>
            </a:fld>
            <a:endParaRPr lang="en-US"/>
          </a:p>
        </p:txBody>
      </p:sp>
      <p:pic>
        <p:nvPicPr>
          <p:cNvPr id="7" name="Picture 6"/>
          <p:cNvPicPr>
            <a:picLocks noChangeAspect="1"/>
          </p:cNvPicPr>
          <p:nvPr/>
        </p:nvPicPr>
        <p:blipFill>
          <a:blip r:embed="rId2"/>
          <a:stretch>
            <a:fillRect/>
          </a:stretch>
        </p:blipFill>
        <p:spPr>
          <a:xfrm>
            <a:off x="379412" y="1866900"/>
            <a:ext cx="6276975" cy="2057400"/>
          </a:xfrm>
          <a:prstGeom prst="rect">
            <a:avLst/>
          </a:prstGeom>
        </p:spPr>
      </p:pic>
      <p:pic>
        <p:nvPicPr>
          <p:cNvPr id="8" name="Picture 7"/>
          <p:cNvPicPr>
            <a:picLocks noChangeAspect="1"/>
          </p:cNvPicPr>
          <p:nvPr/>
        </p:nvPicPr>
        <p:blipFill>
          <a:blip r:embed="rId3"/>
          <a:stretch>
            <a:fillRect/>
          </a:stretch>
        </p:blipFill>
        <p:spPr>
          <a:xfrm>
            <a:off x="5947343" y="1181102"/>
            <a:ext cx="5715000" cy="5143500"/>
          </a:xfrm>
          <a:prstGeom prst="rect">
            <a:avLst/>
          </a:prstGeom>
        </p:spPr>
      </p:pic>
    </p:spTree>
    <p:extLst>
      <p:ext uri="{BB962C8B-B14F-4D97-AF65-F5344CB8AC3E}">
        <p14:creationId xmlns:p14="http://schemas.microsoft.com/office/powerpoint/2010/main" val="329853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File Upload</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31</a:t>
            </a:fld>
            <a:endParaRPr lang="en-US"/>
          </a:p>
        </p:txBody>
      </p:sp>
      <p:pic>
        <p:nvPicPr>
          <p:cNvPr id="5" name="Picture 4"/>
          <p:cNvPicPr>
            <a:picLocks noChangeAspect="1"/>
          </p:cNvPicPr>
          <p:nvPr/>
        </p:nvPicPr>
        <p:blipFill>
          <a:blip r:embed="rId2"/>
          <a:stretch>
            <a:fillRect/>
          </a:stretch>
        </p:blipFill>
        <p:spPr>
          <a:xfrm>
            <a:off x="695325" y="1862137"/>
            <a:ext cx="5514975" cy="3028859"/>
          </a:xfrm>
          <a:prstGeom prst="rect">
            <a:avLst/>
          </a:prstGeom>
        </p:spPr>
      </p:pic>
      <p:pic>
        <p:nvPicPr>
          <p:cNvPr id="6" name="Picture 5"/>
          <p:cNvPicPr>
            <a:picLocks noChangeAspect="1"/>
          </p:cNvPicPr>
          <p:nvPr/>
        </p:nvPicPr>
        <p:blipFill>
          <a:blip r:embed="rId3"/>
          <a:stretch>
            <a:fillRect/>
          </a:stretch>
        </p:blipFill>
        <p:spPr>
          <a:xfrm>
            <a:off x="6304097" y="1149250"/>
            <a:ext cx="4189846" cy="5696050"/>
          </a:xfrm>
          <a:prstGeom prst="rect">
            <a:avLst/>
          </a:prstGeom>
        </p:spPr>
      </p:pic>
    </p:spTree>
    <p:extLst>
      <p:ext uri="{BB962C8B-B14F-4D97-AF65-F5344CB8AC3E}">
        <p14:creationId xmlns:p14="http://schemas.microsoft.com/office/powerpoint/2010/main" val="40328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Express Framework (contd.)</a:t>
            </a:r>
          </a:p>
        </p:txBody>
      </p:sp>
      <p:sp>
        <p:nvSpPr>
          <p:cNvPr id="3" name="Content Placeholder 2"/>
          <p:cNvSpPr>
            <a:spLocks noGrp="1"/>
          </p:cNvSpPr>
          <p:nvPr>
            <p:ph idx="1"/>
          </p:nvPr>
        </p:nvSpPr>
        <p:spPr/>
        <p:txBody>
          <a:bodyPr/>
          <a:lstStyle/>
          <a:p>
            <a:r>
              <a:rPr lang="en-US" dirty="0"/>
              <a:t>Cookies Management</a:t>
            </a:r>
          </a:p>
          <a:p>
            <a:pPr lvl="1"/>
            <a:r>
              <a:rPr lang="en-US" dirty="0"/>
              <a:t>Can send cookies to a Node.js server which can handle the same using the following middleware option. </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32</a:t>
            </a:fld>
            <a:endParaRPr lang="en-US"/>
          </a:p>
        </p:txBody>
      </p:sp>
      <p:pic>
        <p:nvPicPr>
          <p:cNvPr id="7" name="Picture 6"/>
          <p:cNvPicPr>
            <a:picLocks noChangeAspect="1"/>
          </p:cNvPicPr>
          <p:nvPr/>
        </p:nvPicPr>
        <p:blipFill>
          <a:blip r:embed="rId2"/>
          <a:stretch>
            <a:fillRect/>
          </a:stretch>
        </p:blipFill>
        <p:spPr>
          <a:xfrm>
            <a:off x="1089025" y="2789237"/>
            <a:ext cx="5394364" cy="1973263"/>
          </a:xfrm>
          <a:prstGeom prst="rect">
            <a:avLst/>
          </a:prstGeom>
        </p:spPr>
      </p:pic>
    </p:spTree>
    <p:extLst>
      <p:ext uri="{BB962C8B-B14F-4D97-AF65-F5344CB8AC3E}">
        <p14:creationId xmlns:p14="http://schemas.microsoft.com/office/powerpoint/2010/main" val="408405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RESTful API</a:t>
            </a:r>
          </a:p>
        </p:txBody>
      </p:sp>
      <p:sp>
        <p:nvSpPr>
          <p:cNvPr id="3" name="Content Placeholder 2"/>
          <p:cNvSpPr>
            <a:spLocks noGrp="1"/>
          </p:cNvSpPr>
          <p:nvPr>
            <p:ph idx="1"/>
          </p:nvPr>
        </p:nvSpPr>
        <p:spPr/>
        <p:txBody>
          <a:bodyPr/>
          <a:lstStyle/>
          <a:p>
            <a:r>
              <a:rPr lang="en-US" dirty="0"/>
              <a:t>REST stands for </a:t>
            </a:r>
            <a:r>
              <a:rPr lang="en-US" dirty="0" err="1"/>
              <a:t>REpresentational</a:t>
            </a:r>
            <a:r>
              <a:rPr lang="en-US" dirty="0"/>
              <a:t> State Transfer. </a:t>
            </a:r>
          </a:p>
          <a:p>
            <a:r>
              <a:rPr lang="en-US" dirty="0"/>
              <a:t>REST is web standards based architecture and uses HTTP Protocol. It revolves around resource where every component is a resource and a resource is accessed by a common interface using HTTP standard methods. </a:t>
            </a:r>
          </a:p>
          <a:p>
            <a:r>
              <a:rPr lang="en-US" dirty="0"/>
              <a:t>A REST Server simply provides access to resources and REST client accesses and modifies the resources using HTTP protocol. Here each resource is identified by URIs/ global IDs. </a:t>
            </a:r>
          </a:p>
          <a:p>
            <a:r>
              <a:rPr lang="en-US" dirty="0"/>
              <a:t>REST uses various representation to represent a resource like text, JSON, XML but JSON is the most popular one.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33</a:t>
            </a:fld>
            <a:endParaRPr lang="en-US"/>
          </a:p>
        </p:txBody>
      </p:sp>
    </p:spTree>
    <p:extLst>
      <p:ext uri="{BB962C8B-B14F-4D97-AF65-F5344CB8AC3E}">
        <p14:creationId xmlns:p14="http://schemas.microsoft.com/office/powerpoint/2010/main" val="329631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 (contd.)</a:t>
            </a:r>
          </a:p>
        </p:txBody>
      </p:sp>
      <p:sp>
        <p:nvSpPr>
          <p:cNvPr id="3" name="Content Placeholder 2"/>
          <p:cNvSpPr>
            <a:spLocks noGrp="1"/>
          </p:cNvSpPr>
          <p:nvPr>
            <p:ph idx="1"/>
          </p:nvPr>
        </p:nvSpPr>
        <p:spPr>
          <a:xfrm>
            <a:off x="277092" y="1371600"/>
            <a:ext cx="11545454" cy="5588000"/>
          </a:xfrm>
        </p:spPr>
        <p:txBody>
          <a:bodyPr>
            <a:normAutofit lnSpcReduction="10000"/>
          </a:bodyPr>
          <a:lstStyle/>
          <a:p>
            <a:r>
              <a:rPr lang="en-US" i="1" dirty="0"/>
              <a:t>RESTful Web Services</a:t>
            </a:r>
          </a:p>
          <a:p>
            <a:pPr lvl="1"/>
            <a:r>
              <a:rPr lang="en-US" dirty="0"/>
              <a:t>A Web service is a collection of open protocols and standards used for exchanging data between applications or systems. </a:t>
            </a:r>
          </a:p>
          <a:p>
            <a:pPr lvl="1"/>
            <a:r>
              <a:rPr lang="en-US" dirty="0"/>
              <a:t>Software applications written in various programming languages and running on various platforms can use Web services to exchange data over computer networks like the Internet in a manner similar to inter-process communication on a single computer. This interoperability is due to the use of open standards.</a:t>
            </a:r>
          </a:p>
          <a:p>
            <a:pPr lvl="1"/>
            <a:r>
              <a:rPr lang="en-US" dirty="0"/>
              <a:t>Web services based on REST Architecture are known as RESTful Web services. </a:t>
            </a:r>
          </a:p>
          <a:p>
            <a:pPr lvl="1"/>
            <a:r>
              <a:rPr lang="en-US" dirty="0"/>
              <a:t>These Web services uses HTTP methods to implement the concept of REST architecture. </a:t>
            </a:r>
          </a:p>
          <a:p>
            <a:pPr lvl="1"/>
            <a:r>
              <a:rPr lang="en-US" dirty="0"/>
              <a:t>A RESTful web service usually defines a URI, Uniform Resource Identifier a service, which provides resource representation such as JSON and set of HTTP Methods.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34</a:t>
            </a:fld>
            <a:endParaRPr lang="en-US"/>
          </a:p>
        </p:txBody>
      </p:sp>
    </p:spTree>
    <p:extLst>
      <p:ext uri="{BB962C8B-B14F-4D97-AF65-F5344CB8AC3E}">
        <p14:creationId xmlns:p14="http://schemas.microsoft.com/office/powerpoint/2010/main" val="9139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 (contd.)</a:t>
            </a:r>
          </a:p>
        </p:txBody>
      </p:sp>
      <p:sp>
        <p:nvSpPr>
          <p:cNvPr id="3" name="Content Placeholder 2"/>
          <p:cNvSpPr>
            <a:spLocks noGrp="1"/>
          </p:cNvSpPr>
          <p:nvPr>
            <p:ph idx="1"/>
          </p:nvPr>
        </p:nvSpPr>
        <p:spPr/>
        <p:txBody>
          <a:bodyPr/>
          <a:lstStyle/>
          <a:p>
            <a:r>
              <a:rPr lang="en-US" dirty="0"/>
              <a:t>Example:</a:t>
            </a:r>
          </a:p>
          <a:p>
            <a:pPr lvl="1"/>
            <a:r>
              <a:rPr lang="en-US" dirty="0"/>
              <a:t>Node.js RESTful API with </a:t>
            </a:r>
            <a:r>
              <a:rPr lang="en-US" dirty="0" err="1"/>
              <a:t>DynamoDB</a:t>
            </a:r>
            <a:r>
              <a:rPr lang="en-US" dirty="0"/>
              <a:t> Local</a:t>
            </a:r>
          </a:p>
        </p:txBody>
      </p:sp>
      <p:sp>
        <p:nvSpPr>
          <p:cNvPr id="4" name="Slide Number Placeholder 3"/>
          <p:cNvSpPr>
            <a:spLocks noGrp="1"/>
          </p:cNvSpPr>
          <p:nvPr>
            <p:ph type="sldNum" sz="quarter" idx="12"/>
          </p:nvPr>
        </p:nvSpPr>
        <p:spPr/>
        <p:txBody>
          <a:bodyPr/>
          <a:lstStyle/>
          <a:p>
            <a:fld id="{D3B37EAC-F55D-4DB6-844E-80B9C7FB0F81}" type="slidenum">
              <a:rPr lang="en-US" smtClean="0"/>
              <a:t>35</a:t>
            </a:fld>
            <a:endParaRPr lang="en-US"/>
          </a:p>
        </p:txBody>
      </p:sp>
    </p:spTree>
    <p:extLst>
      <p:ext uri="{BB962C8B-B14F-4D97-AF65-F5344CB8AC3E}">
        <p14:creationId xmlns:p14="http://schemas.microsoft.com/office/powerpoint/2010/main" val="196789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 (contd.)</a:t>
            </a:r>
          </a:p>
        </p:txBody>
      </p:sp>
      <p:sp>
        <p:nvSpPr>
          <p:cNvPr id="3" name="Content Placeholder 2"/>
          <p:cNvSpPr>
            <a:spLocks noGrp="1"/>
          </p:cNvSpPr>
          <p:nvPr>
            <p:ph idx="1"/>
          </p:nvPr>
        </p:nvSpPr>
        <p:spPr/>
        <p:txBody>
          <a:bodyPr/>
          <a:lstStyle/>
          <a:p>
            <a:r>
              <a:rPr lang="en-US" dirty="0"/>
              <a:t>HTTP methods</a:t>
            </a:r>
          </a:p>
          <a:p>
            <a:pPr lvl="1"/>
            <a:r>
              <a:rPr lang="en-US" dirty="0"/>
              <a:t>Following four HTTP methods are commonly used in REST based architecture.</a:t>
            </a:r>
          </a:p>
          <a:p>
            <a:pPr lvl="1"/>
            <a:r>
              <a:rPr lang="en-US" i="1" dirty="0"/>
              <a:t>GET</a:t>
            </a:r>
            <a:r>
              <a:rPr lang="en-US" dirty="0"/>
              <a:t> − This is used to provide a read only access to a resource.</a:t>
            </a:r>
          </a:p>
          <a:p>
            <a:pPr lvl="1"/>
            <a:r>
              <a:rPr lang="en-US" i="1" dirty="0"/>
              <a:t>PUT</a:t>
            </a:r>
            <a:r>
              <a:rPr lang="en-US" dirty="0"/>
              <a:t> − This is used to create a new resource.</a:t>
            </a:r>
          </a:p>
          <a:p>
            <a:pPr lvl="1"/>
            <a:r>
              <a:rPr lang="en-US" i="1" dirty="0"/>
              <a:t>DELETE</a:t>
            </a:r>
            <a:r>
              <a:rPr lang="en-US" dirty="0"/>
              <a:t> − This is used to remove a resource.</a:t>
            </a:r>
          </a:p>
          <a:p>
            <a:pPr lvl="1"/>
            <a:r>
              <a:rPr lang="en-US" i="1" dirty="0"/>
              <a:t>POST</a:t>
            </a:r>
            <a:r>
              <a:rPr lang="en-US" dirty="0"/>
              <a:t> − This is used to update a existing resource or create a new resource.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36</a:t>
            </a:fld>
            <a:endParaRPr lang="en-US"/>
          </a:p>
        </p:txBody>
      </p:sp>
    </p:spTree>
    <p:extLst>
      <p:ext uri="{BB962C8B-B14F-4D97-AF65-F5344CB8AC3E}">
        <p14:creationId xmlns:p14="http://schemas.microsoft.com/office/powerpoint/2010/main" val="376014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 Scaling Application</a:t>
            </a:r>
          </a:p>
        </p:txBody>
      </p:sp>
      <p:sp>
        <p:nvSpPr>
          <p:cNvPr id="3" name="Content Placeholder 2"/>
          <p:cNvSpPr>
            <a:spLocks noGrp="1"/>
          </p:cNvSpPr>
          <p:nvPr>
            <p:ph idx="1"/>
          </p:nvPr>
        </p:nvSpPr>
        <p:spPr>
          <a:xfrm>
            <a:off x="277092" y="1371599"/>
            <a:ext cx="11545454" cy="5349879"/>
          </a:xfrm>
        </p:spPr>
        <p:txBody>
          <a:bodyPr>
            <a:normAutofit lnSpcReduction="10000"/>
          </a:bodyPr>
          <a:lstStyle/>
          <a:p>
            <a:r>
              <a:rPr lang="en-US" dirty="0"/>
              <a:t>Node.js runs in a single-thread mode, but it uses an event-driven paradigm to handle concurrency. It also facilitates creation of child processes to leverage parallel processing on multi-core CPU based systems.</a:t>
            </a:r>
          </a:p>
          <a:p>
            <a:r>
              <a:rPr lang="en-US" dirty="0"/>
              <a:t>Child processes always have three streams </a:t>
            </a:r>
            <a:r>
              <a:rPr lang="en-US" i="1" dirty="0" err="1"/>
              <a:t>child.stdin</a:t>
            </a:r>
            <a:r>
              <a:rPr lang="en-US" dirty="0"/>
              <a:t>, </a:t>
            </a:r>
            <a:r>
              <a:rPr lang="en-US" i="1" dirty="0" err="1"/>
              <a:t>child.stdout</a:t>
            </a:r>
            <a:r>
              <a:rPr lang="en-US" dirty="0"/>
              <a:t>, and </a:t>
            </a:r>
            <a:r>
              <a:rPr lang="en-US" i="1" dirty="0" err="1"/>
              <a:t>child.stderr</a:t>
            </a:r>
            <a:r>
              <a:rPr lang="en-US" dirty="0"/>
              <a:t> which may be shared with the </a:t>
            </a:r>
            <a:r>
              <a:rPr lang="en-US" dirty="0" err="1"/>
              <a:t>stdio</a:t>
            </a:r>
            <a:r>
              <a:rPr lang="en-US" dirty="0"/>
              <a:t> streams of the parent process.</a:t>
            </a:r>
          </a:p>
          <a:p>
            <a:r>
              <a:rPr lang="en-US" dirty="0"/>
              <a:t>Node provides </a:t>
            </a:r>
            <a:r>
              <a:rPr lang="en-US" i="1" dirty="0" err="1"/>
              <a:t>child_process</a:t>
            </a:r>
            <a:r>
              <a:rPr lang="en-US" i="1" dirty="0"/>
              <a:t> </a:t>
            </a:r>
            <a:r>
              <a:rPr lang="en-US" dirty="0"/>
              <a:t>module which has the following three major ways to create a child process.</a:t>
            </a:r>
          </a:p>
          <a:p>
            <a:pPr lvl="1"/>
            <a:r>
              <a:rPr lang="en-US" i="1" dirty="0"/>
              <a:t>exec</a:t>
            </a:r>
            <a:r>
              <a:rPr lang="en-US" dirty="0"/>
              <a:t> − </a:t>
            </a:r>
            <a:r>
              <a:rPr lang="en-US" dirty="0" err="1"/>
              <a:t>child_process.exec</a:t>
            </a:r>
            <a:r>
              <a:rPr lang="en-US" dirty="0"/>
              <a:t> method runs a command in a shell/console and buffers the output.</a:t>
            </a:r>
          </a:p>
          <a:p>
            <a:pPr lvl="1"/>
            <a:r>
              <a:rPr lang="en-US" i="1" dirty="0"/>
              <a:t>spawn</a:t>
            </a:r>
            <a:r>
              <a:rPr lang="en-US" dirty="0"/>
              <a:t> − </a:t>
            </a:r>
            <a:r>
              <a:rPr lang="en-US" dirty="0" err="1"/>
              <a:t>child_process.spawn</a:t>
            </a:r>
            <a:r>
              <a:rPr lang="en-US" dirty="0"/>
              <a:t> launches a new process with a given command.</a:t>
            </a:r>
          </a:p>
          <a:p>
            <a:pPr lvl="1"/>
            <a:r>
              <a:rPr lang="en-US" i="1" dirty="0"/>
              <a:t>fork</a:t>
            </a:r>
            <a:r>
              <a:rPr lang="en-US" dirty="0"/>
              <a:t> − The </a:t>
            </a:r>
            <a:r>
              <a:rPr lang="en-US" dirty="0" err="1"/>
              <a:t>child_process.fork</a:t>
            </a:r>
            <a:r>
              <a:rPr lang="en-US" dirty="0"/>
              <a:t> method is a special case of the spawn() to create child processes.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37</a:t>
            </a:fld>
            <a:endParaRPr lang="en-US"/>
          </a:p>
        </p:txBody>
      </p:sp>
    </p:spTree>
    <p:extLst>
      <p:ext uri="{BB962C8B-B14F-4D97-AF65-F5344CB8AC3E}">
        <p14:creationId xmlns:p14="http://schemas.microsoft.com/office/powerpoint/2010/main" val="1077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for Node.js</a:t>
            </a:r>
          </a:p>
        </p:txBody>
      </p:sp>
      <p:sp>
        <p:nvSpPr>
          <p:cNvPr id="3" name="Content Placeholder 2"/>
          <p:cNvSpPr>
            <a:spLocks noGrp="1"/>
          </p:cNvSpPr>
          <p:nvPr>
            <p:ph idx="1"/>
          </p:nvPr>
        </p:nvSpPr>
        <p:spPr/>
        <p:txBody>
          <a:bodyPr/>
          <a:lstStyle/>
          <a:p>
            <a:r>
              <a:rPr lang="en-US" dirty="0"/>
              <a:t>Visual Studio Code</a:t>
            </a:r>
          </a:p>
          <a:p>
            <a:endParaRPr lang="en-US" dirty="0"/>
          </a:p>
          <a:p>
            <a:endParaRPr lang="en-US" dirty="0"/>
          </a:p>
          <a:p>
            <a:endParaRPr lang="en-US" dirty="0"/>
          </a:p>
          <a:p>
            <a:r>
              <a:rPr lang="en-US" dirty="0" err="1"/>
              <a:t>WebStorm</a:t>
            </a:r>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38</a:t>
            </a:fld>
            <a:endParaRPr lang="en-US"/>
          </a:p>
        </p:txBody>
      </p:sp>
      <p:pic>
        <p:nvPicPr>
          <p:cNvPr id="5" name="Picture 4"/>
          <p:cNvPicPr>
            <a:picLocks noChangeAspect="1"/>
          </p:cNvPicPr>
          <p:nvPr/>
        </p:nvPicPr>
        <p:blipFill>
          <a:blip r:embed="rId2"/>
          <a:stretch>
            <a:fillRect/>
          </a:stretch>
        </p:blipFill>
        <p:spPr>
          <a:xfrm>
            <a:off x="5328353" y="370035"/>
            <a:ext cx="5486400" cy="2843250"/>
          </a:xfrm>
          <a:prstGeom prst="rect">
            <a:avLst/>
          </a:prstGeom>
        </p:spPr>
      </p:pic>
      <p:pic>
        <p:nvPicPr>
          <p:cNvPr id="6" name="Picture 5"/>
          <p:cNvPicPr>
            <a:picLocks noChangeAspect="1"/>
          </p:cNvPicPr>
          <p:nvPr/>
        </p:nvPicPr>
        <p:blipFill>
          <a:blip r:embed="rId3"/>
          <a:stretch>
            <a:fillRect/>
          </a:stretch>
        </p:blipFill>
        <p:spPr>
          <a:xfrm>
            <a:off x="4114800" y="3507120"/>
            <a:ext cx="5486400" cy="2950191"/>
          </a:xfrm>
          <a:prstGeom prst="rect">
            <a:avLst/>
          </a:prstGeom>
        </p:spPr>
      </p:pic>
    </p:spTree>
    <p:extLst>
      <p:ext uri="{BB962C8B-B14F-4D97-AF65-F5344CB8AC3E}">
        <p14:creationId xmlns:p14="http://schemas.microsoft.com/office/powerpoint/2010/main" val="104396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for Node.js (contd.)</a:t>
            </a:r>
          </a:p>
        </p:txBody>
      </p:sp>
      <p:sp>
        <p:nvSpPr>
          <p:cNvPr id="3" name="Content Placeholder 2"/>
          <p:cNvSpPr>
            <a:spLocks noGrp="1"/>
          </p:cNvSpPr>
          <p:nvPr>
            <p:ph idx="1"/>
          </p:nvPr>
        </p:nvSpPr>
        <p:spPr/>
        <p:txBody>
          <a:bodyPr/>
          <a:lstStyle/>
          <a:p>
            <a:r>
              <a:rPr lang="en-US" dirty="0"/>
              <a:t>Vim - JavaScript IDE</a:t>
            </a:r>
          </a:p>
          <a:p>
            <a:endParaRPr lang="en-US" dirty="0"/>
          </a:p>
          <a:p>
            <a:endParaRPr lang="en-US" dirty="0"/>
          </a:p>
          <a:p>
            <a:endParaRPr lang="en-US" dirty="0"/>
          </a:p>
          <a:p>
            <a:endParaRPr lang="en-US" dirty="0"/>
          </a:p>
          <a:p>
            <a:r>
              <a:rPr lang="en-US" dirty="0"/>
              <a:t>Sublime Text</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39</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618" y="1210836"/>
            <a:ext cx="5486400" cy="208022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457" y="3571753"/>
            <a:ext cx="1625684" cy="162568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141" y="3685340"/>
            <a:ext cx="5486400" cy="3088542"/>
          </a:xfrm>
          <a:prstGeom prst="rect">
            <a:avLst/>
          </a:prstGeom>
        </p:spPr>
      </p:pic>
    </p:spTree>
    <p:extLst>
      <p:ext uri="{BB962C8B-B14F-4D97-AF65-F5344CB8AC3E}">
        <p14:creationId xmlns:p14="http://schemas.microsoft.com/office/powerpoint/2010/main" val="356073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86895" y="1428893"/>
            <a:ext cx="11545454" cy="4876800"/>
          </a:xfrm>
        </p:spPr>
        <p:txBody>
          <a:bodyPr/>
          <a:lstStyle/>
          <a:p>
            <a:r>
              <a:rPr lang="en-US" dirty="0"/>
              <a:t>The World Of Node.JS</a:t>
            </a:r>
          </a:p>
        </p:txBody>
      </p:sp>
      <p:sp>
        <p:nvSpPr>
          <p:cNvPr id="4" name="Slide Number Placeholder 3"/>
          <p:cNvSpPr>
            <a:spLocks noGrp="1"/>
          </p:cNvSpPr>
          <p:nvPr>
            <p:ph type="sldNum" sz="quarter" idx="12"/>
          </p:nvPr>
        </p:nvSpPr>
        <p:spPr/>
        <p:txBody>
          <a:bodyPr/>
          <a:lstStyle/>
          <a:p>
            <a:fld id="{D3B37EAC-F55D-4DB6-844E-80B9C7FB0F81}" type="slidenum">
              <a:rPr lang="en-US" smtClean="0"/>
              <a:t>4</a:t>
            </a:fld>
            <a:endParaRPr lang="en-US"/>
          </a:p>
        </p:txBody>
      </p:sp>
      <p:grpSp>
        <p:nvGrpSpPr>
          <p:cNvPr id="5" name="Group 4"/>
          <p:cNvGrpSpPr/>
          <p:nvPr/>
        </p:nvGrpSpPr>
        <p:grpSpPr>
          <a:xfrm>
            <a:off x="2055043" y="2121031"/>
            <a:ext cx="8756718" cy="4418726"/>
            <a:chOff x="1348424" y="1384121"/>
            <a:chExt cx="9463337" cy="5155636"/>
          </a:xfrm>
        </p:grpSpPr>
        <p:grpSp>
          <p:nvGrpSpPr>
            <p:cNvPr id="6" name="Group 5">
              <a:extLst>
                <a:ext uri="{FF2B5EF4-FFF2-40B4-BE49-F238E27FC236}">
                  <a16:creationId xmlns:a16="http://schemas.microsoft.com/office/drawing/2014/main" id="{7797A867-4D64-406E-B0EA-888F3C8BA199}"/>
                </a:ext>
              </a:extLst>
            </p:cNvPr>
            <p:cNvGrpSpPr/>
            <p:nvPr/>
          </p:nvGrpSpPr>
          <p:grpSpPr>
            <a:xfrm>
              <a:off x="1348424" y="1390225"/>
              <a:ext cx="2424044" cy="1219200"/>
              <a:chOff x="5101193" y="3086100"/>
              <a:chExt cx="3902960" cy="2286000"/>
            </a:xfrm>
          </p:grpSpPr>
          <p:sp>
            <p:nvSpPr>
              <p:cNvPr id="27" name="Rectangle 26">
                <a:extLst>
                  <a:ext uri="{FF2B5EF4-FFF2-40B4-BE49-F238E27FC236}">
                    <a16:creationId xmlns:a16="http://schemas.microsoft.com/office/drawing/2014/main" id="{805C445E-C8D7-469E-A950-16D798AF9216}"/>
                  </a:ext>
                </a:extLst>
              </p:cNvPr>
              <p:cNvSpPr/>
              <p:nvPr/>
            </p:nvSpPr>
            <p:spPr>
              <a:xfrm rot="16200000">
                <a:off x="5934851" y="2302798"/>
                <a:ext cx="2286000" cy="385260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a:solidFill>
                    <a:srgbClr val="F2F2F5"/>
                  </a:solidFill>
                  <a:latin typeface="+mj-lt"/>
                </a:endParaRPr>
              </a:p>
            </p:txBody>
          </p:sp>
          <p:sp>
            <p:nvSpPr>
              <p:cNvPr id="28" name="Rectangle 27">
                <a:extLst>
                  <a:ext uri="{FF2B5EF4-FFF2-40B4-BE49-F238E27FC236}">
                    <a16:creationId xmlns:a16="http://schemas.microsoft.com/office/drawing/2014/main" id="{3CAC23C7-98B6-4B1D-9342-5E371D22F354}"/>
                  </a:ext>
                </a:extLst>
              </p:cNvPr>
              <p:cNvSpPr/>
              <p:nvPr/>
            </p:nvSpPr>
            <p:spPr>
              <a:xfrm>
                <a:off x="5101193" y="3691759"/>
                <a:ext cx="3841048" cy="865622"/>
              </a:xfrm>
              <a:prstGeom prst="rect">
                <a:avLst/>
              </a:prstGeom>
              <a:ln>
                <a:noFill/>
              </a:ln>
            </p:spPr>
            <p:txBody>
              <a:bodyPr wrap="square">
                <a:spAutoFit/>
              </a:bodyPr>
              <a:lstStyle/>
              <a:p>
                <a:pPr algn="ctr" defTabSz="914446">
                  <a:defRPr/>
                </a:pPr>
                <a:r>
                  <a:rPr lang="en-US" dirty="0">
                    <a:solidFill>
                      <a:srgbClr val="F2F2F5"/>
                    </a:solidFill>
                    <a:latin typeface="+mj-lt"/>
                  </a:rPr>
                  <a:t>Your Code</a:t>
                </a:r>
                <a:endParaRPr lang="uk-UA" dirty="0">
                  <a:solidFill>
                    <a:srgbClr val="F2F2F5"/>
                  </a:solidFill>
                  <a:latin typeface="+mj-lt"/>
                </a:endParaRPr>
              </a:p>
            </p:txBody>
          </p:sp>
        </p:grpSp>
        <p:grpSp>
          <p:nvGrpSpPr>
            <p:cNvPr id="7" name="Group 6">
              <a:extLst>
                <a:ext uri="{FF2B5EF4-FFF2-40B4-BE49-F238E27FC236}">
                  <a16:creationId xmlns:a16="http://schemas.microsoft.com/office/drawing/2014/main" id="{6CDC097F-F545-4D1C-B8CF-9092671D3B7F}"/>
                </a:ext>
              </a:extLst>
            </p:cNvPr>
            <p:cNvGrpSpPr/>
            <p:nvPr/>
          </p:nvGrpSpPr>
          <p:grpSpPr>
            <a:xfrm>
              <a:off x="4877905" y="1390225"/>
              <a:ext cx="2435651" cy="1219200"/>
              <a:chOff x="9232753" y="3086100"/>
              <a:chExt cx="2297206" cy="2286000"/>
            </a:xfrm>
          </p:grpSpPr>
          <p:sp>
            <p:nvSpPr>
              <p:cNvPr id="25" name="Rectangle 24">
                <a:extLst>
                  <a:ext uri="{FF2B5EF4-FFF2-40B4-BE49-F238E27FC236}">
                    <a16:creationId xmlns:a16="http://schemas.microsoft.com/office/drawing/2014/main" id="{C0405149-1F88-471A-97C2-663BA19D7171}"/>
                  </a:ext>
                </a:extLst>
              </p:cNvPr>
              <p:cNvSpPr/>
              <p:nvPr/>
            </p:nvSpPr>
            <p:spPr>
              <a:xfrm>
                <a:off x="9232753" y="3086100"/>
                <a:ext cx="2286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a:solidFill>
                    <a:srgbClr val="F2F2F5"/>
                  </a:solidFill>
                  <a:latin typeface="+mj-lt"/>
                </a:endParaRPr>
              </a:p>
            </p:txBody>
          </p:sp>
          <p:sp>
            <p:nvSpPr>
              <p:cNvPr id="26" name="Rectangle 25">
                <a:extLst>
                  <a:ext uri="{FF2B5EF4-FFF2-40B4-BE49-F238E27FC236}">
                    <a16:creationId xmlns:a16="http://schemas.microsoft.com/office/drawing/2014/main" id="{684CA9DA-A844-4184-A254-E5352D00F4B4}"/>
                  </a:ext>
                </a:extLst>
              </p:cNvPr>
              <p:cNvSpPr/>
              <p:nvPr/>
            </p:nvSpPr>
            <p:spPr>
              <a:xfrm>
                <a:off x="9243959" y="3458451"/>
                <a:ext cx="2286000" cy="1558119"/>
              </a:xfrm>
              <a:prstGeom prst="rect">
                <a:avLst/>
              </a:prstGeom>
              <a:ln>
                <a:noFill/>
              </a:ln>
            </p:spPr>
            <p:txBody>
              <a:bodyPr wrap="square">
                <a:spAutoFit/>
              </a:bodyPr>
              <a:lstStyle/>
              <a:p>
                <a:pPr algn="ctr" defTabSz="914446">
                  <a:defRPr/>
                </a:pPr>
                <a:r>
                  <a:rPr lang="en-US" dirty="0">
                    <a:solidFill>
                      <a:srgbClr val="F2F2F5"/>
                    </a:solidFill>
                    <a:latin typeface="+mj-lt"/>
                  </a:rPr>
                  <a:t>Community Code</a:t>
                </a:r>
                <a:endParaRPr lang="uk-UA" dirty="0">
                  <a:solidFill>
                    <a:srgbClr val="F2F2F5"/>
                  </a:solidFill>
                  <a:latin typeface="+mj-lt"/>
                </a:endParaRPr>
              </a:p>
            </p:txBody>
          </p:sp>
        </p:grpSp>
        <p:sp>
          <p:nvSpPr>
            <p:cNvPr id="8" name="TextBox 7">
              <a:extLst>
                <a:ext uri="{FF2B5EF4-FFF2-40B4-BE49-F238E27FC236}">
                  <a16:creationId xmlns:a16="http://schemas.microsoft.com/office/drawing/2014/main" id="{D27BA449-97FF-4EDF-89D1-A2E652790855}"/>
                </a:ext>
              </a:extLst>
            </p:cNvPr>
            <p:cNvSpPr txBox="1"/>
            <p:nvPr/>
          </p:nvSpPr>
          <p:spPr>
            <a:xfrm>
              <a:off x="4049960" y="1480450"/>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9" name="Rectangle 8">
              <a:extLst>
                <a:ext uri="{FF2B5EF4-FFF2-40B4-BE49-F238E27FC236}">
                  <a16:creationId xmlns:a16="http://schemas.microsoft.com/office/drawing/2014/main" id="{7C49522E-D33E-4EDD-BE8C-1D7F6EEA2008}"/>
                </a:ext>
              </a:extLst>
            </p:cNvPr>
            <p:cNvSpPr/>
            <p:nvPr/>
          </p:nvSpPr>
          <p:spPr>
            <a:xfrm rot="16200000">
              <a:off x="9005777" y="797336"/>
              <a:ext cx="1219200" cy="239276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a:solidFill>
                  <a:srgbClr val="F2F2F5"/>
                </a:solidFill>
                <a:latin typeface="+mj-lt"/>
              </a:endParaRPr>
            </a:p>
          </p:txBody>
        </p:sp>
        <p:sp>
          <p:nvSpPr>
            <p:cNvPr id="10" name="Rectangle 9">
              <a:extLst>
                <a:ext uri="{FF2B5EF4-FFF2-40B4-BE49-F238E27FC236}">
                  <a16:creationId xmlns:a16="http://schemas.microsoft.com/office/drawing/2014/main" id="{C3B051CD-0F02-4FF4-822B-5A396161BDD6}"/>
                </a:ext>
              </a:extLst>
            </p:cNvPr>
            <p:cNvSpPr/>
            <p:nvPr/>
          </p:nvSpPr>
          <p:spPr>
            <a:xfrm>
              <a:off x="8708513" y="1582708"/>
              <a:ext cx="1972784" cy="830997"/>
            </a:xfrm>
            <a:prstGeom prst="rect">
              <a:avLst/>
            </a:prstGeom>
            <a:ln>
              <a:noFill/>
            </a:ln>
          </p:spPr>
          <p:txBody>
            <a:bodyPr wrap="square">
              <a:spAutoFit/>
            </a:bodyPr>
            <a:lstStyle/>
            <a:p>
              <a:pPr algn="ctr" defTabSz="914446">
                <a:defRPr/>
              </a:pPr>
              <a:r>
                <a:rPr lang="en-US" dirty="0">
                  <a:solidFill>
                    <a:srgbClr val="F2F2F5"/>
                  </a:solidFill>
                  <a:latin typeface="+mj-lt"/>
                </a:rPr>
                <a:t>Node </a:t>
              </a:r>
            </a:p>
            <a:p>
              <a:pPr algn="ctr" defTabSz="914446">
                <a:defRPr/>
              </a:pPr>
              <a:r>
                <a:rPr lang="en-US" dirty="0">
                  <a:solidFill>
                    <a:srgbClr val="F2F2F5"/>
                  </a:solidFill>
                  <a:latin typeface="+mj-lt"/>
                </a:rPr>
                <a:t>Libraries</a:t>
              </a:r>
              <a:endParaRPr lang="uk-UA" dirty="0">
                <a:solidFill>
                  <a:srgbClr val="F2F2F5"/>
                </a:solidFill>
                <a:latin typeface="+mj-lt"/>
              </a:endParaRPr>
            </a:p>
          </p:txBody>
        </p:sp>
        <p:sp>
          <p:nvSpPr>
            <p:cNvPr id="11" name="TextBox 10">
              <a:extLst>
                <a:ext uri="{FF2B5EF4-FFF2-40B4-BE49-F238E27FC236}">
                  <a16:creationId xmlns:a16="http://schemas.microsoft.com/office/drawing/2014/main" id="{9DF9409C-283C-4843-998F-BF3E00DA9C61}"/>
                </a:ext>
              </a:extLst>
            </p:cNvPr>
            <p:cNvSpPr txBox="1"/>
            <p:nvPr/>
          </p:nvSpPr>
          <p:spPr>
            <a:xfrm>
              <a:off x="7585107" y="1448242"/>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12" name="TextBox 11">
              <a:extLst>
                <a:ext uri="{FF2B5EF4-FFF2-40B4-BE49-F238E27FC236}">
                  <a16:creationId xmlns:a16="http://schemas.microsoft.com/office/drawing/2014/main" id="{1C11984E-04C3-47E8-8B95-100040BD0B3C}"/>
                </a:ext>
              </a:extLst>
            </p:cNvPr>
            <p:cNvSpPr txBox="1"/>
            <p:nvPr/>
          </p:nvSpPr>
          <p:spPr>
            <a:xfrm>
              <a:off x="1861307" y="3066524"/>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13" name="Rectangle 12">
              <a:extLst>
                <a:ext uri="{FF2B5EF4-FFF2-40B4-BE49-F238E27FC236}">
                  <a16:creationId xmlns:a16="http://schemas.microsoft.com/office/drawing/2014/main" id="{A69B6C32-7108-4065-B53D-76A4C4E5631F}"/>
                </a:ext>
              </a:extLst>
            </p:cNvPr>
            <p:cNvSpPr/>
            <p:nvPr/>
          </p:nvSpPr>
          <p:spPr>
            <a:xfrm>
              <a:off x="2741620" y="6055857"/>
              <a:ext cx="6720102" cy="48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dirty="0">
                <a:solidFill>
                  <a:srgbClr val="F2F2F5"/>
                </a:solidFill>
                <a:latin typeface="+mj-lt"/>
              </a:endParaRPr>
            </a:p>
          </p:txBody>
        </p:sp>
        <p:sp>
          <p:nvSpPr>
            <p:cNvPr id="14" name="Rectangle 13">
              <a:extLst>
                <a:ext uri="{FF2B5EF4-FFF2-40B4-BE49-F238E27FC236}">
                  <a16:creationId xmlns:a16="http://schemas.microsoft.com/office/drawing/2014/main" id="{F236FC17-0D46-4E2D-A25F-01FF2E15C8D8}"/>
                </a:ext>
              </a:extLst>
            </p:cNvPr>
            <p:cNvSpPr/>
            <p:nvPr/>
          </p:nvSpPr>
          <p:spPr>
            <a:xfrm>
              <a:off x="3736180" y="6049228"/>
              <a:ext cx="4167488" cy="461665"/>
            </a:xfrm>
            <a:prstGeom prst="rect">
              <a:avLst/>
            </a:prstGeom>
            <a:ln>
              <a:noFill/>
            </a:ln>
          </p:spPr>
          <p:txBody>
            <a:bodyPr wrap="square">
              <a:spAutoFit/>
            </a:bodyPr>
            <a:lstStyle/>
            <a:p>
              <a:pPr algn="ctr" defTabSz="914446">
                <a:defRPr/>
              </a:pPr>
              <a:r>
                <a:rPr lang="en-US" dirty="0">
                  <a:solidFill>
                    <a:srgbClr val="F2F2F5"/>
                  </a:solidFill>
                  <a:latin typeface="+mj-lt"/>
                </a:rPr>
                <a:t>Node Engine</a:t>
              </a:r>
              <a:endParaRPr lang="uk-UA" dirty="0">
                <a:solidFill>
                  <a:srgbClr val="F2F2F5"/>
                </a:solidFill>
                <a:latin typeface="+mj-lt"/>
              </a:endParaRPr>
            </a:p>
          </p:txBody>
        </p:sp>
        <p:sp>
          <p:nvSpPr>
            <p:cNvPr id="15" name="Rectangle 14">
              <a:extLst>
                <a:ext uri="{FF2B5EF4-FFF2-40B4-BE49-F238E27FC236}">
                  <a16:creationId xmlns:a16="http://schemas.microsoft.com/office/drawing/2014/main" id="{E76683C2-F392-4081-A04F-45A503446774}"/>
                </a:ext>
              </a:extLst>
            </p:cNvPr>
            <p:cNvSpPr/>
            <p:nvPr/>
          </p:nvSpPr>
          <p:spPr>
            <a:xfrm>
              <a:off x="6465203" y="3061195"/>
              <a:ext cx="2996518" cy="969582"/>
            </a:xfrm>
            <a:prstGeom prst="rect">
              <a:avLst/>
            </a:prstGeom>
            <a:solidFill>
              <a:schemeClr val="accent6">
                <a:lumMod val="75000"/>
              </a:schemeClr>
            </a:solidFill>
            <a:ln>
              <a:noFill/>
            </a:ln>
          </p:spPr>
          <p:txBody>
            <a:bodyPr wrap="square">
              <a:spAutoFit/>
            </a:bodyPr>
            <a:lstStyle/>
            <a:p>
              <a:pPr algn="ctr" defTabSz="914446">
                <a:defRPr/>
              </a:pPr>
              <a:r>
                <a:rPr lang="en-US" dirty="0">
                  <a:solidFill>
                    <a:srgbClr val="F2F2F5"/>
                  </a:solidFill>
                  <a:latin typeface="+mj-lt"/>
                </a:rPr>
                <a:t>Web </a:t>
              </a:r>
            </a:p>
            <a:p>
              <a:pPr algn="ctr" defTabSz="914446">
                <a:defRPr/>
              </a:pPr>
              <a:r>
                <a:rPr lang="en-US" dirty="0">
                  <a:solidFill>
                    <a:srgbClr val="F2F2F5"/>
                  </a:solidFill>
                  <a:latin typeface="+mj-lt"/>
                </a:rPr>
                <a:t>Framework</a:t>
              </a:r>
              <a:endParaRPr lang="uk-UA" dirty="0">
                <a:solidFill>
                  <a:srgbClr val="F2F2F5"/>
                </a:solidFill>
                <a:latin typeface="+mj-lt"/>
              </a:endParaRPr>
            </a:p>
          </p:txBody>
        </p:sp>
        <p:sp>
          <p:nvSpPr>
            <p:cNvPr id="16" name="Rectangle 15">
              <a:extLst>
                <a:ext uri="{FF2B5EF4-FFF2-40B4-BE49-F238E27FC236}">
                  <a16:creationId xmlns:a16="http://schemas.microsoft.com/office/drawing/2014/main" id="{D7D57088-6256-4A11-AC6E-8C4D0B2E0858}"/>
                </a:ext>
              </a:extLst>
            </p:cNvPr>
            <p:cNvSpPr/>
            <p:nvPr/>
          </p:nvSpPr>
          <p:spPr>
            <a:xfrm>
              <a:off x="2741620" y="4436268"/>
              <a:ext cx="6720102" cy="48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dirty="0">
                <a:solidFill>
                  <a:srgbClr val="F2F2F5"/>
                </a:solidFill>
                <a:latin typeface="+mj-lt"/>
              </a:endParaRPr>
            </a:p>
          </p:txBody>
        </p:sp>
        <p:sp>
          <p:nvSpPr>
            <p:cNvPr id="17" name="Rectangle 16">
              <a:extLst>
                <a:ext uri="{FF2B5EF4-FFF2-40B4-BE49-F238E27FC236}">
                  <a16:creationId xmlns:a16="http://schemas.microsoft.com/office/drawing/2014/main" id="{C8395D55-C69B-4D15-8A57-508221E217F9}"/>
                </a:ext>
              </a:extLst>
            </p:cNvPr>
            <p:cNvSpPr/>
            <p:nvPr/>
          </p:nvSpPr>
          <p:spPr>
            <a:xfrm>
              <a:off x="3736180" y="4429639"/>
              <a:ext cx="4167488" cy="461665"/>
            </a:xfrm>
            <a:prstGeom prst="rect">
              <a:avLst/>
            </a:prstGeom>
            <a:ln>
              <a:noFill/>
            </a:ln>
          </p:spPr>
          <p:txBody>
            <a:bodyPr wrap="square">
              <a:spAutoFit/>
            </a:bodyPr>
            <a:lstStyle/>
            <a:p>
              <a:pPr algn="ctr" defTabSz="914446">
                <a:defRPr/>
              </a:pPr>
              <a:r>
                <a:rPr lang="en-US" dirty="0">
                  <a:solidFill>
                    <a:srgbClr val="F2F2F5"/>
                  </a:solidFill>
                  <a:latin typeface="+mj-lt"/>
                </a:rPr>
                <a:t>Testing</a:t>
              </a:r>
              <a:endParaRPr lang="uk-UA" dirty="0">
                <a:solidFill>
                  <a:srgbClr val="F2F2F5"/>
                </a:solidFill>
                <a:latin typeface="+mj-lt"/>
              </a:endParaRPr>
            </a:p>
          </p:txBody>
        </p:sp>
        <p:sp>
          <p:nvSpPr>
            <p:cNvPr id="18" name="TextBox 17">
              <a:extLst>
                <a:ext uri="{FF2B5EF4-FFF2-40B4-BE49-F238E27FC236}">
                  <a16:creationId xmlns:a16="http://schemas.microsoft.com/office/drawing/2014/main" id="{A5FFC759-6E66-4826-BAAC-BF7D0EA88D67}"/>
                </a:ext>
              </a:extLst>
            </p:cNvPr>
            <p:cNvSpPr txBox="1"/>
            <p:nvPr/>
          </p:nvSpPr>
          <p:spPr>
            <a:xfrm>
              <a:off x="1861306" y="4220158"/>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19" name="TextBox 18">
              <a:extLst>
                <a:ext uri="{FF2B5EF4-FFF2-40B4-BE49-F238E27FC236}">
                  <a16:creationId xmlns:a16="http://schemas.microsoft.com/office/drawing/2014/main" id="{335B8C7B-CF31-4C3B-A866-5CEDE623B97B}"/>
                </a:ext>
              </a:extLst>
            </p:cNvPr>
            <p:cNvSpPr txBox="1"/>
            <p:nvPr/>
          </p:nvSpPr>
          <p:spPr>
            <a:xfrm>
              <a:off x="1861306" y="5077367"/>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20" name="Rectangle 19">
              <a:extLst>
                <a:ext uri="{FF2B5EF4-FFF2-40B4-BE49-F238E27FC236}">
                  <a16:creationId xmlns:a16="http://schemas.microsoft.com/office/drawing/2014/main" id="{15326080-9B2A-479D-8471-E695BE75960A}"/>
                </a:ext>
              </a:extLst>
            </p:cNvPr>
            <p:cNvSpPr/>
            <p:nvPr/>
          </p:nvSpPr>
          <p:spPr>
            <a:xfrm>
              <a:off x="2741620" y="5269189"/>
              <a:ext cx="6720102" cy="483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uk-UA" dirty="0">
                <a:solidFill>
                  <a:srgbClr val="F2F2F5"/>
                </a:solidFill>
                <a:latin typeface="+mj-lt"/>
              </a:endParaRPr>
            </a:p>
          </p:txBody>
        </p:sp>
        <p:sp>
          <p:nvSpPr>
            <p:cNvPr id="21" name="Rectangle 20">
              <a:extLst>
                <a:ext uri="{FF2B5EF4-FFF2-40B4-BE49-F238E27FC236}">
                  <a16:creationId xmlns:a16="http://schemas.microsoft.com/office/drawing/2014/main" id="{649900F4-5850-4AB6-8B76-9E7E613A128F}"/>
                </a:ext>
              </a:extLst>
            </p:cNvPr>
            <p:cNvSpPr/>
            <p:nvPr/>
          </p:nvSpPr>
          <p:spPr>
            <a:xfrm>
              <a:off x="3736180" y="5262560"/>
              <a:ext cx="4167488" cy="461665"/>
            </a:xfrm>
            <a:prstGeom prst="rect">
              <a:avLst/>
            </a:prstGeom>
            <a:solidFill>
              <a:schemeClr val="accent6">
                <a:lumMod val="75000"/>
              </a:schemeClr>
            </a:solidFill>
            <a:ln>
              <a:noFill/>
            </a:ln>
          </p:spPr>
          <p:txBody>
            <a:bodyPr wrap="square">
              <a:spAutoFit/>
            </a:bodyPr>
            <a:lstStyle/>
            <a:p>
              <a:pPr algn="ctr" defTabSz="914446">
                <a:defRPr/>
              </a:pPr>
              <a:r>
                <a:rPr lang="en-US" dirty="0">
                  <a:solidFill>
                    <a:srgbClr val="F2F2F5"/>
                  </a:solidFill>
                  <a:latin typeface="+mj-lt"/>
                </a:rPr>
                <a:t>Production Setup</a:t>
              </a:r>
              <a:endParaRPr lang="uk-UA" dirty="0">
                <a:solidFill>
                  <a:srgbClr val="F2F2F5"/>
                </a:solidFill>
                <a:latin typeface="+mj-lt"/>
              </a:endParaRPr>
            </a:p>
          </p:txBody>
        </p:sp>
        <p:sp>
          <p:nvSpPr>
            <p:cNvPr id="22" name="Rectangle 21">
              <a:extLst>
                <a:ext uri="{FF2B5EF4-FFF2-40B4-BE49-F238E27FC236}">
                  <a16:creationId xmlns:a16="http://schemas.microsoft.com/office/drawing/2014/main" id="{53B39050-37CD-4DC0-AF21-592F88394A5B}"/>
                </a:ext>
              </a:extLst>
            </p:cNvPr>
            <p:cNvSpPr/>
            <p:nvPr/>
          </p:nvSpPr>
          <p:spPr>
            <a:xfrm>
              <a:off x="2838140" y="3053330"/>
              <a:ext cx="3016768" cy="969582"/>
            </a:xfrm>
            <a:prstGeom prst="rect">
              <a:avLst/>
            </a:prstGeom>
            <a:solidFill>
              <a:schemeClr val="accent6">
                <a:lumMod val="75000"/>
              </a:schemeClr>
            </a:solidFill>
            <a:ln>
              <a:noFill/>
            </a:ln>
          </p:spPr>
          <p:txBody>
            <a:bodyPr wrap="square">
              <a:spAutoFit/>
            </a:bodyPr>
            <a:lstStyle/>
            <a:p>
              <a:pPr algn="ctr" defTabSz="914446">
                <a:defRPr/>
              </a:pPr>
              <a:r>
                <a:rPr lang="en-US" dirty="0">
                  <a:solidFill>
                    <a:srgbClr val="F2F2F5"/>
                  </a:solidFill>
                  <a:latin typeface="+mj-lt"/>
                </a:rPr>
                <a:t>Service</a:t>
              </a:r>
            </a:p>
            <a:p>
              <a:pPr algn="ctr" defTabSz="914446">
                <a:defRPr/>
              </a:pPr>
              <a:r>
                <a:rPr lang="en-US" dirty="0">
                  <a:solidFill>
                    <a:srgbClr val="F2F2F5"/>
                  </a:solidFill>
                  <a:latin typeface="+mj-lt"/>
                </a:rPr>
                <a:t>Architecture</a:t>
              </a:r>
              <a:endParaRPr lang="uk-UA" dirty="0">
                <a:solidFill>
                  <a:srgbClr val="F2F2F5"/>
                </a:solidFill>
                <a:latin typeface="+mj-lt"/>
              </a:endParaRPr>
            </a:p>
          </p:txBody>
        </p:sp>
        <p:sp>
          <p:nvSpPr>
            <p:cNvPr id="23" name="TextBox 22">
              <a:extLst>
                <a:ext uri="{FF2B5EF4-FFF2-40B4-BE49-F238E27FC236}">
                  <a16:creationId xmlns:a16="http://schemas.microsoft.com/office/drawing/2014/main" id="{BDC25B50-F252-414D-BFA2-0FF7B83E9B12}"/>
                </a:ext>
              </a:extLst>
            </p:cNvPr>
            <p:cNvSpPr txBox="1"/>
            <p:nvPr/>
          </p:nvSpPr>
          <p:spPr>
            <a:xfrm>
              <a:off x="5854908" y="3028890"/>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sp>
          <p:nvSpPr>
            <p:cNvPr id="24" name="TextBox 23">
              <a:extLst>
                <a:ext uri="{FF2B5EF4-FFF2-40B4-BE49-F238E27FC236}">
                  <a16:creationId xmlns:a16="http://schemas.microsoft.com/office/drawing/2014/main" id="{39770592-F092-436A-8D6B-A8C5645B97D0}"/>
                </a:ext>
              </a:extLst>
            </p:cNvPr>
            <p:cNvSpPr txBox="1"/>
            <p:nvPr/>
          </p:nvSpPr>
          <p:spPr>
            <a:xfrm>
              <a:off x="1851959" y="5897698"/>
              <a:ext cx="369012" cy="461665"/>
            </a:xfrm>
            <a:prstGeom prst="rect">
              <a:avLst/>
            </a:prstGeom>
            <a:noFill/>
          </p:spPr>
          <p:txBody>
            <a:bodyPr wrap="none" rtlCol="0">
              <a:spAutoFit/>
            </a:bodyPr>
            <a:lstStyle/>
            <a:p>
              <a:pPr defTabSz="914446">
                <a:defRPr/>
              </a:pPr>
              <a:r>
                <a:rPr lang="en-US" dirty="0">
                  <a:solidFill>
                    <a:srgbClr val="858591"/>
                  </a:solidFill>
                  <a:latin typeface="+mj-lt"/>
                </a:rPr>
                <a:t>+</a:t>
              </a:r>
            </a:p>
          </p:txBody>
        </p:sp>
      </p:grpSp>
    </p:spTree>
    <p:extLst>
      <p:ext uri="{BB962C8B-B14F-4D97-AF65-F5344CB8AC3E}">
        <p14:creationId xmlns:p14="http://schemas.microsoft.com/office/powerpoint/2010/main" val="54898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for Node.js (contd.)</a:t>
            </a:r>
          </a:p>
        </p:txBody>
      </p:sp>
      <p:sp>
        <p:nvSpPr>
          <p:cNvPr id="3" name="Content Placeholder 2"/>
          <p:cNvSpPr>
            <a:spLocks noGrp="1"/>
          </p:cNvSpPr>
          <p:nvPr>
            <p:ph idx="1"/>
          </p:nvPr>
        </p:nvSpPr>
        <p:spPr>
          <a:xfrm>
            <a:off x="277092" y="1371600"/>
            <a:ext cx="11545454" cy="5689600"/>
          </a:xfrm>
        </p:spPr>
        <p:txBody>
          <a:bodyPr>
            <a:normAutofit lnSpcReduction="10000"/>
          </a:bodyPr>
          <a:lstStyle/>
          <a:p>
            <a:r>
              <a:rPr lang="en-US" dirty="0"/>
              <a:t>Atom</a:t>
            </a:r>
          </a:p>
          <a:p>
            <a:r>
              <a:rPr lang="en-US" dirty="0"/>
              <a:t>NetBeans</a:t>
            </a:r>
          </a:p>
          <a:p>
            <a:r>
              <a:rPr lang="en-US" dirty="0"/>
              <a:t>Notepad++</a:t>
            </a:r>
          </a:p>
          <a:p>
            <a:r>
              <a:rPr lang="en-US" dirty="0" err="1"/>
              <a:t>Gitpod</a:t>
            </a:r>
            <a:endParaRPr lang="en-US" dirty="0"/>
          </a:p>
          <a:p>
            <a:r>
              <a:rPr lang="en-US" dirty="0"/>
              <a:t>IntelliJ IDEA</a:t>
            </a:r>
          </a:p>
          <a:p>
            <a:r>
              <a:rPr lang="en-US" dirty="0"/>
              <a:t>Komodo IDE</a:t>
            </a:r>
          </a:p>
          <a:p>
            <a:r>
              <a:rPr lang="en-US" dirty="0"/>
              <a:t>Brackets</a:t>
            </a:r>
          </a:p>
          <a:p>
            <a:r>
              <a:rPr lang="en-US" dirty="0" err="1"/>
              <a:t>CodeLite</a:t>
            </a:r>
            <a:r>
              <a:rPr lang="en-US" dirty="0"/>
              <a:t> IDE</a:t>
            </a:r>
          </a:p>
          <a:p>
            <a:r>
              <a:rPr lang="en-US" dirty="0"/>
              <a:t>Eclipse with JSDT</a:t>
            </a:r>
          </a:p>
          <a:p>
            <a:r>
              <a:rPr lang="en-US" dirty="0"/>
              <a:t>Komodo IDE</a:t>
            </a:r>
          </a:p>
          <a:p>
            <a:r>
              <a:rPr lang="en-US" dirty="0" err="1"/>
              <a:t>CodeLite</a:t>
            </a:r>
            <a:r>
              <a:rPr lang="en-US" dirty="0"/>
              <a:t> IDE</a:t>
            </a:r>
          </a:p>
          <a:p>
            <a:r>
              <a:rPr lang="en-US" dirty="0"/>
              <a:t>Visual Studio Community Edition</a:t>
            </a:r>
          </a:p>
          <a:p>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40</a:t>
            </a:fld>
            <a:endParaRPr lang="en-US"/>
          </a:p>
        </p:txBody>
      </p:sp>
    </p:spTree>
    <p:extLst>
      <p:ext uri="{BB962C8B-B14F-4D97-AF65-F5344CB8AC3E}">
        <p14:creationId xmlns:p14="http://schemas.microsoft.com/office/powerpoint/2010/main" val="133447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61" y="2909845"/>
            <a:ext cx="3295458" cy="1140050"/>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41</a:t>
            </a:fld>
            <a:endParaRPr lang="en-US"/>
          </a:p>
        </p:txBody>
      </p:sp>
    </p:spTree>
    <p:extLst>
      <p:ext uri="{BB962C8B-B14F-4D97-AF65-F5344CB8AC3E}">
        <p14:creationId xmlns:p14="http://schemas.microsoft.com/office/powerpoint/2010/main" val="184981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Node.js ?</a:t>
            </a:r>
            <a:endParaRPr lang="en-US" dirty="0"/>
          </a:p>
        </p:txBody>
      </p:sp>
      <p:sp>
        <p:nvSpPr>
          <p:cNvPr id="3" name="Content Placeholder 2"/>
          <p:cNvSpPr>
            <a:spLocks noGrp="1"/>
          </p:cNvSpPr>
          <p:nvPr>
            <p:ph idx="1"/>
          </p:nvPr>
        </p:nvSpPr>
        <p:spPr/>
        <p:txBody>
          <a:bodyPr/>
          <a:lstStyle/>
          <a:p>
            <a:r>
              <a:rPr lang="en-US" altLang="en-US" dirty="0">
                <a:latin typeface="+mj-lt"/>
                <a:ea typeface="Verdana" panose="020B0604030504040204" pitchFamily="34" charset="0"/>
                <a:cs typeface="Verdana" panose="020B0604030504040204" pitchFamily="34" charset="0"/>
              </a:rPr>
              <a:t>Node's goal is to provide an easy way to build scalable network programs.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5</a:t>
            </a:fld>
            <a:endParaRPr lang="en-US"/>
          </a:p>
        </p:txBody>
      </p:sp>
      <p:pic>
        <p:nvPicPr>
          <p:cNvPr id="5" name="Picture 5" descr="C:\Grewe\Classes\CS6320\Mat\NodeJS\NodeJ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450" y="1986278"/>
            <a:ext cx="9813617" cy="466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15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unique about Node.js?</a:t>
            </a:r>
            <a:endParaRPr lang="en-US" dirty="0"/>
          </a:p>
        </p:txBody>
      </p:sp>
      <p:sp>
        <p:nvSpPr>
          <p:cNvPr id="3" name="Content Placeholder 2"/>
          <p:cNvSpPr>
            <a:spLocks noGrp="1"/>
          </p:cNvSpPr>
          <p:nvPr>
            <p:ph idx="1"/>
          </p:nvPr>
        </p:nvSpPr>
        <p:spPr/>
        <p:txBody>
          <a:bodyPr/>
          <a:lstStyle/>
          <a:p>
            <a:pPr marL="514350" indent="-514350">
              <a:buFont typeface="Calibri" panose="020F0502020204030204" pitchFamily="34" charset="0"/>
              <a:buAutoNum type="arabicPeriod"/>
            </a:pPr>
            <a:r>
              <a:rPr lang="en-US" altLang="en-US" dirty="0">
                <a:latin typeface="+mj-lt"/>
                <a:ea typeface="Verdana" panose="020B0604030504040204" pitchFamily="34" charset="0"/>
                <a:cs typeface="Verdana" panose="020B0604030504040204" pitchFamily="34" charset="0"/>
              </a:rPr>
              <a:t>JavaScript on server-side thus making communication between client and server will happen in same language</a:t>
            </a:r>
          </a:p>
          <a:p>
            <a:pPr marL="514350" indent="-514350">
              <a:buFont typeface="Arial" panose="020B0604020202020204" pitchFamily="34" charset="0"/>
              <a:buAutoNum type="arabicPeriod"/>
            </a:pPr>
            <a:r>
              <a:rPr lang="en-US" altLang="en-US" dirty="0">
                <a:latin typeface="+mj-lt"/>
                <a:ea typeface="Verdana" panose="020B0604030504040204" pitchFamily="34" charset="0"/>
                <a:cs typeface="Verdana" panose="020B0604030504040204" pitchFamily="34" charset="0"/>
              </a:rPr>
              <a:t>Servers normally thread based but Node.JS is “Event” based. Node.JS serves each request in a Evented loop that can handle simultaneous requests.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6</a:t>
            </a:fld>
            <a:endParaRPr lang="en-US"/>
          </a:p>
        </p:txBody>
      </p:sp>
      <p:pic>
        <p:nvPicPr>
          <p:cNvPr id="5" name="Picture 4" descr="C:\Grewe\Classes\CS6320\Mat\NodeJS\NodeJ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3611563"/>
            <a:ext cx="73152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76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Blocking vs Non-Blocking</a:t>
            </a:r>
            <a:endParaRPr lang="en-US" dirty="0"/>
          </a:p>
        </p:txBody>
      </p:sp>
      <p:sp>
        <p:nvSpPr>
          <p:cNvPr id="3" name="Content Placeholder 2"/>
          <p:cNvSpPr>
            <a:spLocks noGrp="1"/>
          </p:cNvSpPr>
          <p:nvPr>
            <p:ph idx="1"/>
          </p:nvPr>
        </p:nvSpPr>
        <p:spPr/>
        <p:txBody>
          <a:bodyPr>
            <a:normAutofit/>
          </a:bodyPr>
          <a:lstStyle/>
          <a:p>
            <a:r>
              <a:rPr lang="en-US" dirty="0"/>
              <a:t>Ex: </a:t>
            </a:r>
            <a:r>
              <a:rPr lang="en-IN" altLang="en-US" dirty="0"/>
              <a:t>Read data from file and show data</a:t>
            </a:r>
          </a:p>
          <a:p>
            <a:endParaRPr lang="en-IN" dirty="0"/>
          </a:p>
          <a:p>
            <a:pPr>
              <a:spcBef>
                <a:spcPts val="580"/>
              </a:spcBef>
              <a:spcAft>
                <a:spcPts val="0"/>
              </a:spcAft>
              <a:defRPr/>
            </a:pPr>
            <a:r>
              <a:rPr lang="en-US" altLang="en-US" dirty="0">
                <a:solidFill>
                  <a:schemeClr val="accent2">
                    <a:lumMod val="50000"/>
                  </a:schemeClr>
                </a:solidFill>
                <a:latin typeface="+mj-lt"/>
                <a:ea typeface="+mj-ea"/>
                <a:cs typeface="+mj-cs"/>
              </a:rPr>
              <a:t>Blocking</a:t>
            </a:r>
            <a:endParaRPr lang="en-IN" dirty="0">
              <a:solidFill>
                <a:schemeClr val="accent2">
                  <a:lumMod val="50000"/>
                </a:schemeClr>
              </a:solidFill>
              <a:latin typeface="+mj-lt"/>
              <a:ea typeface="+mj-ea"/>
              <a:cs typeface="+mj-cs"/>
            </a:endParaRPr>
          </a:p>
          <a:p>
            <a:pPr lvl="1">
              <a:spcBef>
                <a:spcPts val="580"/>
              </a:spcBef>
              <a:spcAft>
                <a:spcPts val="0"/>
              </a:spcAft>
              <a:defRPr/>
            </a:pPr>
            <a:r>
              <a:rPr lang="en-US" altLang="en-US" dirty="0">
                <a:latin typeface="+mj-lt"/>
              </a:rPr>
              <a:t>Read data from file</a:t>
            </a:r>
          </a:p>
          <a:p>
            <a:pPr lvl="1">
              <a:spcBef>
                <a:spcPts val="580"/>
              </a:spcBef>
              <a:spcAft>
                <a:spcPts val="0"/>
              </a:spcAft>
              <a:defRPr/>
            </a:pPr>
            <a:r>
              <a:rPr lang="en-US" altLang="en-US" dirty="0">
                <a:latin typeface="+mj-lt"/>
              </a:rPr>
              <a:t>Show data</a:t>
            </a:r>
          </a:p>
          <a:p>
            <a:pPr lvl="1">
              <a:spcBef>
                <a:spcPts val="580"/>
              </a:spcBef>
              <a:spcAft>
                <a:spcPts val="0"/>
              </a:spcAft>
              <a:defRPr/>
            </a:pPr>
            <a:r>
              <a:rPr lang="en-US" altLang="en-US" dirty="0">
                <a:latin typeface="+mj-lt"/>
              </a:rPr>
              <a:t>Do other tasks</a:t>
            </a:r>
            <a:endParaRPr lang="en-US" dirty="0">
              <a:latin typeface="+mj-lt"/>
            </a:endParaRPr>
          </a:p>
          <a:p>
            <a:pPr>
              <a:spcBef>
                <a:spcPts val="580"/>
              </a:spcBef>
              <a:spcAft>
                <a:spcPts val="0"/>
              </a:spcAft>
              <a:defRPr/>
            </a:pPr>
            <a:r>
              <a:rPr lang="en-US" altLang="en-US" dirty="0">
                <a:solidFill>
                  <a:schemeClr val="accent2">
                    <a:lumMod val="50000"/>
                  </a:schemeClr>
                </a:solidFill>
                <a:latin typeface="+mj-lt"/>
                <a:ea typeface="+mj-ea"/>
                <a:cs typeface="+mj-cs"/>
              </a:rPr>
              <a:t>Non-Blocking</a:t>
            </a:r>
            <a:r>
              <a:rPr lang="en-US" altLang="en-US" dirty="0">
                <a:solidFill>
                  <a:srgbClr val="00B050"/>
                </a:solidFill>
                <a:latin typeface="+mj-lt"/>
              </a:rPr>
              <a:t> </a:t>
            </a:r>
          </a:p>
          <a:p>
            <a:pPr lvl="1">
              <a:spcBef>
                <a:spcPts val="580"/>
              </a:spcBef>
              <a:spcAft>
                <a:spcPts val="0"/>
              </a:spcAft>
              <a:defRPr/>
            </a:pPr>
            <a:r>
              <a:rPr lang="en-US" altLang="en-US" dirty="0">
                <a:latin typeface="+mj-lt"/>
              </a:rPr>
              <a:t>Read data from file	</a:t>
            </a:r>
          </a:p>
          <a:p>
            <a:pPr lvl="2">
              <a:spcBef>
                <a:spcPts val="580"/>
              </a:spcBef>
              <a:spcAft>
                <a:spcPts val="0"/>
              </a:spcAft>
              <a:defRPr/>
            </a:pPr>
            <a:r>
              <a:rPr lang="en-US" altLang="en-US" dirty="0">
                <a:latin typeface="+mj-lt"/>
              </a:rPr>
              <a:t>When read data completed, show data</a:t>
            </a:r>
          </a:p>
          <a:p>
            <a:pPr lvl="1">
              <a:spcBef>
                <a:spcPts val="580"/>
              </a:spcBef>
              <a:spcAft>
                <a:spcPts val="0"/>
              </a:spcAft>
              <a:defRPr/>
            </a:pPr>
            <a:r>
              <a:rPr lang="en-US" altLang="en-US" dirty="0">
                <a:latin typeface="+mj-lt"/>
              </a:rPr>
              <a:t>Do other tasks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7</a:t>
            </a:fld>
            <a:endParaRPr lang="en-US"/>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7963" y="2019300"/>
            <a:ext cx="6361907"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09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can you do with Node?</a:t>
            </a:r>
            <a:endParaRPr lang="en-US" dirty="0"/>
          </a:p>
        </p:txBody>
      </p:sp>
      <p:sp>
        <p:nvSpPr>
          <p:cNvPr id="3" name="Content Placeholder 2"/>
          <p:cNvSpPr>
            <a:spLocks noGrp="1"/>
          </p:cNvSpPr>
          <p:nvPr>
            <p:ph idx="1"/>
          </p:nvPr>
        </p:nvSpPr>
        <p:spPr/>
        <p:txBody>
          <a:bodyPr>
            <a:normAutofit/>
          </a:bodyPr>
          <a:lstStyle/>
          <a:p>
            <a:r>
              <a:rPr lang="en-US" altLang="en-US" dirty="0">
                <a:latin typeface="+mj-lt"/>
                <a:ea typeface="Verdana" panose="020B0604030504040204" pitchFamily="34" charset="0"/>
                <a:cs typeface="Verdana" panose="020B0604030504040204" pitchFamily="34" charset="0"/>
              </a:rPr>
              <a:t>It lets you Layered on top of the TCP library is a HTTP and HTTPS client/server. </a:t>
            </a:r>
          </a:p>
          <a:p>
            <a:r>
              <a:rPr lang="en-US" altLang="en-US" dirty="0">
                <a:latin typeface="+mj-lt"/>
                <a:ea typeface="Verdana" panose="020B0604030504040204" pitchFamily="34" charset="0"/>
                <a:cs typeface="Verdana" panose="020B0604030504040204" pitchFamily="34" charset="0"/>
              </a:rPr>
              <a:t>The JS executed by the V8 JavaScript engine (the thing that makes Google Chrome so fast)</a:t>
            </a:r>
          </a:p>
          <a:p>
            <a:r>
              <a:rPr lang="en-US" altLang="en-US" dirty="0">
                <a:latin typeface="+mj-lt"/>
                <a:ea typeface="Verdana" panose="020B0604030504040204" pitchFamily="34" charset="0"/>
                <a:cs typeface="Verdana" panose="020B0604030504040204" pitchFamily="34" charset="0"/>
              </a:rPr>
              <a:t>Node provides a JavaScript API to access the network and file system.</a:t>
            </a:r>
          </a:p>
          <a:p>
            <a:pPr marL="0" indent="0">
              <a:buNone/>
            </a:pPr>
            <a:endParaRPr lang="en-US" altLang="en-US" b="1" dirty="0">
              <a:latin typeface="+mj-lt"/>
            </a:endParaRPr>
          </a:p>
          <a:p>
            <a:pPr marL="0" indent="0">
              <a:buNone/>
            </a:pPr>
            <a:r>
              <a:rPr lang="en-US" altLang="en-US" i="1" dirty="0"/>
              <a:t>Cannot do with Node?</a:t>
            </a:r>
          </a:p>
          <a:p>
            <a:r>
              <a:rPr lang="en-US" altLang="en-US" dirty="0">
                <a:latin typeface="+mj-lt"/>
                <a:ea typeface="Verdana" panose="020B0604030504040204" pitchFamily="34" charset="0"/>
                <a:cs typeface="Verdana" panose="020B0604030504040204" pitchFamily="34" charset="0"/>
              </a:rPr>
              <a:t>Node is a platform for writing JavaScript applications outside web browsers. This is not the JavaScript we are familiar with in web browsers. There is no DOM built into Node, nor any other browser capability.</a:t>
            </a:r>
          </a:p>
          <a:p>
            <a:r>
              <a:rPr lang="en-US" altLang="en-US" dirty="0">
                <a:latin typeface="+mj-lt"/>
                <a:ea typeface="Verdana" panose="020B0604030504040204" pitchFamily="34" charset="0"/>
                <a:cs typeface="Verdana" panose="020B0604030504040204" pitchFamily="34" charset="0"/>
              </a:rPr>
              <a:t>Node can’t run on GUI, but run on terminal</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8</a:t>
            </a:fld>
            <a:endParaRPr lang="en-US"/>
          </a:p>
        </p:txBody>
      </p:sp>
    </p:spTree>
    <p:extLst>
      <p:ext uri="{BB962C8B-B14F-4D97-AF65-F5344CB8AC3E}">
        <p14:creationId xmlns:p14="http://schemas.microsoft.com/office/powerpoint/2010/main" val="254961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Threads VS Event-driven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3B37EAC-F55D-4DB6-844E-80B9C7FB0F81}" type="slidenum">
              <a:rPr lang="en-US" smtClean="0"/>
              <a:t>9</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400908889"/>
              </p:ext>
            </p:extLst>
          </p:nvPr>
        </p:nvGraphicFramePr>
        <p:xfrm>
          <a:off x="419100" y="1402142"/>
          <a:ext cx="11403446" cy="4867631"/>
        </p:xfrm>
        <a:graphic>
          <a:graphicData uri="http://schemas.openxmlformats.org/drawingml/2006/table">
            <a:tbl>
              <a:tblPr firstRow="1" bandRow="1">
                <a:tableStyleId>{5A111915-BE36-4E01-A7E5-04B1672EAD32}</a:tableStyleId>
              </a:tblPr>
              <a:tblGrid>
                <a:gridCol w="5701723">
                  <a:extLst>
                    <a:ext uri="{9D8B030D-6E8A-4147-A177-3AD203B41FA5}">
                      <a16:colId xmlns:a16="http://schemas.microsoft.com/office/drawing/2014/main" val="20000"/>
                    </a:ext>
                  </a:extLst>
                </a:gridCol>
                <a:gridCol w="5701723">
                  <a:extLst>
                    <a:ext uri="{9D8B030D-6E8A-4147-A177-3AD203B41FA5}">
                      <a16:colId xmlns:a16="http://schemas.microsoft.com/office/drawing/2014/main" val="20001"/>
                    </a:ext>
                  </a:extLst>
                </a:gridCol>
              </a:tblGrid>
              <a:tr h="580185">
                <a:tc>
                  <a:txBody>
                    <a:bodyPr/>
                    <a:lstStyle/>
                    <a:p>
                      <a:pPr algn="ctr"/>
                      <a:r>
                        <a:rPr lang="en-US" sz="2000" dirty="0">
                          <a:latin typeface="+mj-lt"/>
                          <a:ea typeface="Verdana" pitchFamily="34" charset="0"/>
                          <a:cs typeface="Verdana" pitchFamily="34" charset="0"/>
                        </a:rPr>
                        <a:t>Threads</a:t>
                      </a:r>
                    </a:p>
                  </a:txBody>
                  <a:tcPr marT="45711" marB="45711"/>
                </a:tc>
                <a:tc>
                  <a:txBody>
                    <a:bodyPr/>
                    <a:lstStyle/>
                    <a:p>
                      <a:pPr algn="ctr"/>
                      <a:r>
                        <a:rPr lang="en-US" sz="2000" dirty="0">
                          <a:latin typeface="+mj-lt"/>
                          <a:ea typeface="Verdana" pitchFamily="34" charset="0"/>
                          <a:cs typeface="Verdana" pitchFamily="34" charset="0"/>
                        </a:rPr>
                        <a:t>Asynchronous</a:t>
                      </a:r>
                      <a:r>
                        <a:rPr lang="en-US" sz="2000" baseline="0" dirty="0">
                          <a:latin typeface="+mj-lt"/>
                          <a:ea typeface="Verdana" pitchFamily="34" charset="0"/>
                          <a:cs typeface="Verdana" pitchFamily="34" charset="0"/>
                        </a:rPr>
                        <a:t> Event-driven</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0"/>
                  </a:ext>
                </a:extLst>
              </a:tr>
              <a:tr h="679649">
                <a:tc>
                  <a:txBody>
                    <a:bodyPr/>
                    <a:lstStyle/>
                    <a:p>
                      <a:r>
                        <a:rPr lang="en-US" sz="2000" dirty="0">
                          <a:latin typeface="+mj-lt"/>
                          <a:ea typeface="Verdana" pitchFamily="34" charset="0"/>
                          <a:cs typeface="Verdana" pitchFamily="34" charset="0"/>
                        </a:rPr>
                        <a:t>Lock</a:t>
                      </a:r>
                      <a:r>
                        <a:rPr lang="en-US" sz="2000" baseline="0" dirty="0">
                          <a:latin typeface="+mj-lt"/>
                          <a:ea typeface="Verdana" pitchFamily="34" charset="0"/>
                          <a:cs typeface="Verdana" pitchFamily="34" charset="0"/>
                        </a:rPr>
                        <a:t> application / request with listener-workers threads</a:t>
                      </a:r>
                      <a:endParaRPr lang="en-US" sz="2000" dirty="0">
                        <a:latin typeface="+mj-lt"/>
                        <a:ea typeface="Verdana" pitchFamily="34" charset="0"/>
                        <a:cs typeface="Verdana" pitchFamily="34" charset="0"/>
                      </a:endParaRPr>
                    </a:p>
                  </a:txBody>
                  <a:tcPr marT="45711" marB="45711"/>
                </a:tc>
                <a:tc>
                  <a:txBody>
                    <a:bodyPr/>
                    <a:lstStyle/>
                    <a:p>
                      <a:r>
                        <a:rPr lang="en-US" sz="2000" kern="1200" dirty="0">
                          <a:effectLst/>
                          <a:latin typeface="+mj-lt"/>
                          <a:ea typeface="Verdana" pitchFamily="34" charset="0"/>
                          <a:cs typeface="Verdana" pitchFamily="34" charset="0"/>
                        </a:rPr>
                        <a:t>Only one thread, which repeatedly fetches an event</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1"/>
                  </a:ext>
                </a:extLst>
              </a:tr>
              <a:tr h="609291">
                <a:tc>
                  <a:txBody>
                    <a:bodyPr/>
                    <a:lstStyle/>
                    <a:p>
                      <a:r>
                        <a:rPr lang="en-US" sz="2000" dirty="0">
                          <a:latin typeface="+mj-lt"/>
                          <a:ea typeface="Verdana" pitchFamily="34" charset="0"/>
                          <a:cs typeface="Verdana" pitchFamily="34" charset="0"/>
                        </a:rPr>
                        <a:t>Using</a:t>
                      </a:r>
                      <a:r>
                        <a:rPr lang="en-US" sz="2000" baseline="0" dirty="0">
                          <a:latin typeface="+mj-lt"/>
                          <a:ea typeface="Verdana" pitchFamily="34" charset="0"/>
                          <a:cs typeface="Verdana" pitchFamily="34" charset="0"/>
                        </a:rPr>
                        <a:t> incoming-request model</a:t>
                      </a:r>
                      <a:endParaRPr lang="en-US" sz="2000" dirty="0">
                        <a:latin typeface="+mj-lt"/>
                        <a:ea typeface="Verdana" pitchFamily="34" charset="0"/>
                        <a:cs typeface="Verdana" pitchFamily="34" charset="0"/>
                      </a:endParaRPr>
                    </a:p>
                  </a:txBody>
                  <a:tcPr marT="45711" marB="45711"/>
                </a:tc>
                <a:tc>
                  <a:txBody>
                    <a:bodyPr/>
                    <a:lstStyle/>
                    <a:p>
                      <a:r>
                        <a:rPr lang="en-US" sz="2000" kern="1200" dirty="0">
                          <a:effectLst/>
                          <a:latin typeface="+mj-lt"/>
                          <a:ea typeface="Verdana" pitchFamily="34" charset="0"/>
                          <a:cs typeface="Verdana" pitchFamily="34" charset="0"/>
                        </a:rPr>
                        <a:t>Using queue and then processes it</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2"/>
                  </a:ext>
                </a:extLst>
              </a:tr>
              <a:tr h="975156">
                <a:tc>
                  <a:txBody>
                    <a:bodyPr/>
                    <a:lstStyle/>
                    <a:p>
                      <a:r>
                        <a:rPr lang="en-US" sz="2000" kern="1200" dirty="0">
                          <a:effectLst/>
                          <a:latin typeface="+mj-lt"/>
                          <a:ea typeface="Verdana" pitchFamily="34" charset="0"/>
                          <a:cs typeface="Verdana" pitchFamily="34" charset="0"/>
                        </a:rPr>
                        <a:t>multithreaded server might block the request which might involve multiple events</a:t>
                      </a:r>
                      <a:endParaRPr lang="en-US" sz="2000" dirty="0">
                        <a:latin typeface="+mj-lt"/>
                        <a:ea typeface="Verdana" pitchFamily="34" charset="0"/>
                        <a:cs typeface="Verdana" pitchFamily="34" charset="0"/>
                      </a:endParaRPr>
                    </a:p>
                  </a:txBody>
                  <a:tcPr marT="45711" marB="45711"/>
                </a:tc>
                <a:tc>
                  <a:txBody>
                    <a:bodyPr/>
                    <a:lstStyle/>
                    <a:p>
                      <a:r>
                        <a:rPr lang="en-US" sz="2000" kern="1200" dirty="0">
                          <a:effectLst/>
                          <a:latin typeface="+mj-lt"/>
                          <a:ea typeface="Verdana" pitchFamily="34" charset="0"/>
                          <a:cs typeface="Verdana" pitchFamily="34" charset="0"/>
                        </a:rPr>
                        <a:t>Manually saves state and then goes on to process the next event</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3"/>
                  </a:ext>
                </a:extLst>
              </a:tr>
              <a:tr h="609291">
                <a:tc>
                  <a:txBody>
                    <a:bodyPr/>
                    <a:lstStyle/>
                    <a:p>
                      <a:r>
                        <a:rPr lang="en-US" sz="2000" dirty="0">
                          <a:latin typeface="+mj-lt"/>
                          <a:ea typeface="Verdana" pitchFamily="34" charset="0"/>
                          <a:cs typeface="Verdana" pitchFamily="34" charset="0"/>
                        </a:rPr>
                        <a:t>Using context switching</a:t>
                      </a:r>
                    </a:p>
                  </a:txBody>
                  <a:tcPr marT="45711" marB="45711"/>
                </a:tc>
                <a:tc>
                  <a:txBody>
                    <a:bodyPr/>
                    <a:lstStyle/>
                    <a:p>
                      <a:r>
                        <a:rPr lang="en-US" sz="2000" kern="1200" dirty="0">
                          <a:effectLst/>
                          <a:latin typeface="+mj-lt"/>
                          <a:ea typeface="Verdana" pitchFamily="34" charset="0"/>
                          <a:cs typeface="Verdana" pitchFamily="34" charset="0"/>
                        </a:rPr>
                        <a:t>No contention and no context switches</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4"/>
                  </a:ext>
                </a:extLst>
              </a:tr>
              <a:tr h="1392686">
                <a:tc>
                  <a:txBody>
                    <a:bodyPr/>
                    <a:lstStyle/>
                    <a:p>
                      <a:r>
                        <a:rPr lang="en-US" sz="2000" dirty="0">
                          <a:latin typeface="+mj-lt"/>
                          <a:ea typeface="Verdana" pitchFamily="34" charset="0"/>
                          <a:cs typeface="Verdana" pitchFamily="34" charset="0"/>
                        </a:rPr>
                        <a:t>Using multithreading</a:t>
                      </a:r>
                      <a:r>
                        <a:rPr lang="en-US" sz="2000" baseline="0" dirty="0">
                          <a:latin typeface="+mj-lt"/>
                          <a:ea typeface="Verdana" pitchFamily="34" charset="0"/>
                          <a:cs typeface="Verdana" pitchFamily="34" charset="0"/>
                        </a:rPr>
                        <a:t> environments where listener and workers threads are used frequently to take an incoming-request lock</a:t>
                      </a:r>
                      <a:endParaRPr lang="en-US" sz="2000" dirty="0">
                        <a:latin typeface="+mj-lt"/>
                        <a:ea typeface="Verdana" pitchFamily="34" charset="0"/>
                        <a:cs typeface="Verdana" pitchFamily="34" charset="0"/>
                      </a:endParaRPr>
                    </a:p>
                  </a:txBody>
                  <a:tcPr marT="45711" marB="45711"/>
                </a:tc>
                <a:tc>
                  <a:txBody>
                    <a:bodyPr/>
                    <a:lstStyle/>
                    <a:p>
                      <a:r>
                        <a:rPr lang="en-US" sz="2000" dirty="0">
                          <a:latin typeface="+mj-lt"/>
                          <a:ea typeface="Verdana" pitchFamily="34" charset="0"/>
                          <a:cs typeface="Verdana" pitchFamily="34" charset="0"/>
                        </a:rPr>
                        <a:t>Using </a:t>
                      </a:r>
                      <a:r>
                        <a:rPr lang="en-US" sz="2000" kern="1200" dirty="0">
                          <a:effectLst/>
                          <a:latin typeface="+mj-lt"/>
                          <a:ea typeface="Verdana" pitchFamily="34" charset="0"/>
                          <a:cs typeface="Verdana" pitchFamily="34" charset="0"/>
                        </a:rPr>
                        <a:t>asynchronous I/O facilities (callbacks, not poll/select or O_NONBLOCK) environments</a:t>
                      </a:r>
                      <a:endParaRPr lang="en-US" sz="2000" dirty="0">
                        <a:latin typeface="+mj-lt"/>
                        <a:ea typeface="Verdana" pitchFamily="34" charset="0"/>
                        <a:cs typeface="Verdana" pitchFamily="34" charset="0"/>
                      </a:endParaRPr>
                    </a:p>
                  </a:txBody>
                  <a:tcPr marT="45711" marB="4571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888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V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ThemeVan" id="{DF3D3269-8E84-480E-9303-F2FB57196E43}" vid="{403988F3-2EF6-4FC2-84C7-FF8BE3B08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2369</Words>
  <Application>Microsoft Office PowerPoint</Application>
  <PresentationFormat>Widescreen</PresentationFormat>
  <Paragraphs>350</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Gothic</vt:lpstr>
      <vt:lpstr>Roboto</vt:lpstr>
      <vt:lpstr>Roboto Condensed</vt:lpstr>
      <vt:lpstr>Times New Roman</vt:lpstr>
      <vt:lpstr>Verdana</vt:lpstr>
      <vt:lpstr>Wingdings</vt:lpstr>
      <vt:lpstr>ThemeVan</vt:lpstr>
      <vt:lpstr>New Technology in Application Development</vt:lpstr>
      <vt:lpstr>Content</vt:lpstr>
      <vt:lpstr>Node.js</vt:lpstr>
      <vt:lpstr>PowerPoint Presentation</vt:lpstr>
      <vt:lpstr>Why Use Node.js ?</vt:lpstr>
      <vt:lpstr>What is unique about Node.js?</vt:lpstr>
      <vt:lpstr>Blocking vs Non-Blocking</vt:lpstr>
      <vt:lpstr>What can you do with Node?</vt:lpstr>
      <vt:lpstr>Threads VS Event-driven</vt:lpstr>
      <vt:lpstr>JavaScript Engines</vt:lpstr>
      <vt:lpstr>Node.js for</vt:lpstr>
      <vt:lpstr>Working with Node.js</vt:lpstr>
      <vt:lpstr>Node.js - NPM</vt:lpstr>
      <vt:lpstr>Node.js - NPM (contd.)</vt:lpstr>
      <vt:lpstr>Node.js - NPM (contd.)</vt:lpstr>
      <vt:lpstr>Callbacks Concept</vt:lpstr>
      <vt:lpstr>Event Loop</vt:lpstr>
      <vt:lpstr>Event Loop (contd.)</vt:lpstr>
      <vt:lpstr>Node.js - Global Objects</vt:lpstr>
      <vt:lpstr>Node.js - Global Objects (contd.)</vt:lpstr>
      <vt:lpstr>Node.js - Global Objects (contd.)</vt:lpstr>
      <vt:lpstr>Node.js - Utility Modules</vt:lpstr>
      <vt:lpstr>Web Module</vt:lpstr>
      <vt:lpstr>Web Module</vt:lpstr>
      <vt:lpstr>Node.js - Express Framework</vt:lpstr>
      <vt:lpstr>Node.js - Express Framework (contd.)</vt:lpstr>
      <vt:lpstr>Node.js - Express Framework (contd.)</vt:lpstr>
      <vt:lpstr>Node.js - Express Framework (contd.)</vt:lpstr>
      <vt:lpstr>Node.js - Express Framework (contd.)</vt:lpstr>
      <vt:lpstr>Node.js - Express Framework (contd.)</vt:lpstr>
      <vt:lpstr>Node.js - Express Framework (contd.)</vt:lpstr>
      <vt:lpstr>Node.js - Express Framework (contd.)</vt:lpstr>
      <vt:lpstr>RESTful API</vt:lpstr>
      <vt:lpstr>RESTful API (contd.)</vt:lpstr>
      <vt:lpstr>RESTful API (contd.)</vt:lpstr>
      <vt:lpstr>RESTful API (contd.)</vt:lpstr>
      <vt:lpstr>Node.js - Scaling Application</vt:lpstr>
      <vt:lpstr>IDE for Node.js</vt:lpstr>
      <vt:lpstr>IDE for Node.js (contd.)</vt:lpstr>
      <vt:lpstr>IDE for Node.js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Technology in Application Development</dc:title>
  <dc:creator>Thanh Van</dc:creator>
  <cp:lastModifiedBy>Thanh Van</cp:lastModifiedBy>
  <cp:revision>67</cp:revision>
  <dcterms:created xsi:type="dcterms:W3CDTF">2019-07-13T02:19:16Z</dcterms:created>
  <dcterms:modified xsi:type="dcterms:W3CDTF">2019-07-30T01:21:55Z</dcterms:modified>
</cp:coreProperties>
</file>