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Lst>
  <p:notesMasterIdLst>
    <p:notesMasterId r:id="rId29"/>
  </p:notesMasterIdLst>
  <p:sldIdLst>
    <p:sldId id="256" r:id="rId2"/>
    <p:sldId id="257" r:id="rId3"/>
    <p:sldId id="275" r:id="rId4"/>
    <p:sldId id="278" r:id="rId5"/>
    <p:sldId id="279" r:id="rId6"/>
    <p:sldId id="276" r:id="rId7"/>
    <p:sldId id="259" r:id="rId8"/>
    <p:sldId id="260" r:id="rId9"/>
    <p:sldId id="274" r:id="rId10"/>
    <p:sldId id="28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81" r:id="rId24"/>
    <p:sldId id="282" r:id="rId25"/>
    <p:sldId id="284" r:id="rId26"/>
    <p:sldId id="285" r:id="rId27"/>
    <p:sldId id="258" r:id="rId28"/>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84" autoAdjust="0"/>
  </p:normalViewPr>
  <p:slideViewPr>
    <p:cSldViewPr snapToGrid="0">
      <p:cViewPr varScale="1">
        <p:scale>
          <a:sx n="61" d="100"/>
          <a:sy n="61" d="100"/>
        </p:scale>
        <p:origin x="8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01A86-9B23-4C6D-AA10-80AE50DC644E}" type="datetimeFigureOut">
              <a:rPr lang="en-US" smtClean="0"/>
              <a:t>07/30/19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5E763-17C3-4B9E-87E4-6B8521B1574A}" type="slidenum">
              <a:rPr lang="en-US" smtClean="0"/>
              <a:t>‹#›</a:t>
            </a:fld>
            <a:endParaRPr lang="en-US"/>
          </a:p>
        </p:txBody>
      </p:sp>
    </p:spTree>
    <p:extLst>
      <p:ext uri="{BB962C8B-B14F-4D97-AF65-F5344CB8AC3E}">
        <p14:creationId xmlns:p14="http://schemas.microsoft.com/office/powerpoint/2010/main" val="371891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aws.amazon.com/elasticbeanstalk/latest/dg/create_deploy_NET.quickstart.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https://aws.amazon.com/answers/web-applications/aws-web-app-deployment-java/</a:t>
            </a:r>
          </a:p>
          <a:p>
            <a:pPr marL="0" marR="0" indent="0" algn="l" defTabSz="914400" rtl="0" eaLnBrk="1" fontAlgn="auto" latinLnBrk="0" hangingPunct="1">
              <a:lnSpc>
                <a:spcPct val="100000"/>
              </a:lnSpc>
              <a:spcBef>
                <a:spcPts val="0"/>
              </a:spcBef>
              <a:spcAft>
                <a:spcPts val="0"/>
              </a:spcAft>
              <a:buClrTx/>
              <a:buSzTx/>
              <a:buFontTx/>
              <a:buNone/>
              <a:tabLst/>
              <a:defRPr/>
            </a:pPr>
            <a:r>
              <a:rPr lang="en-US"/>
              <a:t>https://docs.aws.amazon.com/amazondynamodb/latest/developerguide/GettingStarted.Java.html</a:t>
            </a:r>
          </a:p>
          <a:p>
            <a:endParaRPr lang="en-US" dirty="0"/>
          </a:p>
        </p:txBody>
      </p:sp>
      <p:sp>
        <p:nvSpPr>
          <p:cNvPr id="4" name="Slide Number Placeholder 3"/>
          <p:cNvSpPr>
            <a:spLocks noGrp="1"/>
          </p:cNvSpPr>
          <p:nvPr>
            <p:ph type="sldNum" sz="quarter" idx="10"/>
          </p:nvPr>
        </p:nvSpPr>
        <p:spPr/>
        <p:txBody>
          <a:bodyPr/>
          <a:lstStyle/>
          <a:p>
            <a:fld id="{8DE5E763-17C3-4B9E-87E4-6B8521B1574A}" type="slidenum">
              <a:rPr lang="en-US" smtClean="0"/>
              <a:t>7</a:t>
            </a:fld>
            <a:endParaRPr lang="en-US"/>
          </a:p>
        </p:txBody>
      </p:sp>
    </p:spTree>
    <p:extLst>
      <p:ext uri="{BB962C8B-B14F-4D97-AF65-F5344CB8AC3E}">
        <p14:creationId xmlns:p14="http://schemas.microsoft.com/office/powerpoint/2010/main" val="199956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http://d1un85p0f2qstc.cloudfront.net/eclipse/ec2/index.html</a:t>
            </a:r>
          </a:p>
          <a:p>
            <a:r>
              <a:rPr lang="en-US" dirty="0"/>
              <a:t>https://d1un85p0f2qstc.cloudfront.net/eclipse/elasticbeanstalk/index.html</a:t>
            </a:r>
          </a:p>
        </p:txBody>
      </p:sp>
      <p:sp>
        <p:nvSpPr>
          <p:cNvPr id="4" name="Slide Number Placeholder 3"/>
          <p:cNvSpPr>
            <a:spLocks noGrp="1"/>
          </p:cNvSpPr>
          <p:nvPr>
            <p:ph type="sldNum" sz="quarter" idx="10"/>
          </p:nvPr>
        </p:nvSpPr>
        <p:spPr/>
        <p:txBody>
          <a:bodyPr/>
          <a:lstStyle/>
          <a:p>
            <a:fld id="{8DE5E763-17C3-4B9E-87E4-6B8521B1574A}" type="slidenum">
              <a:rPr lang="en-US" smtClean="0"/>
              <a:t>9</a:t>
            </a:fld>
            <a:endParaRPr lang="en-US"/>
          </a:p>
        </p:txBody>
      </p:sp>
    </p:spTree>
    <p:extLst>
      <p:ext uri="{BB962C8B-B14F-4D97-AF65-F5344CB8AC3E}">
        <p14:creationId xmlns:p14="http://schemas.microsoft.com/office/powerpoint/2010/main" val="2868153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http://d1un85p0f2qstc.cloudfront.net/eclipse/ec2/index.html</a:t>
            </a:r>
          </a:p>
          <a:p>
            <a:r>
              <a:rPr lang="en-US" dirty="0"/>
              <a:t>https://d1un85p0f2qstc.cloudfront.net/eclipse/elasticbeanstalk/index.html</a:t>
            </a:r>
          </a:p>
        </p:txBody>
      </p:sp>
      <p:sp>
        <p:nvSpPr>
          <p:cNvPr id="4" name="Slide Number Placeholder 3"/>
          <p:cNvSpPr>
            <a:spLocks noGrp="1"/>
          </p:cNvSpPr>
          <p:nvPr>
            <p:ph type="sldNum" sz="quarter" idx="10"/>
          </p:nvPr>
        </p:nvSpPr>
        <p:spPr/>
        <p:txBody>
          <a:bodyPr/>
          <a:lstStyle/>
          <a:p>
            <a:fld id="{8DE5E763-17C3-4B9E-87E4-6B8521B1574A}" type="slidenum">
              <a:rPr lang="en-US" smtClean="0"/>
              <a:t>10</a:t>
            </a:fld>
            <a:endParaRPr lang="en-US"/>
          </a:p>
        </p:txBody>
      </p:sp>
    </p:spTree>
    <p:extLst>
      <p:ext uri="{BB962C8B-B14F-4D97-AF65-F5344CB8AC3E}">
        <p14:creationId xmlns:p14="http://schemas.microsoft.com/office/powerpoint/2010/main" val="169341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https://docs.aws.amazon.com/amazondynamodb/latest/developerguide/GettingStarted.NET.html</a:t>
            </a:r>
          </a:p>
        </p:txBody>
      </p:sp>
      <p:sp>
        <p:nvSpPr>
          <p:cNvPr id="4" name="Slide Number Placeholder 3"/>
          <p:cNvSpPr>
            <a:spLocks noGrp="1"/>
          </p:cNvSpPr>
          <p:nvPr>
            <p:ph type="sldNum" sz="quarter" idx="10"/>
          </p:nvPr>
        </p:nvSpPr>
        <p:spPr/>
        <p:txBody>
          <a:bodyPr/>
          <a:lstStyle/>
          <a:p>
            <a:fld id="{8DE5E763-17C3-4B9E-87E4-6B8521B1574A}" type="slidenum">
              <a:rPr lang="en-US" smtClean="0"/>
              <a:t>12</a:t>
            </a:fld>
            <a:endParaRPr lang="en-US"/>
          </a:p>
        </p:txBody>
      </p:sp>
    </p:spTree>
    <p:extLst>
      <p:ext uri="{BB962C8B-B14F-4D97-AF65-F5344CB8AC3E}">
        <p14:creationId xmlns:p14="http://schemas.microsoft.com/office/powerpoint/2010/main" val="264605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https://docs.aws.amazon.com/elasticbeanstalk/latest/dg/create_deploy_NET.quickstart.html</a:t>
            </a:r>
            <a:endParaRPr lang="en-US" dirty="0"/>
          </a:p>
          <a:p>
            <a:endParaRPr lang="en-US" dirty="0"/>
          </a:p>
        </p:txBody>
      </p:sp>
      <p:sp>
        <p:nvSpPr>
          <p:cNvPr id="4" name="Slide Number Placeholder 3"/>
          <p:cNvSpPr>
            <a:spLocks noGrp="1"/>
          </p:cNvSpPr>
          <p:nvPr>
            <p:ph type="sldNum" sz="quarter" idx="10"/>
          </p:nvPr>
        </p:nvSpPr>
        <p:spPr/>
        <p:txBody>
          <a:bodyPr/>
          <a:lstStyle/>
          <a:p>
            <a:fld id="{8DE5E763-17C3-4B9E-87E4-6B8521B1574A}" type="slidenum">
              <a:rPr lang="en-US" smtClean="0"/>
              <a:t>19</a:t>
            </a:fld>
            <a:endParaRPr lang="en-US"/>
          </a:p>
        </p:txBody>
      </p:sp>
    </p:spTree>
    <p:extLst>
      <p:ext uri="{BB962C8B-B14F-4D97-AF65-F5344CB8AC3E}">
        <p14:creationId xmlns:p14="http://schemas.microsoft.com/office/powerpoint/2010/main" val="184304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https://docs.aws.amazon.com/amazondynamodb/latest/developerguide/GettingStarted.NodeJs.html</a:t>
            </a:r>
          </a:p>
          <a:p>
            <a:endParaRPr lang="en-US" dirty="0"/>
          </a:p>
          <a:p>
            <a:endParaRPr lang="en-US" dirty="0"/>
          </a:p>
        </p:txBody>
      </p:sp>
      <p:sp>
        <p:nvSpPr>
          <p:cNvPr id="4" name="Slide Number Placeholder 3"/>
          <p:cNvSpPr>
            <a:spLocks noGrp="1"/>
          </p:cNvSpPr>
          <p:nvPr>
            <p:ph type="sldNum" sz="quarter" idx="10"/>
          </p:nvPr>
        </p:nvSpPr>
        <p:spPr/>
        <p:txBody>
          <a:bodyPr/>
          <a:lstStyle/>
          <a:p>
            <a:fld id="{8DE5E763-17C3-4B9E-87E4-6B8521B1574A}" type="slidenum">
              <a:rPr lang="en-US" smtClean="0"/>
              <a:t>25</a:t>
            </a:fld>
            <a:endParaRPr lang="en-US"/>
          </a:p>
        </p:txBody>
      </p:sp>
    </p:spTree>
    <p:extLst>
      <p:ext uri="{BB962C8B-B14F-4D97-AF65-F5344CB8AC3E}">
        <p14:creationId xmlns:p14="http://schemas.microsoft.com/office/powerpoint/2010/main" val="2682686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3748"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880617" y="1498604"/>
            <a:ext cx="7010400" cy="3298825"/>
          </a:xfrm>
        </p:spPr>
        <p:txBody>
          <a:bodyPr>
            <a:normAutofit/>
          </a:bodyPr>
          <a:lstStyle>
            <a:lvl1pPr algn="l">
              <a:lnSpc>
                <a:spcPct val="90000"/>
              </a:lnSpc>
              <a:defRPr sz="40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DB7DE36D-64F8-46F2-8AEC-7164D26E6326}" type="datetime1">
              <a:rPr lang="en-US" smtClean="0"/>
              <a:t>07/30/19</a:t>
            </a:fld>
            <a:endParaRPr lang="en-US"/>
          </a:p>
        </p:txBody>
      </p:sp>
      <p:sp>
        <p:nvSpPr>
          <p:cNvPr id="7" name="Footer Placeholder 6"/>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D3B37EAC-F55D-4DB6-844E-80B9C7FB0F81}" type="slidenum">
              <a:rPr lang="en-US" smtClean="0"/>
              <a:t>‹#›</a:t>
            </a:fld>
            <a:endParaRPr lang="en-US"/>
          </a:p>
        </p:txBody>
      </p:sp>
    </p:spTree>
    <p:extLst>
      <p:ext uri="{BB962C8B-B14F-4D97-AF65-F5344CB8AC3E}">
        <p14:creationId xmlns:p14="http://schemas.microsoft.com/office/powerpoint/2010/main" val="3355693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7092" y="76200"/>
            <a:ext cx="11545454" cy="1142998"/>
          </a:xfrm>
        </p:spPr>
        <p:txBody>
          <a:bodyPr>
            <a:normAutofit/>
          </a:bodyPr>
          <a:lstStyle>
            <a:lvl1pPr>
              <a:defRPr sz="4000" baseline="0">
                <a:effectLst/>
              </a:defRPr>
            </a:lvl1pPr>
          </a:lstStyle>
          <a:p>
            <a:r>
              <a:rPr lang="en-US" dirty="0"/>
              <a:t>Click to edit Master title style</a:t>
            </a:r>
            <a:endParaRPr dirty="0"/>
          </a:p>
        </p:txBody>
      </p:sp>
      <p:sp>
        <p:nvSpPr>
          <p:cNvPr id="3" name="Content Placeholder 2"/>
          <p:cNvSpPr>
            <a:spLocks noGrp="1"/>
          </p:cNvSpPr>
          <p:nvPr>
            <p:ph idx="1"/>
          </p:nvPr>
        </p:nvSpPr>
        <p:spPr>
          <a:xfrm>
            <a:off x="277092" y="1371600"/>
            <a:ext cx="11545454"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2129FB52-9866-42E1-A294-E02103EB8B07}" type="datetime1">
              <a:rPr lang="en-US" smtClean="0"/>
              <a:t>07/30/19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14740" y="6400804"/>
            <a:ext cx="1107806" cy="320675"/>
          </a:xfrm>
        </p:spPr>
        <p:txBody>
          <a:bodyPr/>
          <a:lstStyle>
            <a:lvl1pPr>
              <a:defRPr sz="1800"/>
            </a:lvl1pPr>
          </a:lstStyle>
          <a:p>
            <a:fld id="{D3B37EAC-F55D-4DB6-844E-80B9C7FB0F81}" type="slidenum">
              <a:rPr lang="en-US" smtClean="0"/>
              <a:t>‹#›</a:t>
            </a:fld>
            <a:endParaRPr lang="en-US"/>
          </a:p>
        </p:txBody>
      </p:sp>
    </p:spTree>
    <p:extLst>
      <p:ext uri="{BB962C8B-B14F-4D97-AF65-F5344CB8AC3E}">
        <p14:creationId xmlns:p14="http://schemas.microsoft.com/office/powerpoint/2010/main" val="425609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2" y="0"/>
            <a:ext cx="12192128"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6400804"/>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EF9D6DE4-EF86-4FD4-9E4D-4271B0D5053F}" type="datetime1">
              <a:rPr lang="en-US" smtClean="0"/>
              <a:t>07/30/19</a:t>
            </a:fld>
            <a:endParaRPr lang="en-US"/>
          </a:p>
        </p:txBody>
      </p:sp>
      <p:sp>
        <p:nvSpPr>
          <p:cNvPr id="5" name="Footer Placeholder 4"/>
          <p:cNvSpPr>
            <a:spLocks noGrp="1"/>
          </p:cNvSpPr>
          <p:nvPr>
            <p:ph type="ftr" sz="quarter" idx="3"/>
          </p:nvPr>
        </p:nvSpPr>
        <p:spPr>
          <a:xfrm>
            <a:off x="3908861" y="6400804"/>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endParaRPr lang="en-US"/>
          </a:p>
        </p:txBody>
      </p:sp>
      <p:sp>
        <p:nvSpPr>
          <p:cNvPr id="6" name="Slide Number Placeholder 5"/>
          <p:cNvSpPr>
            <a:spLocks noGrp="1"/>
          </p:cNvSpPr>
          <p:nvPr>
            <p:ph type="sldNum" sz="quarter" idx="4"/>
          </p:nvPr>
        </p:nvSpPr>
        <p:spPr>
          <a:xfrm>
            <a:off x="10169796" y="6400804"/>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D3B37EAC-F55D-4DB6-844E-80B9C7FB0F81}" type="slidenum">
              <a:rPr lang="en-US" smtClean="0"/>
              <a:t>‹#›</a:t>
            </a:fld>
            <a:endParaRPr lang="en-US"/>
          </a:p>
        </p:txBody>
      </p:sp>
    </p:spTree>
    <p:extLst>
      <p:ext uri="{BB962C8B-B14F-4D97-AF65-F5344CB8AC3E}">
        <p14:creationId xmlns:p14="http://schemas.microsoft.com/office/powerpoint/2010/main" val="3192281347"/>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ws.amazon.com/amazondynamodb/latest/developerguide/GettingStarted.NodeJ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ws/aws-toolkit-eclipse" TargetMode="External"/><Relationship Id="rId2" Type="http://schemas.openxmlformats.org/officeDocument/2006/relationships/hyperlink" Target="https://github.com/aws/aws-sdk-java-v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6347" y="1498604"/>
            <a:ext cx="7010400" cy="3298825"/>
          </a:xfrm>
        </p:spPr>
        <p:txBody>
          <a:bodyPr/>
          <a:lstStyle/>
          <a:p>
            <a:r>
              <a:rPr lang="en-US" dirty="0"/>
              <a:t>New Technology in Application Development</a:t>
            </a:r>
          </a:p>
        </p:txBody>
      </p:sp>
      <p:sp>
        <p:nvSpPr>
          <p:cNvPr id="3" name="Subtitle 2"/>
          <p:cNvSpPr>
            <a:spLocks noGrp="1"/>
          </p:cNvSpPr>
          <p:nvPr>
            <p:ph type="subTitle" idx="1"/>
          </p:nvPr>
        </p:nvSpPr>
        <p:spPr>
          <a:xfrm>
            <a:off x="4786346" y="4927600"/>
            <a:ext cx="7543911" cy="1244600"/>
          </a:xfrm>
        </p:spPr>
        <p:txBody>
          <a:bodyPr/>
          <a:lstStyle/>
          <a:p>
            <a:r>
              <a:rPr lang="en-US" dirty="0"/>
              <a:t>06. Deploy Applications on Cloud Services</a:t>
            </a:r>
          </a:p>
        </p:txBody>
      </p:sp>
    </p:spTree>
    <p:extLst>
      <p:ext uri="{BB962C8B-B14F-4D97-AF65-F5344CB8AC3E}">
        <p14:creationId xmlns:p14="http://schemas.microsoft.com/office/powerpoint/2010/main" val="26892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Eclipse (contd.)</a:t>
            </a:r>
          </a:p>
        </p:txBody>
      </p:sp>
      <p:pic>
        <p:nvPicPr>
          <p:cNvPr id="4" name="Content Placeholder 3"/>
          <p:cNvPicPr>
            <a:picLocks noGrp="1"/>
          </p:cNvPicPr>
          <p:nvPr>
            <p:ph idx="1"/>
          </p:nvPr>
        </p:nvPicPr>
        <p:blipFill>
          <a:blip r:embed="rId3"/>
          <a:stretch>
            <a:fillRect/>
          </a:stretch>
        </p:blipFill>
        <p:spPr>
          <a:xfrm>
            <a:off x="457200" y="1331117"/>
            <a:ext cx="10448925" cy="102870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3790950" y="2359816"/>
            <a:ext cx="3460750" cy="4409283"/>
          </a:xfrm>
          <a:prstGeom prst="rect">
            <a:avLst/>
          </a:prstGeom>
          <a:noFill/>
          <a:ln>
            <a:noFill/>
          </a:ln>
        </p:spPr>
      </p:pic>
      <p:sp>
        <p:nvSpPr>
          <p:cNvPr id="6" name="Slide Number Placeholder 5"/>
          <p:cNvSpPr>
            <a:spLocks noGrp="1"/>
          </p:cNvSpPr>
          <p:nvPr>
            <p:ph type="sldNum" sz="quarter" idx="12"/>
          </p:nvPr>
        </p:nvSpPr>
        <p:spPr/>
        <p:txBody>
          <a:bodyPr/>
          <a:lstStyle/>
          <a:p>
            <a:fld id="{D3B37EAC-F55D-4DB6-844E-80B9C7FB0F81}" type="slidenum">
              <a:rPr lang="en-US" smtClean="0"/>
              <a:t>10</a:t>
            </a:fld>
            <a:endParaRPr lang="en-US"/>
          </a:p>
        </p:txBody>
      </p:sp>
    </p:spTree>
    <p:extLst>
      <p:ext uri="{BB962C8B-B14F-4D97-AF65-F5344CB8AC3E}">
        <p14:creationId xmlns:p14="http://schemas.microsoft.com/office/powerpoint/2010/main" val="412704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SDK for .NET</a:t>
            </a:r>
          </a:p>
        </p:txBody>
      </p:sp>
      <p:sp>
        <p:nvSpPr>
          <p:cNvPr id="3" name="Content Placeholder 2"/>
          <p:cNvSpPr>
            <a:spLocks noGrp="1"/>
          </p:cNvSpPr>
          <p:nvPr>
            <p:ph idx="1"/>
          </p:nvPr>
        </p:nvSpPr>
        <p:spPr/>
        <p:txBody>
          <a:bodyPr>
            <a:normAutofit/>
          </a:bodyPr>
          <a:lstStyle/>
          <a:p>
            <a:r>
              <a:rPr lang="en-US" dirty="0"/>
              <a:t>The AWS SDK for .NET makes it easier for Windows developers to build .NET applications that tap in to the cost-effective, scalable, and reliable AWS infrastructure services such as Amazon Simple Storage Service, Amazon Elastic Compute Cloud, AWS Lambda, and more. </a:t>
            </a:r>
          </a:p>
          <a:p>
            <a:r>
              <a:rPr lang="en-US" dirty="0"/>
              <a:t>The AWS SDK for .NET supports development on any platform that supports the .NET Framework 3.5 or later. </a:t>
            </a:r>
          </a:p>
          <a:p>
            <a:r>
              <a:rPr lang="en-US" dirty="0"/>
              <a:t>The AWS SDK for .NET targets .NET Standard 1.3. You can use it with .NET Core 1.x or .NET Core 2.0. </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11</a:t>
            </a:fld>
            <a:endParaRPr lang="en-US"/>
          </a:p>
        </p:txBody>
      </p:sp>
    </p:spTree>
    <p:extLst>
      <p:ext uri="{BB962C8B-B14F-4D97-AF65-F5344CB8AC3E}">
        <p14:creationId xmlns:p14="http://schemas.microsoft.com/office/powerpoint/2010/main" val="244398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Up the AWS Toolkit for Visual Studio</a:t>
            </a:r>
          </a:p>
        </p:txBody>
      </p:sp>
      <p:sp>
        <p:nvSpPr>
          <p:cNvPr id="3" name="Content Placeholder 2"/>
          <p:cNvSpPr>
            <a:spLocks noGrp="1"/>
          </p:cNvSpPr>
          <p:nvPr>
            <p:ph idx="1"/>
          </p:nvPr>
        </p:nvSpPr>
        <p:spPr/>
        <p:txBody>
          <a:bodyPr/>
          <a:lstStyle/>
          <a:p>
            <a:r>
              <a:rPr lang="en-US" dirty="0"/>
              <a:t>To install and configure the Toolkit for Visual Studio, you must:</a:t>
            </a:r>
          </a:p>
          <a:p>
            <a:pPr lvl="1"/>
            <a:r>
              <a:rPr lang="en-US" dirty="0"/>
              <a:t>Have an AWS account. This account enables you to use AWS services. </a:t>
            </a:r>
          </a:p>
          <a:p>
            <a:pPr lvl="1"/>
            <a:r>
              <a:rPr lang="en-US" dirty="0"/>
              <a:t>Run a supported operating system: Windows 10, Windows 8, or Windows 7.</a:t>
            </a:r>
          </a:p>
          <a:p>
            <a:pPr lvl="1"/>
            <a:r>
              <a:rPr lang="en-US" dirty="0"/>
              <a:t>Visual Studio 2013 or later (including Community editions).</a:t>
            </a:r>
          </a:p>
        </p:txBody>
      </p:sp>
      <p:sp>
        <p:nvSpPr>
          <p:cNvPr id="4" name="Slide Number Placeholder 3"/>
          <p:cNvSpPr>
            <a:spLocks noGrp="1"/>
          </p:cNvSpPr>
          <p:nvPr>
            <p:ph type="sldNum" sz="quarter" idx="12"/>
          </p:nvPr>
        </p:nvSpPr>
        <p:spPr/>
        <p:txBody>
          <a:bodyPr/>
          <a:lstStyle/>
          <a:p>
            <a:fld id="{D3B37EAC-F55D-4DB6-844E-80B9C7FB0F81}" type="slidenum">
              <a:rPr lang="en-US" smtClean="0"/>
              <a:t>12</a:t>
            </a:fld>
            <a:endParaRPr lang="en-US"/>
          </a:p>
        </p:txBody>
      </p:sp>
    </p:spTree>
    <p:extLst>
      <p:ext uri="{BB962C8B-B14F-4D97-AF65-F5344CB8AC3E}">
        <p14:creationId xmlns:p14="http://schemas.microsoft.com/office/powerpoint/2010/main" val="331666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the Toolkit for Visual Studio</a:t>
            </a:r>
          </a:p>
        </p:txBody>
      </p:sp>
      <p:sp>
        <p:nvSpPr>
          <p:cNvPr id="3" name="Content Placeholder 2"/>
          <p:cNvSpPr>
            <a:spLocks noGrp="1"/>
          </p:cNvSpPr>
          <p:nvPr>
            <p:ph idx="1"/>
          </p:nvPr>
        </p:nvSpPr>
        <p:spPr/>
        <p:txBody>
          <a:bodyPr>
            <a:normAutofit/>
          </a:bodyPr>
          <a:lstStyle/>
          <a:p>
            <a:r>
              <a:rPr lang="en-US" dirty="0"/>
              <a:t>The Toolkit for Visual Studio for Visual Studio 2013 and Visual Studio 2015 are part of the AWS Tools for Windows. </a:t>
            </a:r>
          </a:p>
          <a:p>
            <a:pPr lvl="1"/>
            <a:r>
              <a:rPr lang="en-US" dirty="0"/>
              <a:t>Navigate to the page AWS Toolkit for Visual Studio.</a:t>
            </a:r>
          </a:p>
          <a:p>
            <a:pPr lvl="1"/>
            <a:r>
              <a:rPr lang="en-US" dirty="0"/>
              <a:t>In the Download section, choose Toolkit for Visual Studio 2013-2015 to download the installer.</a:t>
            </a:r>
          </a:p>
          <a:p>
            <a:pPr lvl="1"/>
            <a:r>
              <a:rPr lang="en-US" dirty="0"/>
              <a:t>To start the installation, run the downloaded installer and follow the instructions.</a:t>
            </a:r>
          </a:p>
          <a:p>
            <a:r>
              <a:rPr lang="en-US" dirty="0"/>
              <a:t>The Toolkit for Visual Studio for Visual Studio 2017 and Visual Studio 2019 is distributed in the Visual Studio Marketplace. You can also install and update the toolkit within Visual Studio by using Tools ≫ Extensions and Updates (Visual Studio 2017) or Extensions ≫ Manage Extensions (Visual Studio 2019).</a:t>
            </a:r>
          </a:p>
        </p:txBody>
      </p:sp>
      <p:sp>
        <p:nvSpPr>
          <p:cNvPr id="4" name="Slide Number Placeholder 3"/>
          <p:cNvSpPr>
            <a:spLocks noGrp="1"/>
          </p:cNvSpPr>
          <p:nvPr>
            <p:ph type="sldNum" sz="quarter" idx="12"/>
          </p:nvPr>
        </p:nvSpPr>
        <p:spPr/>
        <p:txBody>
          <a:bodyPr/>
          <a:lstStyle/>
          <a:p>
            <a:fld id="{D3B37EAC-F55D-4DB6-844E-80B9C7FB0F81}" type="slidenum">
              <a:rPr lang="en-US" smtClean="0"/>
              <a:t>13</a:t>
            </a:fld>
            <a:endParaRPr lang="en-US"/>
          </a:p>
        </p:txBody>
      </p:sp>
    </p:spTree>
    <p:extLst>
      <p:ext uri="{BB962C8B-B14F-4D97-AF65-F5344CB8AC3E}">
        <p14:creationId xmlns:p14="http://schemas.microsoft.com/office/powerpoint/2010/main" val="323176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profile to the SDK Credential Store or the Shared AWS Credentials File</a:t>
            </a:r>
          </a:p>
        </p:txBody>
      </p:sp>
      <p:sp>
        <p:nvSpPr>
          <p:cNvPr id="3" name="Content Placeholder 2"/>
          <p:cNvSpPr>
            <a:spLocks noGrp="1"/>
          </p:cNvSpPr>
          <p:nvPr>
            <p:ph idx="1"/>
          </p:nvPr>
        </p:nvSpPr>
        <p:spPr/>
        <p:txBody>
          <a:bodyPr/>
          <a:lstStyle/>
          <a:p>
            <a:r>
              <a:rPr lang="en-US" dirty="0"/>
              <a:t>To add a profile to the SDK Credential Store or the shared AWS credentials file:</a:t>
            </a:r>
          </a:p>
          <a:p>
            <a:r>
              <a:rPr lang="en-US" dirty="0"/>
              <a:t>Open AWS Explorer in Visual Studio </a:t>
            </a:r>
            <a:r>
              <a:rPr lang="en-US" i="1" dirty="0"/>
              <a:t>(View ≫ AWS Explorer)</a:t>
            </a:r>
            <a:r>
              <a:rPr lang="en-US" dirty="0"/>
              <a:t>. </a:t>
            </a:r>
          </a:p>
          <a:p>
            <a:r>
              <a:rPr lang="en-US" dirty="0"/>
              <a:t>Choose the </a:t>
            </a:r>
            <a:r>
              <a:rPr lang="en-US" i="1" dirty="0"/>
              <a:t>New Account Profile </a:t>
            </a:r>
            <a:r>
              <a:rPr lang="en-US" dirty="0"/>
              <a:t>icon to the right of the </a:t>
            </a:r>
            <a:r>
              <a:rPr lang="en-US" i="1" dirty="0"/>
              <a:t>Profile</a:t>
            </a:r>
            <a:r>
              <a:rPr lang="en-US" b="1" dirty="0"/>
              <a:t>:</a:t>
            </a:r>
            <a:r>
              <a:rPr lang="en-US" dirty="0"/>
              <a:t> list. </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789" y="3216717"/>
            <a:ext cx="3306567" cy="36985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5919" y="3216717"/>
            <a:ext cx="4355781" cy="3600021"/>
          </a:xfrm>
          <a:prstGeom prst="rect">
            <a:avLst/>
          </a:prstGeom>
        </p:spPr>
      </p:pic>
    </p:spTree>
    <p:extLst>
      <p:ext uri="{BB962C8B-B14F-4D97-AF65-F5344CB8AC3E}">
        <p14:creationId xmlns:p14="http://schemas.microsoft.com/office/powerpoint/2010/main" val="50764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profile to the SDK Credential Store or the Shared AWS Credentials File (contd.)</a:t>
            </a:r>
          </a:p>
        </p:txBody>
      </p:sp>
      <p:sp>
        <p:nvSpPr>
          <p:cNvPr id="3" name="Content Placeholder 2"/>
          <p:cNvSpPr>
            <a:spLocks noGrp="1"/>
          </p:cNvSpPr>
          <p:nvPr>
            <p:ph idx="1"/>
          </p:nvPr>
        </p:nvSpPr>
        <p:spPr>
          <a:xfrm>
            <a:off x="277092" y="1371600"/>
            <a:ext cx="11545454" cy="5880538"/>
          </a:xfrm>
        </p:spPr>
        <p:txBody>
          <a:bodyPr>
            <a:normAutofit/>
          </a:bodyPr>
          <a:lstStyle/>
          <a:p>
            <a:pPr>
              <a:spcAft>
                <a:spcPts val="0"/>
              </a:spcAft>
            </a:pPr>
            <a:r>
              <a:rPr lang="en-US" dirty="0"/>
              <a:t>Manually Adding a Profile to the Shared AWS Credentials File</a:t>
            </a:r>
          </a:p>
          <a:p>
            <a:pPr marL="853290" lvl="2" indent="0">
              <a:spcAft>
                <a:spcPts val="0"/>
              </a:spcAft>
              <a:buNone/>
            </a:pPr>
            <a:r>
              <a:rPr lang="en-US" dirty="0"/>
              <a:t>Set your credentials in the shared AWS credentials file on your local system. On Windows, this file is called </a:t>
            </a:r>
            <a:r>
              <a:rPr lang="en-US" i="1" dirty="0">
                <a:solidFill>
                  <a:schemeClr val="accent6">
                    <a:lumMod val="75000"/>
                  </a:schemeClr>
                </a:solidFill>
              </a:rPr>
              <a:t>C:\Users\USERNAME\.aws\credentials.</a:t>
            </a:r>
          </a:p>
          <a:p>
            <a:pPr lvl="1">
              <a:spcAft>
                <a:spcPts val="0"/>
              </a:spcAft>
            </a:pPr>
            <a:r>
              <a:rPr lang="en-US" dirty="0"/>
              <a:t>This file should contain lines in the following format:</a:t>
            </a:r>
          </a:p>
          <a:p>
            <a:pPr marL="853290" lvl="2" indent="0">
              <a:spcAft>
                <a:spcPts val="0"/>
              </a:spcAft>
              <a:buNone/>
            </a:pPr>
            <a:r>
              <a:rPr lang="en-US" i="1" dirty="0">
                <a:solidFill>
                  <a:schemeClr val="accent6">
                    <a:lumMod val="75000"/>
                  </a:schemeClr>
                </a:solidFill>
              </a:rPr>
              <a:t>[default]</a:t>
            </a:r>
          </a:p>
          <a:p>
            <a:pPr marL="853290" lvl="2" indent="0">
              <a:spcAft>
                <a:spcPts val="0"/>
              </a:spcAft>
              <a:buNone/>
            </a:pPr>
            <a:r>
              <a:rPr lang="en-US" i="1" dirty="0" err="1">
                <a:solidFill>
                  <a:schemeClr val="accent6">
                    <a:lumMod val="75000"/>
                  </a:schemeClr>
                </a:solidFill>
              </a:rPr>
              <a:t>aws_access_key_id</a:t>
            </a:r>
            <a:r>
              <a:rPr lang="en-US" i="1" dirty="0">
                <a:solidFill>
                  <a:schemeClr val="accent6">
                    <a:lumMod val="75000"/>
                  </a:schemeClr>
                </a:solidFill>
              </a:rPr>
              <a:t> = YOUR_ACCESS_KEY_ID</a:t>
            </a:r>
          </a:p>
          <a:p>
            <a:pPr marL="853290" lvl="2" indent="0">
              <a:spcAft>
                <a:spcPts val="0"/>
              </a:spcAft>
              <a:buNone/>
            </a:pPr>
            <a:r>
              <a:rPr lang="en-US" i="1" dirty="0" err="1">
                <a:solidFill>
                  <a:schemeClr val="accent6">
                    <a:lumMod val="75000"/>
                  </a:schemeClr>
                </a:solidFill>
              </a:rPr>
              <a:t>aws_secret_access_key</a:t>
            </a:r>
            <a:r>
              <a:rPr lang="en-US" i="1" dirty="0">
                <a:solidFill>
                  <a:schemeClr val="accent6">
                    <a:lumMod val="75000"/>
                  </a:schemeClr>
                </a:solidFill>
              </a:rPr>
              <a:t> = YOUR_SECRET_ACCESS_KEY</a:t>
            </a:r>
          </a:p>
          <a:p>
            <a:pPr lvl="1">
              <a:spcAft>
                <a:spcPts val="0"/>
              </a:spcAft>
            </a:pPr>
            <a:r>
              <a:rPr lang="en-US" dirty="0"/>
              <a:t>Use a role by creating a profile for the role. The following example shows a role profile named assumed-role that is assumed by the default profile.</a:t>
            </a:r>
          </a:p>
          <a:p>
            <a:pPr marL="853290" lvl="2" indent="0">
              <a:spcAft>
                <a:spcPts val="0"/>
              </a:spcAft>
              <a:buNone/>
            </a:pPr>
            <a:r>
              <a:rPr lang="en-US" i="1" dirty="0">
                <a:solidFill>
                  <a:schemeClr val="accent6">
                    <a:lumMod val="75000"/>
                  </a:schemeClr>
                </a:solidFill>
              </a:rPr>
              <a:t>[assume-role-test]</a:t>
            </a:r>
          </a:p>
          <a:p>
            <a:pPr marL="853290" lvl="2" indent="0">
              <a:spcAft>
                <a:spcPts val="0"/>
              </a:spcAft>
              <a:buNone/>
            </a:pPr>
            <a:r>
              <a:rPr lang="en-US" i="1" dirty="0" err="1">
                <a:solidFill>
                  <a:schemeClr val="accent6">
                    <a:lumMod val="75000"/>
                  </a:schemeClr>
                </a:solidFill>
              </a:rPr>
              <a:t>role_arn</a:t>
            </a:r>
            <a:r>
              <a:rPr lang="en-US" i="1" dirty="0">
                <a:solidFill>
                  <a:schemeClr val="accent6">
                    <a:lumMod val="75000"/>
                  </a:schemeClr>
                </a:solidFill>
              </a:rPr>
              <a:t> = </a:t>
            </a:r>
            <a:r>
              <a:rPr lang="en-US" i="1" dirty="0" err="1">
                <a:solidFill>
                  <a:schemeClr val="accent6">
                    <a:lumMod val="75000"/>
                  </a:schemeClr>
                </a:solidFill>
              </a:rPr>
              <a:t>arn:aws:iam</a:t>
            </a:r>
            <a:r>
              <a:rPr lang="en-US" i="1" dirty="0">
                <a:solidFill>
                  <a:schemeClr val="accent6">
                    <a:lumMod val="75000"/>
                  </a:schemeClr>
                </a:solidFill>
              </a:rPr>
              <a:t>::123456789012:role/assumed-role</a:t>
            </a:r>
          </a:p>
          <a:p>
            <a:pPr marL="853290" lvl="2" indent="0">
              <a:spcAft>
                <a:spcPts val="0"/>
              </a:spcAft>
              <a:buNone/>
            </a:pPr>
            <a:r>
              <a:rPr lang="en-US" i="1" dirty="0" err="1">
                <a:solidFill>
                  <a:schemeClr val="accent6">
                    <a:lumMod val="75000"/>
                  </a:schemeClr>
                </a:solidFill>
              </a:rPr>
              <a:t>source_profile</a:t>
            </a:r>
            <a:r>
              <a:rPr lang="en-US" i="1" dirty="0">
                <a:solidFill>
                  <a:schemeClr val="accent6">
                    <a:lumMod val="75000"/>
                  </a:schemeClr>
                </a:solidFill>
              </a:rPr>
              <a:t> = default</a:t>
            </a:r>
          </a:p>
        </p:txBody>
      </p:sp>
      <p:sp>
        <p:nvSpPr>
          <p:cNvPr id="4" name="Slide Number Placeholder 3"/>
          <p:cNvSpPr>
            <a:spLocks noGrp="1"/>
          </p:cNvSpPr>
          <p:nvPr>
            <p:ph type="sldNum" sz="quarter" idx="12"/>
          </p:nvPr>
        </p:nvSpPr>
        <p:spPr/>
        <p:txBody>
          <a:bodyPr/>
          <a:lstStyle/>
          <a:p>
            <a:fld id="{D3B37EAC-F55D-4DB6-844E-80B9C7FB0F81}" type="slidenum">
              <a:rPr lang="en-US" smtClean="0"/>
              <a:t>15</a:t>
            </a:fld>
            <a:endParaRPr lang="en-US"/>
          </a:p>
        </p:txBody>
      </p:sp>
    </p:spTree>
    <p:extLst>
      <p:ext uri="{BB962C8B-B14F-4D97-AF65-F5344CB8AC3E}">
        <p14:creationId xmlns:p14="http://schemas.microsoft.com/office/powerpoint/2010/main" val="55870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t>
            </a:r>
            <a:r>
              <a:rPr lang="en-US" dirty="0" err="1"/>
              <a:t>DynamoDB</a:t>
            </a:r>
            <a:r>
              <a:rPr lang="en-US" dirty="0"/>
              <a:t> from AWS Explorer </a:t>
            </a:r>
          </a:p>
        </p:txBody>
      </p:sp>
      <p:sp>
        <p:nvSpPr>
          <p:cNvPr id="3" name="Content Placeholder 2"/>
          <p:cNvSpPr>
            <a:spLocks noGrp="1"/>
          </p:cNvSpPr>
          <p:nvPr>
            <p:ph idx="1"/>
          </p:nvPr>
        </p:nvSpPr>
        <p:spPr/>
        <p:txBody>
          <a:bodyPr/>
          <a:lstStyle/>
          <a:p>
            <a:r>
              <a:rPr lang="en-US" dirty="0"/>
              <a:t>In the Toolkit for Visual Studio, AWS Explorer displays all of the </a:t>
            </a:r>
            <a:r>
              <a:rPr lang="en-US" dirty="0" err="1"/>
              <a:t>DynamoDB</a:t>
            </a:r>
            <a:r>
              <a:rPr lang="en-US" dirty="0"/>
              <a:t> tables associated with the active AWS account.</a:t>
            </a:r>
          </a:p>
        </p:txBody>
      </p:sp>
      <p:sp>
        <p:nvSpPr>
          <p:cNvPr id="4" name="Slide Number Placeholder 3"/>
          <p:cNvSpPr>
            <a:spLocks noGrp="1"/>
          </p:cNvSpPr>
          <p:nvPr>
            <p:ph type="sldNum" sz="quarter" idx="12"/>
          </p:nvPr>
        </p:nvSpPr>
        <p:spPr/>
        <p:txBody>
          <a:bodyPr/>
          <a:lstStyle/>
          <a:p>
            <a:fld id="{D3B37EAC-F55D-4DB6-844E-80B9C7FB0F81}" type="slidenum">
              <a:rPr lang="en-US" smtClean="0"/>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2" y="2225900"/>
            <a:ext cx="2476190" cy="3600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575" y="2870200"/>
            <a:ext cx="9228629" cy="3378200"/>
          </a:xfrm>
          <a:prstGeom prst="rect">
            <a:avLst/>
          </a:prstGeom>
        </p:spPr>
      </p:pic>
    </p:spTree>
    <p:extLst>
      <p:ext uri="{BB962C8B-B14F-4D97-AF65-F5344CB8AC3E}">
        <p14:creationId xmlns:p14="http://schemas.microsoft.com/office/powerpoint/2010/main" val="42396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Amazon RDS from AWS Explorer</a:t>
            </a:r>
          </a:p>
        </p:txBody>
      </p:sp>
      <p:sp>
        <p:nvSpPr>
          <p:cNvPr id="3" name="Content Placeholder 2"/>
          <p:cNvSpPr>
            <a:spLocks noGrp="1"/>
          </p:cNvSpPr>
          <p:nvPr>
            <p:ph idx="1"/>
          </p:nvPr>
        </p:nvSpPr>
        <p:spPr/>
        <p:txBody>
          <a:bodyPr/>
          <a:lstStyle/>
          <a:p>
            <a:r>
              <a:rPr lang="en-US" dirty="0"/>
              <a:t>Amazon Relational Database Service (Amazon RDS) is a service that enables you to provision and manage SQL relational database systems in the cloud. Amazon RDS supports three types of database systems: </a:t>
            </a:r>
          </a:p>
          <a:p>
            <a:pPr lvl="1"/>
            <a:r>
              <a:rPr lang="en-US" dirty="0"/>
              <a:t>MySQL Community Edition</a:t>
            </a:r>
          </a:p>
          <a:p>
            <a:pPr lvl="1"/>
            <a:r>
              <a:rPr lang="en-US" dirty="0"/>
              <a:t>Oracle Database Enterprise Edition</a:t>
            </a:r>
          </a:p>
          <a:p>
            <a:pPr lvl="1"/>
            <a:r>
              <a:rPr lang="en-US" dirty="0"/>
              <a:t>Microsoft SQL Server (Express, Standard, or Web Editions)</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17</a:t>
            </a:fld>
            <a:endParaRPr lang="en-US"/>
          </a:p>
        </p:txBody>
      </p:sp>
    </p:spTree>
    <p:extLst>
      <p:ext uri="{BB962C8B-B14F-4D97-AF65-F5344CB8AC3E}">
        <p14:creationId xmlns:p14="http://schemas.microsoft.com/office/powerpoint/2010/main" val="308979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Microsoft SQL Server Database in an RDS Instance </a:t>
            </a:r>
          </a:p>
        </p:txBody>
      </p:sp>
      <p:sp>
        <p:nvSpPr>
          <p:cNvPr id="3" name="Content Placeholder 2"/>
          <p:cNvSpPr>
            <a:spLocks noGrp="1"/>
          </p:cNvSpPr>
          <p:nvPr>
            <p:ph idx="1"/>
          </p:nvPr>
        </p:nvSpPr>
        <p:spPr>
          <a:xfrm>
            <a:off x="277092" y="1371600"/>
            <a:ext cx="7838208" cy="5486400"/>
          </a:xfrm>
        </p:spPr>
        <p:txBody>
          <a:bodyPr>
            <a:normAutofit lnSpcReduction="10000"/>
          </a:bodyPr>
          <a:lstStyle/>
          <a:p>
            <a:pPr marL="0" indent="0">
              <a:buNone/>
            </a:pPr>
            <a:r>
              <a:rPr lang="en-US" dirty="0"/>
              <a:t>To create a Microsoft SQL Server database </a:t>
            </a:r>
          </a:p>
          <a:p>
            <a:r>
              <a:rPr lang="en-US" dirty="0"/>
              <a:t>In AWS Explorer, open the context (right-click) menu for the node that corresponds to your RDS instance for Microsoft SQL Server, and choose </a:t>
            </a:r>
            <a:r>
              <a:rPr lang="en-US" i="1" dirty="0"/>
              <a:t>Create SQL Server Database</a:t>
            </a:r>
            <a:r>
              <a:rPr lang="en-US" dirty="0"/>
              <a:t>. </a:t>
            </a:r>
          </a:p>
          <a:p>
            <a:endParaRPr lang="en-US" dirty="0"/>
          </a:p>
          <a:p>
            <a:r>
              <a:rPr lang="en-US" dirty="0"/>
              <a:t>In the </a:t>
            </a:r>
            <a:r>
              <a:rPr lang="en-US" i="1" dirty="0"/>
              <a:t>Create SQL Server Database</a:t>
            </a:r>
            <a:r>
              <a:rPr lang="en-US" dirty="0"/>
              <a:t> dialog box, type the password you specified when you created the RDS instance, type a name for the Microsoft SQL Server database, and then choose </a:t>
            </a:r>
            <a:r>
              <a:rPr lang="en-US" i="1" dirty="0"/>
              <a:t>OK</a:t>
            </a:r>
            <a:r>
              <a:rPr lang="en-US" dirty="0"/>
              <a:t>.</a:t>
            </a:r>
          </a:p>
          <a:p>
            <a:r>
              <a:rPr lang="en-US" dirty="0"/>
              <a:t>The Toolkit for Visual Studio creates the Microsoft SQL Server database and adds it to the Visual Studio Server Explorer.</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0016" y="647699"/>
            <a:ext cx="3522529" cy="390469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0016" y="4673600"/>
            <a:ext cx="3522529" cy="2264483"/>
          </a:xfrm>
          <a:prstGeom prst="rect">
            <a:avLst/>
          </a:prstGeom>
        </p:spPr>
      </p:pic>
    </p:spTree>
    <p:extLst>
      <p:ext uri="{BB962C8B-B14F-4D97-AF65-F5344CB8AC3E}">
        <p14:creationId xmlns:p14="http://schemas.microsoft.com/office/powerpoint/2010/main" val="325070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 a .NET Sample Application Using AWS Elastic Beanstalk</a:t>
            </a:r>
          </a:p>
        </p:txBody>
      </p:sp>
      <p:sp>
        <p:nvSpPr>
          <p:cNvPr id="3" name="Content Placeholder 2"/>
          <p:cNvSpPr>
            <a:spLocks noGrp="1"/>
          </p:cNvSpPr>
          <p:nvPr>
            <p:ph idx="1"/>
          </p:nvPr>
        </p:nvSpPr>
        <p:spPr>
          <a:xfrm>
            <a:off x="277092" y="1371600"/>
            <a:ext cx="11545454" cy="5486400"/>
          </a:xfrm>
        </p:spPr>
        <p:txBody>
          <a:bodyPr>
            <a:normAutofit lnSpcReduction="10000"/>
          </a:bodyPr>
          <a:lstStyle/>
          <a:p>
            <a:r>
              <a:rPr lang="en-US" dirty="0"/>
              <a:t>Deployment Steps:</a:t>
            </a:r>
          </a:p>
          <a:p>
            <a:pPr lvl="1"/>
            <a:r>
              <a:rPr lang="en-US" dirty="0"/>
              <a:t>From </a:t>
            </a:r>
            <a:r>
              <a:rPr lang="en-US" dirty="0" err="1"/>
              <a:t>ElasticBeanstalk</a:t>
            </a:r>
            <a:r>
              <a:rPr lang="en-US" dirty="0"/>
              <a:t> console, use the "Create New Environment" wizard to create a "Web Server Environment" and select platform as "IIS".</a:t>
            </a:r>
          </a:p>
          <a:p>
            <a:pPr lvl="1"/>
            <a:r>
              <a:rPr lang="en-US" dirty="0"/>
              <a:t>Follow the wizard instructions on every step, in the "Additional Resources" step, select "Create an RDS DB Instance with this environment"</a:t>
            </a:r>
          </a:p>
          <a:p>
            <a:pPr lvl="1"/>
            <a:r>
              <a:rPr lang="en-US" dirty="0"/>
              <a:t>In "RDS Configuration" step, change "DB engine" to "</a:t>
            </a:r>
            <a:r>
              <a:rPr lang="en-US" dirty="0" err="1"/>
              <a:t>sqlserver</a:t>
            </a:r>
            <a:r>
              <a:rPr lang="en-US" dirty="0"/>
              <a:t>-ex" and increase the "Allocated storage" to 20 GB.</a:t>
            </a:r>
          </a:p>
          <a:p>
            <a:pPr lvl="1"/>
            <a:r>
              <a:rPr lang="en-US" dirty="0"/>
              <a:t>After environment created successfully, open </a:t>
            </a:r>
            <a:r>
              <a:rPr lang="en-US" dirty="0" err="1"/>
              <a:t>BeanstalkDotNetSample</a:t>
            </a:r>
            <a:r>
              <a:rPr lang="en-US" dirty="0"/>
              <a:t> solution in visual.</a:t>
            </a:r>
          </a:p>
          <a:p>
            <a:pPr lvl="1"/>
            <a:r>
              <a:rPr lang="en-US" dirty="0"/>
              <a:t>Right click on the solution name from the "Solution Explorer" and click "Publish to AWS" then follow the instructions, this requires AWS SDK for .NET to be installed.</a:t>
            </a:r>
          </a:p>
        </p:txBody>
      </p:sp>
      <p:sp>
        <p:nvSpPr>
          <p:cNvPr id="4" name="Slide Number Placeholder 3"/>
          <p:cNvSpPr>
            <a:spLocks noGrp="1"/>
          </p:cNvSpPr>
          <p:nvPr>
            <p:ph type="sldNum" sz="quarter" idx="12"/>
          </p:nvPr>
        </p:nvSpPr>
        <p:spPr/>
        <p:txBody>
          <a:bodyPr/>
          <a:lstStyle/>
          <a:p>
            <a:fld id="{D3B37EAC-F55D-4DB6-844E-80B9C7FB0F81}" type="slidenum">
              <a:rPr lang="en-US" smtClean="0"/>
              <a:t>19</a:t>
            </a:fld>
            <a:endParaRPr lang="en-US"/>
          </a:p>
        </p:txBody>
      </p:sp>
    </p:spTree>
    <p:extLst>
      <p:ext uri="{BB962C8B-B14F-4D97-AF65-F5344CB8AC3E}">
        <p14:creationId xmlns:p14="http://schemas.microsoft.com/office/powerpoint/2010/main" val="237199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Deploying Java Web Applications (AWS Toolkit for Eclipse)</a:t>
            </a:r>
          </a:p>
          <a:p>
            <a:r>
              <a:rPr lang="en-US" dirty="0"/>
              <a:t>Deploying .NET Web Applications (AWS Toolkit for .NET)</a:t>
            </a:r>
          </a:p>
          <a:p>
            <a:r>
              <a:rPr lang="en-US" dirty="0"/>
              <a:t>Deploying Node.js Web Applications</a:t>
            </a:r>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2</a:t>
            </a:fld>
            <a:endParaRPr lang="en-US"/>
          </a:p>
        </p:txBody>
      </p:sp>
    </p:spTree>
    <p:extLst>
      <p:ext uri="{BB962C8B-B14F-4D97-AF65-F5344CB8AC3E}">
        <p14:creationId xmlns:p14="http://schemas.microsoft.com/office/powerpoint/2010/main" val="115861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SDK for JavaScript in Node.js</a:t>
            </a:r>
          </a:p>
        </p:txBody>
      </p:sp>
      <p:sp>
        <p:nvSpPr>
          <p:cNvPr id="3" name="Content Placeholder 2"/>
          <p:cNvSpPr>
            <a:spLocks noGrp="1"/>
          </p:cNvSpPr>
          <p:nvPr>
            <p:ph idx="1"/>
          </p:nvPr>
        </p:nvSpPr>
        <p:spPr/>
        <p:txBody>
          <a:bodyPr/>
          <a:lstStyle/>
          <a:p>
            <a:r>
              <a:rPr lang="en-US" dirty="0"/>
              <a:t>Step 1: Configure Your Credentials</a:t>
            </a:r>
          </a:p>
          <a:p>
            <a:r>
              <a:rPr lang="en-US" dirty="0"/>
              <a:t>Step 2: Create the Package JSON for the Project</a:t>
            </a:r>
          </a:p>
          <a:p>
            <a:r>
              <a:rPr lang="en-US" dirty="0"/>
              <a:t>Step 3: Install the SDK and Dependencies</a:t>
            </a:r>
          </a:p>
          <a:p>
            <a:r>
              <a:rPr lang="en-US" dirty="0"/>
              <a:t>Step 4: Write the Node.js Code</a:t>
            </a:r>
          </a:p>
          <a:p>
            <a:r>
              <a:rPr lang="en-US" dirty="0"/>
              <a:t>Step 5: Run the Sample</a:t>
            </a:r>
          </a:p>
        </p:txBody>
      </p:sp>
      <p:sp>
        <p:nvSpPr>
          <p:cNvPr id="4" name="Slide Number Placeholder 3"/>
          <p:cNvSpPr>
            <a:spLocks noGrp="1"/>
          </p:cNvSpPr>
          <p:nvPr>
            <p:ph type="sldNum" sz="quarter" idx="12"/>
          </p:nvPr>
        </p:nvSpPr>
        <p:spPr/>
        <p:txBody>
          <a:bodyPr/>
          <a:lstStyle/>
          <a:p>
            <a:fld id="{D3B37EAC-F55D-4DB6-844E-80B9C7FB0F81}" type="slidenum">
              <a:rPr lang="en-US" smtClean="0"/>
              <a:t>20</a:t>
            </a:fld>
            <a:endParaRPr lang="en-US"/>
          </a:p>
        </p:txBody>
      </p:sp>
    </p:spTree>
    <p:extLst>
      <p:ext uri="{BB962C8B-B14F-4D97-AF65-F5344CB8AC3E}">
        <p14:creationId xmlns:p14="http://schemas.microsoft.com/office/powerpoint/2010/main" val="8033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Step 1: Configure Your Credentials</a:t>
            </a:r>
          </a:p>
          <a:p>
            <a:r>
              <a:rPr lang="en-US" dirty="0"/>
              <a:t>You need to provide credentials to AWS so that only your account and its resources are accessed by the SDK. For more information about obtaining your account credentials, see Getting Your Credentials.</a:t>
            </a:r>
          </a:p>
          <a:p>
            <a:endParaRPr lang="en-US" dirty="0"/>
          </a:p>
          <a:p>
            <a:r>
              <a:rPr lang="en-US" dirty="0"/>
              <a:t>To hold this information, we recommend you create a shared credentials file. To learn how, see Loading Credentials in Node.js from the Shared Credentials File. </a:t>
            </a:r>
          </a:p>
          <a:p>
            <a:endParaRPr lang="en-US" dirty="0"/>
          </a:p>
          <a:p>
            <a:pPr marL="426645" lvl="1" indent="0">
              <a:buNone/>
            </a:pPr>
            <a:r>
              <a:rPr lang="en-US" i="1" dirty="0"/>
              <a:t>[default]</a:t>
            </a:r>
          </a:p>
          <a:p>
            <a:pPr marL="426645" lvl="1" indent="0">
              <a:buNone/>
            </a:pPr>
            <a:r>
              <a:rPr lang="en-US" i="1" dirty="0" err="1"/>
              <a:t>aws_access_key_id</a:t>
            </a:r>
            <a:r>
              <a:rPr lang="en-US" i="1" dirty="0"/>
              <a:t> = YOUR_ACCESS_KEY_ID</a:t>
            </a:r>
          </a:p>
          <a:p>
            <a:pPr marL="426645" lvl="1" indent="0">
              <a:buNone/>
            </a:pPr>
            <a:r>
              <a:rPr lang="en-US" i="1" dirty="0" err="1"/>
              <a:t>aws_secret_access_key</a:t>
            </a:r>
            <a:r>
              <a:rPr lang="en-US" i="1" dirty="0"/>
              <a:t> = YOUR_SECRET_ACCESS_KEY</a:t>
            </a:r>
          </a:p>
        </p:txBody>
      </p:sp>
      <p:sp>
        <p:nvSpPr>
          <p:cNvPr id="4" name="Slide Number Placeholder 3"/>
          <p:cNvSpPr>
            <a:spLocks noGrp="1"/>
          </p:cNvSpPr>
          <p:nvPr>
            <p:ph type="sldNum" sz="quarter" idx="12"/>
          </p:nvPr>
        </p:nvSpPr>
        <p:spPr/>
        <p:txBody>
          <a:bodyPr/>
          <a:lstStyle/>
          <a:p>
            <a:fld id="{D3B37EAC-F55D-4DB6-844E-80B9C7FB0F81}" type="slidenum">
              <a:rPr lang="en-US" smtClean="0"/>
              <a:t>21</a:t>
            </a:fld>
            <a:endParaRPr lang="en-US"/>
          </a:p>
        </p:txBody>
      </p:sp>
    </p:spTree>
    <p:extLst>
      <p:ext uri="{BB962C8B-B14F-4D97-AF65-F5344CB8AC3E}">
        <p14:creationId xmlns:p14="http://schemas.microsoft.com/office/powerpoint/2010/main" val="105951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Step 2: Create the Package JSON for the Project</a:t>
            </a:r>
          </a:p>
          <a:p>
            <a:endParaRPr lang="en-US" dirty="0"/>
          </a:p>
          <a:p>
            <a:endParaRPr lang="en-US" dirty="0"/>
          </a:p>
          <a:p>
            <a:endParaRPr lang="en-US" dirty="0"/>
          </a:p>
          <a:p>
            <a:endParaRPr lang="en-US" dirty="0"/>
          </a:p>
          <a:p>
            <a:endParaRPr lang="en-US" dirty="0"/>
          </a:p>
          <a:p>
            <a:r>
              <a:rPr lang="en-US" dirty="0"/>
              <a:t>Step 3: Install the SDK and Dependencies</a:t>
            </a:r>
          </a:p>
          <a:p>
            <a:pPr lvl="1"/>
            <a:r>
              <a:rPr lang="en-US" dirty="0" err="1"/>
              <a:t>npm</a:t>
            </a:r>
            <a:r>
              <a:rPr lang="en-US" dirty="0"/>
              <a:t> install </a:t>
            </a:r>
            <a:r>
              <a:rPr lang="en-US" dirty="0" err="1"/>
              <a:t>aws-sdk</a:t>
            </a:r>
            <a:endParaRPr lang="en-US" dirty="0"/>
          </a:p>
          <a:p>
            <a:pPr lvl="1"/>
            <a:r>
              <a:rPr lang="en-US" dirty="0" err="1"/>
              <a:t>npm</a:t>
            </a:r>
            <a:r>
              <a:rPr lang="en-US" dirty="0"/>
              <a:t> install </a:t>
            </a:r>
            <a:r>
              <a:rPr lang="en-US" dirty="0" err="1"/>
              <a:t>uuid</a:t>
            </a:r>
            <a:r>
              <a:rPr lang="en-US" dirty="0"/>
              <a:t> (https://www.npmjs.com/package/uuid)</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22</a:t>
            </a:fld>
            <a:endParaRPr lang="en-US"/>
          </a:p>
        </p:txBody>
      </p:sp>
      <p:pic>
        <p:nvPicPr>
          <p:cNvPr id="6" name="Picture 5"/>
          <p:cNvPicPr>
            <a:picLocks noChangeAspect="1"/>
          </p:cNvPicPr>
          <p:nvPr/>
        </p:nvPicPr>
        <p:blipFill>
          <a:blip r:embed="rId2"/>
          <a:stretch>
            <a:fillRect/>
          </a:stretch>
        </p:blipFill>
        <p:spPr>
          <a:xfrm>
            <a:off x="695893" y="1855787"/>
            <a:ext cx="7165407" cy="2201265"/>
          </a:xfrm>
          <a:prstGeom prst="rect">
            <a:avLst/>
          </a:prstGeom>
        </p:spPr>
      </p:pic>
    </p:spTree>
    <p:extLst>
      <p:ext uri="{BB962C8B-B14F-4D97-AF65-F5344CB8AC3E}">
        <p14:creationId xmlns:p14="http://schemas.microsoft.com/office/powerpoint/2010/main" val="310613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7092" y="1371600"/>
            <a:ext cx="5666508" cy="4876800"/>
          </a:xfrm>
        </p:spPr>
        <p:txBody>
          <a:bodyPr/>
          <a:lstStyle/>
          <a:p>
            <a:r>
              <a:rPr lang="en-US" b="1" dirty="0"/>
              <a:t>Step 4: Write the Node.js Code</a:t>
            </a:r>
          </a:p>
          <a:p>
            <a:r>
              <a:rPr lang="en-US" dirty="0"/>
              <a:t>Create a promise object to call the </a:t>
            </a:r>
            <a:r>
              <a:rPr lang="en-US" dirty="0" err="1"/>
              <a:t>createBucket</a:t>
            </a:r>
            <a:r>
              <a:rPr lang="en-US" dirty="0"/>
              <a:t> method of the AWS.S3 service object. </a:t>
            </a:r>
          </a:p>
          <a:p>
            <a:r>
              <a:rPr lang="en-US" dirty="0"/>
              <a:t>On a successful response, create the parameters needed to upload text to the newly created bucket. </a:t>
            </a:r>
          </a:p>
          <a:p>
            <a:r>
              <a:rPr lang="en-US" dirty="0"/>
              <a:t>Using another promise, call the </a:t>
            </a:r>
            <a:r>
              <a:rPr lang="en-US" dirty="0" err="1"/>
              <a:t>putObject</a:t>
            </a:r>
            <a:r>
              <a:rPr lang="en-US" dirty="0"/>
              <a:t> method to upload the text object to the bucket. </a:t>
            </a:r>
          </a:p>
          <a:p>
            <a:endParaRPr lang="en-US" b="1" dirty="0"/>
          </a:p>
          <a:p>
            <a:endParaRPr lang="en-US" b="1"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23</a:t>
            </a:fld>
            <a:endParaRPr lang="en-US"/>
          </a:p>
        </p:txBody>
      </p:sp>
      <p:pic>
        <p:nvPicPr>
          <p:cNvPr id="6" name="Picture 5"/>
          <p:cNvPicPr>
            <a:picLocks noChangeAspect="1"/>
          </p:cNvPicPr>
          <p:nvPr/>
        </p:nvPicPr>
        <p:blipFill>
          <a:blip r:embed="rId2"/>
          <a:stretch>
            <a:fillRect/>
          </a:stretch>
        </p:blipFill>
        <p:spPr>
          <a:xfrm>
            <a:off x="6057900" y="1371600"/>
            <a:ext cx="5764646" cy="4876800"/>
          </a:xfrm>
          <a:prstGeom prst="rect">
            <a:avLst/>
          </a:prstGeom>
        </p:spPr>
      </p:pic>
    </p:spTree>
    <p:extLst>
      <p:ext uri="{BB962C8B-B14F-4D97-AF65-F5344CB8AC3E}">
        <p14:creationId xmlns:p14="http://schemas.microsoft.com/office/powerpoint/2010/main" val="3620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2" y="76200"/>
            <a:ext cx="11914908" cy="1142998"/>
          </a:xfrm>
        </p:spPr>
        <p:txBody>
          <a:bodyPr>
            <a:normAutofit/>
          </a:bodyPr>
          <a:lstStyle/>
          <a:p>
            <a:r>
              <a:rPr lang="en-US" dirty="0"/>
              <a:t>Working with Services in the SDK for JavaScript</a:t>
            </a:r>
          </a:p>
        </p:txBody>
      </p:sp>
      <p:sp>
        <p:nvSpPr>
          <p:cNvPr id="3" name="Content Placeholder 2"/>
          <p:cNvSpPr>
            <a:spLocks noGrp="1"/>
          </p:cNvSpPr>
          <p:nvPr>
            <p:ph idx="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D3B37EAC-F55D-4DB6-844E-80B9C7FB0F81}" type="slidenum">
              <a:rPr lang="en-US" smtClean="0"/>
              <a:t>24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562" y="1651575"/>
            <a:ext cx="8253968" cy="4596825"/>
          </a:xfrm>
          <a:prstGeom prst="rect">
            <a:avLst/>
          </a:prstGeom>
        </p:spPr>
      </p:pic>
    </p:spTree>
    <p:extLst>
      <p:ext uri="{BB962C8B-B14F-4D97-AF65-F5344CB8AC3E}">
        <p14:creationId xmlns:p14="http://schemas.microsoft.com/office/powerpoint/2010/main" val="334629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and </a:t>
            </a:r>
            <a:r>
              <a:rPr lang="en-US" dirty="0" err="1"/>
              <a:t>DynamoDB</a:t>
            </a:r>
            <a:endParaRPr lang="en-US" dirty="0"/>
          </a:p>
        </p:txBody>
      </p:sp>
      <p:sp>
        <p:nvSpPr>
          <p:cNvPr id="3" name="Content Placeholder 2"/>
          <p:cNvSpPr>
            <a:spLocks noGrp="1"/>
          </p:cNvSpPr>
          <p:nvPr>
            <p:ph idx="1"/>
          </p:nvPr>
        </p:nvSpPr>
        <p:spPr/>
        <p:txBody>
          <a:bodyPr/>
          <a:lstStyle/>
          <a:p>
            <a:r>
              <a:rPr lang="en-US" dirty="0"/>
              <a:t>Use the AWS SDK for JavaScript to write simple programs to perform the following Amazon </a:t>
            </a:r>
            <a:r>
              <a:rPr lang="en-US" dirty="0" err="1"/>
              <a:t>DynamoDB</a:t>
            </a:r>
            <a:r>
              <a:rPr lang="en-US" dirty="0"/>
              <a:t> operations:</a:t>
            </a:r>
          </a:p>
          <a:p>
            <a:endParaRPr lang="en-US" dirty="0"/>
          </a:p>
          <a:p>
            <a:pPr lvl="1"/>
            <a:r>
              <a:rPr lang="en-US" dirty="0"/>
              <a:t>Create a table called Movies and load sample data in JSON format.</a:t>
            </a:r>
          </a:p>
          <a:p>
            <a:pPr lvl="1"/>
            <a:r>
              <a:rPr lang="en-US" dirty="0"/>
              <a:t>Perform create, read, update, and delete operations on the table.</a:t>
            </a:r>
          </a:p>
          <a:p>
            <a:pPr lvl="1"/>
            <a:r>
              <a:rPr lang="en-US" dirty="0"/>
              <a:t>Run simple queries.</a:t>
            </a:r>
          </a:p>
          <a:p>
            <a:endParaRPr lang="en-US" dirty="0"/>
          </a:p>
          <a:p>
            <a:pPr marL="0" indent="0">
              <a:buNone/>
            </a:pPr>
            <a:r>
              <a:rPr lang="en-US" dirty="0">
                <a:hlinkClick r:id="rId3"/>
              </a:rPr>
              <a:t>https://docs.aws.amazon.com/amazondynamodb/latest/developerguide/GettingStarted.NodeJs.html</a:t>
            </a:r>
            <a:r>
              <a:rPr lang="en-US" dirty="0"/>
              <a:t> </a:t>
            </a:r>
          </a:p>
          <a:p>
            <a:pPr marL="0" indent="0">
              <a:buNone/>
            </a:pPr>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25</a:t>
            </a:fld>
            <a:endParaRPr lang="en-US"/>
          </a:p>
        </p:txBody>
      </p:sp>
    </p:spTree>
    <p:extLst>
      <p:ext uri="{BB962C8B-B14F-4D97-AF65-F5344CB8AC3E}">
        <p14:creationId xmlns:p14="http://schemas.microsoft.com/office/powerpoint/2010/main" val="60702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and </a:t>
            </a:r>
            <a:r>
              <a:rPr lang="en-US" dirty="0" err="1"/>
              <a:t>DynamoDB</a:t>
            </a:r>
            <a:r>
              <a:rPr lang="en-US" dirty="0"/>
              <a:t> (contd.)</a:t>
            </a:r>
          </a:p>
        </p:txBody>
      </p:sp>
      <p:sp>
        <p:nvSpPr>
          <p:cNvPr id="3" name="Content Placeholder 2"/>
          <p:cNvSpPr>
            <a:spLocks noGrp="1"/>
          </p:cNvSpPr>
          <p:nvPr>
            <p:ph idx="1"/>
          </p:nvPr>
        </p:nvSpPr>
        <p:spPr>
          <a:xfrm>
            <a:off x="277092" y="1371600"/>
            <a:ext cx="11545454" cy="5754414"/>
          </a:xfrm>
        </p:spPr>
        <p:txBody>
          <a:bodyPr>
            <a:normAutofit lnSpcReduction="10000"/>
          </a:bodyPr>
          <a:lstStyle/>
          <a:p>
            <a:r>
              <a:rPr lang="en-US" dirty="0"/>
              <a:t>Step 1: Create a Table. Create a table named Movies. The primary key for the table is composed of the following attributes: year – The partition key. The </a:t>
            </a:r>
            <a:r>
              <a:rPr lang="en-US" dirty="0" err="1"/>
              <a:t>AttributeType</a:t>
            </a:r>
            <a:r>
              <a:rPr lang="en-US" dirty="0"/>
              <a:t> is N for number, title – The sort key. The </a:t>
            </a:r>
            <a:r>
              <a:rPr lang="en-US" dirty="0" err="1"/>
              <a:t>AttributeType</a:t>
            </a:r>
            <a:r>
              <a:rPr lang="en-US" dirty="0"/>
              <a:t> is S for string.</a:t>
            </a:r>
          </a:p>
          <a:p>
            <a:r>
              <a:rPr lang="en-US" dirty="0"/>
              <a:t>Step 2: Load Sample Data</a:t>
            </a:r>
          </a:p>
          <a:p>
            <a:r>
              <a:rPr lang="en-US" dirty="0"/>
              <a:t>Step 3: Create, Read, Update, and Delete an Item</a:t>
            </a:r>
          </a:p>
          <a:p>
            <a:pPr lvl="1"/>
            <a:r>
              <a:rPr lang="en-US" dirty="0"/>
              <a:t>Step 3.1: Create a New Item</a:t>
            </a:r>
          </a:p>
          <a:p>
            <a:pPr lvl="1"/>
            <a:r>
              <a:rPr lang="en-US" dirty="0"/>
              <a:t>Step 3.2: Read an Item</a:t>
            </a:r>
          </a:p>
          <a:p>
            <a:pPr lvl="1"/>
            <a:r>
              <a:rPr lang="en-US" dirty="0"/>
              <a:t>Step 3.3: Update an Item</a:t>
            </a:r>
          </a:p>
          <a:p>
            <a:pPr lvl="1"/>
            <a:r>
              <a:rPr lang="en-US" dirty="0"/>
              <a:t>Step 3.4: Increment an Atomic Counter</a:t>
            </a:r>
          </a:p>
          <a:p>
            <a:pPr lvl="1"/>
            <a:r>
              <a:rPr lang="en-US" dirty="0"/>
              <a:t>Step 3.5: Update an Item (Conditionally)</a:t>
            </a:r>
          </a:p>
          <a:p>
            <a:pPr lvl="1"/>
            <a:r>
              <a:rPr lang="en-US" dirty="0"/>
              <a:t>Step 3.6: Delete an Item</a:t>
            </a:r>
          </a:p>
          <a:p>
            <a:r>
              <a:rPr lang="en-US" dirty="0"/>
              <a:t>Step 4: Query and Scan the Data</a:t>
            </a:r>
          </a:p>
          <a:p>
            <a:r>
              <a:rPr lang="en-US" dirty="0"/>
              <a:t>Step 5: Delete the Table</a:t>
            </a:r>
          </a:p>
        </p:txBody>
      </p:sp>
      <p:sp>
        <p:nvSpPr>
          <p:cNvPr id="4" name="Slide Number Placeholder 3"/>
          <p:cNvSpPr>
            <a:spLocks noGrp="1"/>
          </p:cNvSpPr>
          <p:nvPr>
            <p:ph type="sldNum" sz="quarter" idx="12"/>
          </p:nvPr>
        </p:nvSpPr>
        <p:spPr/>
        <p:txBody>
          <a:bodyPr/>
          <a:lstStyle/>
          <a:p>
            <a:fld id="{D3B37EAC-F55D-4DB6-844E-80B9C7FB0F81}" type="slidenum">
              <a:rPr lang="en-US" smtClean="0"/>
              <a:t>26</a:t>
            </a:fld>
            <a:endParaRPr lang="en-US"/>
          </a:p>
        </p:txBody>
      </p:sp>
    </p:spTree>
    <p:extLst>
      <p:ext uri="{BB962C8B-B14F-4D97-AF65-F5344CB8AC3E}">
        <p14:creationId xmlns:p14="http://schemas.microsoft.com/office/powerpoint/2010/main" val="397424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961" y="2909845"/>
            <a:ext cx="3295458" cy="1140050"/>
          </a:xfrm>
          <a:prstGeom prst="rect">
            <a:avLst/>
          </a:prstGeom>
        </p:spPr>
      </p:pic>
      <p:sp>
        <p:nvSpPr>
          <p:cNvPr id="5" name="Slide Number Placeholder 4"/>
          <p:cNvSpPr>
            <a:spLocks noGrp="1"/>
          </p:cNvSpPr>
          <p:nvPr>
            <p:ph type="sldNum" sz="quarter" idx="12"/>
          </p:nvPr>
        </p:nvSpPr>
        <p:spPr/>
        <p:txBody>
          <a:bodyPr/>
          <a:lstStyle/>
          <a:p>
            <a:fld id="{D3B37EAC-F55D-4DB6-844E-80B9C7FB0F81}" type="slidenum">
              <a:rPr lang="en-US" smtClean="0"/>
              <a:t>27</a:t>
            </a:fld>
            <a:endParaRPr lang="en-US"/>
          </a:p>
        </p:txBody>
      </p:sp>
    </p:spTree>
    <p:extLst>
      <p:ext uri="{BB962C8B-B14F-4D97-AF65-F5344CB8AC3E}">
        <p14:creationId xmlns:p14="http://schemas.microsoft.com/office/powerpoint/2010/main" val="184981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SDK for Java</a:t>
            </a:r>
          </a:p>
        </p:txBody>
      </p:sp>
      <p:sp>
        <p:nvSpPr>
          <p:cNvPr id="3" name="Content Placeholder 2"/>
          <p:cNvSpPr>
            <a:spLocks noGrp="1"/>
          </p:cNvSpPr>
          <p:nvPr>
            <p:ph idx="1"/>
          </p:nvPr>
        </p:nvSpPr>
        <p:spPr/>
        <p:txBody>
          <a:bodyPr/>
          <a:lstStyle/>
          <a:p>
            <a:r>
              <a:rPr lang="en-US" dirty="0"/>
              <a:t>The SDK helps take the complexity out of coding by providing Java APIs for AWS services including Amazon S3, Amazon ECS, </a:t>
            </a:r>
            <a:r>
              <a:rPr lang="en-US" dirty="0" err="1"/>
              <a:t>DynamoDB</a:t>
            </a:r>
            <a:r>
              <a:rPr lang="en-US" dirty="0"/>
              <a:t>, AWS Lambda, and more. </a:t>
            </a:r>
          </a:p>
          <a:p>
            <a:r>
              <a:rPr lang="en-US" dirty="0"/>
              <a:t>The single, downloadable package includes the AWS Java library, code samples, and documentation.</a:t>
            </a:r>
          </a:p>
          <a:p>
            <a:r>
              <a:rPr lang="en-US" dirty="0"/>
              <a:t>The official AWS SDK for Java - Version 2: </a:t>
            </a:r>
            <a:r>
              <a:rPr lang="en-US" dirty="0">
                <a:hlinkClick r:id="rId2"/>
              </a:rPr>
              <a:t>https://github.com/aws/aws-sdk-java-v2</a:t>
            </a:r>
            <a:r>
              <a:rPr lang="en-US" dirty="0"/>
              <a:t> </a:t>
            </a:r>
          </a:p>
          <a:p>
            <a:r>
              <a:rPr lang="en-US" dirty="0"/>
              <a:t>AWS Toolkit for Eclipse – an open-source plugin for developing, deploying, and managing AWS applications. </a:t>
            </a:r>
            <a:r>
              <a:rPr lang="en-US" dirty="0">
                <a:hlinkClick r:id="rId3"/>
              </a:rPr>
              <a:t>https://github.com/aws/aws-toolkit-eclipse</a:t>
            </a:r>
            <a:r>
              <a:rPr lang="en-US" dirty="0"/>
              <a:t> </a:t>
            </a:r>
          </a:p>
        </p:txBody>
      </p:sp>
      <p:sp>
        <p:nvSpPr>
          <p:cNvPr id="4" name="Slide Number Placeholder 3"/>
          <p:cNvSpPr>
            <a:spLocks noGrp="1"/>
          </p:cNvSpPr>
          <p:nvPr>
            <p:ph type="sldNum" sz="quarter" idx="12"/>
          </p:nvPr>
        </p:nvSpPr>
        <p:spPr/>
        <p:txBody>
          <a:bodyPr/>
          <a:lstStyle/>
          <a:p>
            <a:fld id="{D3B37EAC-F55D-4DB6-844E-80B9C7FB0F81}" type="slidenum">
              <a:rPr lang="en-US" smtClean="0"/>
              <a:t>3</a:t>
            </a:fld>
            <a:endParaRPr lang="en-US"/>
          </a:p>
        </p:txBody>
      </p:sp>
    </p:spTree>
    <p:extLst>
      <p:ext uri="{BB962C8B-B14F-4D97-AF65-F5344CB8AC3E}">
        <p14:creationId xmlns:p14="http://schemas.microsoft.com/office/powerpoint/2010/main" val="183823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AWS SDK for Java 1.11</a:t>
            </a:r>
          </a:p>
        </p:txBody>
      </p:sp>
      <p:sp>
        <p:nvSpPr>
          <p:cNvPr id="3" name="Content Placeholder 2"/>
          <p:cNvSpPr>
            <a:spLocks noGrp="1"/>
          </p:cNvSpPr>
          <p:nvPr>
            <p:ph idx="1"/>
          </p:nvPr>
        </p:nvSpPr>
        <p:spPr>
          <a:xfrm>
            <a:off x="277092" y="1371600"/>
            <a:ext cx="11545454" cy="5486400"/>
          </a:xfrm>
        </p:spPr>
        <p:txBody>
          <a:bodyPr>
            <a:normAutofit/>
          </a:bodyPr>
          <a:lstStyle/>
          <a:p>
            <a:r>
              <a:rPr lang="en-US" sz="2600" dirty="0"/>
              <a:t>Client-Side Data Encryption for Amazon S3</a:t>
            </a:r>
          </a:p>
          <a:p>
            <a:pPr lvl="1"/>
            <a:r>
              <a:rPr lang="en-US" sz="2600" dirty="0"/>
              <a:t>This easy-to-use, client-side encryption mechanism helps improve the security of storing application data in Amazon S3. Since encryption and decryption is performed client side, the private encryption keys never leave the application.</a:t>
            </a:r>
          </a:p>
          <a:p>
            <a:r>
              <a:rPr lang="en-US" sz="2600" dirty="0"/>
              <a:t>Amazon </a:t>
            </a:r>
            <a:r>
              <a:rPr lang="en-US" sz="2600" dirty="0" err="1"/>
              <a:t>DynamoDB</a:t>
            </a:r>
            <a:r>
              <a:rPr lang="en-US" sz="2600" dirty="0"/>
              <a:t> Object Mapper</a:t>
            </a:r>
          </a:p>
          <a:p>
            <a:pPr lvl="1"/>
            <a:r>
              <a:rPr lang="en-US" sz="2600" dirty="0"/>
              <a:t>The </a:t>
            </a:r>
            <a:r>
              <a:rPr lang="en-US" sz="2600" dirty="0" err="1"/>
              <a:t>DynamoDBMapper</a:t>
            </a:r>
            <a:r>
              <a:rPr lang="en-US" sz="2600" dirty="0"/>
              <a:t> eliminates the need for application-level data conversions and custom middleware solutions by using Plain Old Java Objects (POJOs) to store and retrieve Amazon </a:t>
            </a:r>
            <a:r>
              <a:rPr lang="en-US" sz="2600" dirty="0" err="1"/>
              <a:t>DynamoDB</a:t>
            </a:r>
            <a:r>
              <a:rPr lang="en-US" sz="2600" dirty="0"/>
              <a:t> data.</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4</a:t>
            </a:fld>
            <a:endParaRPr lang="en-US"/>
          </a:p>
        </p:txBody>
      </p:sp>
    </p:spTree>
    <p:extLst>
      <p:ext uri="{BB962C8B-B14F-4D97-AF65-F5344CB8AC3E}">
        <p14:creationId xmlns:p14="http://schemas.microsoft.com/office/powerpoint/2010/main" val="131605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2" y="76200"/>
            <a:ext cx="12030522" cy="1142998"/>
          </a:xfrm>
        </p:spPr>
        <p:txBody>
          <a:bodyPr>
            <a:normAutofit/>
          </a:bodyPr>
          <a:lstStyle/>
          <a:p>
            <a:r>
              <a:rPr lang="en-US" dirty="0"/>
              <a:t>Key Features of AWS SDK for Java 1.11 (contd.)</a:t>
            </a:r>
          </a:p>
        </p:txBody>
      </p:sp>
      <p:sp>
        <p:nvSpPr>
          <p:cNvPr id="3" name="Content Placeholder 2"/>
          <p:cNvSpPr>
            <a:spLocks noGrp="1"/>
          </p:cNvSpPr>
          <p:nvPr>
            <p:ph idx="1"/>
          </p:nvPr>
        </p:nvSpPr>
        <p:spPr>
          <a:xfrm>
            <a:off x="277092" y="1371600"/>
            <a:ext cx="11545454" cy="5486400"/>
          </a:xfrm>
        </p:spPr>
        <p:txBody>
          <a:bodyPr>
            <a:normAutofit/>
          </a:bodyPr>
          <a:lstStyle/>
          <a:p>
            <a:r>
              <a:rPr lang="en-US" sz="2600" dirty="0"/>
              <a:t>Amazon S3 Transfer Manager</a:t>
            </a:r>
          </a:p>
          <a:p>
            <a:pPr lvl="1"/>
            <a:r>
              <a:rPr lang="en-US" sz="2600" dirty="0"/>
              <a:t>Through a simple API, the Amazon S3 </a:t>
            </a:r>
            <a:r>
              <a:rPr lang="en-US" sz="2600" dirty="0" err="1"/>
              <a:t>TransferManager</a:t>
            </a:r>
            <a:r>
              <a:rPr lang="en-US" sz="2600" dirty="0"/>
              <a:t> achieves enhanced throughput, performance, and reliability by making extensive use of multi-threaded Amazon S3 multipart uploads.</a:t>
            </a:r>
          </a:p>
          <a:p>
            <a:r>
              <a:rPr lang="en-US" sz="2600" dirty="0"/>
              <a:t>Amazon SQS Client-Side Buffering</a:t>
            </a:r>
          </a:p>
          <a:p>
            <a:pPr lvl="1"/>
            <a:r>
              <a:rPr lang="en-US" sz="2600" dirty="0"/>
              <a:t>Client-side buffering collects and sends SQS requests in asynchronous batches, improving application and network performance.</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5</a:t>
            </a:fld>
            <a:endParaRPr lang="en-US"/>
          </a:p>
        </p:txBody>
      </p:sp>
    </p:spTree>
    <p:extLst>
      <p:ext uri="{BB962C8B-B14F-4D97-AF65-F5344CB8AC3E}">
        <p14:creationId xmlns:p14="http://schemas.microsoft.com/office/powerpoint/2010/main" val="338317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Features of AWS SDK for Java 2.0</a:t>
            </a:r>
          </a:p>
        </p:txBody>
      </p:sp>
      <p:sp>
        <p:nvSpPr>
          <p:cNvPr id="3" name="Content Placeholder 2"/>
          <p:cNvSpPr>
            <a:spLocks noGrp="1"/>
          </p:cNvSpPr>
          <p:nvPr>
            <p:ph idx="1"/>
          </p:nvPr>
        </p:nvSpPr>
        <p:spPr/>
        <p:txBody>
          <a:bodyPr>
            <a:normAutofit/>
          </a:bodyPr>
          <a:lstStyle/>
          <a:p>
            <a:r>
              <a:rPr lang="en-US" dirty="0" err="1"/>
              <a:t>Nonblocking</a:t>
            </a:r>
            <a:r>
              <a:rPr lang="en-US" dirty="0"/>
              <a:t> I/O</a:t>
            </a:r>
          </a:p>
          <a:p>
            <a:pPr lvl="1"/>
            <a:r>
              <a:rPr lang="en-US" dirty="0"/>
              <a:t>The AWS SDK for Java 2.0 utilizes a new, </a:t>
            </a:r>
            <a:r>
              <a:rPr lang="en-US" dirty="0" err="1"/>
              <a:t>nonblocking</a:t>
            </a:r>
            <a:r>
              <a:rPr lang="en-US" dirty="0"/>
              <a:t> SDK architecture built on </a:t>
            </a:r>
            <a:r>
              <a:rPr lang="en-US" dirty="0" err="1"/>
              <a:t>Netty</a:t>
            </a:r>
            <a:r>
              <a:rPr lang="en-US" dirty="0"/>
              <a:t> to support true </a:t>
            </a:r>
            <a:r>
              <a:rPr lang="en-US" dirty="0" err="1"/>
              <a:t>nonblocking</a:t>
            </a:r>
            <a:r>
              <a:rPr lang="en-US" dirty="0"/>
              <a:t> I/O.</a:t>
            </a:r>
          </a:p>
          <a:p>
            <a:r>
              <a:rPr lang="en-US" dirty="0"/>
              <a:t>Automatic pagination</a:t>
            </a:r>
          </a:p>
          <a:p>
            <a:pPr lvl="1"/>
            <a:r>
              <a:rPr lang="en-US" dirty="0"/>
              <a:t>To maximize availability and minimize latency, many AWS APIs break up a result across multiple “pages” of responses. In 2.0, the SDK can handle this automatically.</a:t>
            </a:r>
          </a:p>
          <a:p>
            <a:r>
              <a:rPr lang="en-US" dirty="0"/>
              <a:t>Pluggable HTTP layer</a:t>
            </a:r>
          </a:p>
          <a:p>
            <a:pPr lvl="1"/>
            <a:r>
              <a:rPr lang="en-US" dirty="0"/>
              <a:t>Version 2.0, like 1.11, continues to ship Apache as the default synchronous HTTP client, but you can replace it with another implementation that better suits your use-case.</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6</a:t>
            </a:fld>
            <a:endParaRPr lang="en-US"/>
          </a:p>
        </p:txBody>
      </p:sp>
    </p:spTree>
    <p:extLst>
      <p:ext uri="{BB962C8B-B14F-4D97-AF65-F5344CB8AC3E}">
        <p14:creationId xmlns:p14="http://schemas.microsoft.com/office/powerpoint/2010/main" val="416299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Deploying Java Web Applications</a:t>
            </a:r>
          </a:p>
        </p:txBody>
      </p:sp>
      <p:sp>
        <p:nvSpPr>
          <p:cNvPr id="3" name="Content Placeholder 2"/>
          <p:cNvSpPr>
            <a:spLocks noGrp="1"/>
          </p:cNvSpPr>
          <p:nvPr>
            <p:ph idx="1"/>
          </p:nvPr>
        </p:nvSpPr>
        <p:spPr/>
        <p:txBody>
          <a:bodyPr/>
          <a:lstStyle/>
          <a:p>
            <a:r>
              <a:rPr lang="en-US" dirty="0"/>
              <a:t>AWS offers several tools and services to enable both AWS-managed and customer-managed Java application deployment. </a:t>
            </a:r>
          </a:p>
        </p:txBody>
      </p:sp>
      <p:pic>
        <p:nvPicPr>
          <p:cNvPr id="4" name="Picture 3"/>
          <p:cNvPicPr>
            <a:picLocks noChangeAspect="1"/>
          </p:cNvPicPr>
          <p:nvPr/>
        </p:nvPicPr>
        <p:blipFill>
          <a:blip r:embed="rId3"/>
          <a:stretch>
            <a:fillRect/>
          </a:stretch>
        </p:blipFill>
        <p:spPr>
          <a:xfrm>
            <a:off x="314800" y="2224727"/>
            <a:ext cx="11545454" cy="3507480"/>
          </a:xfrm>
          <a:prstGeom prst="rect">
            <a:avLst/>
          </a:prstGeom>
        </p:spPr>
      </p:pic>
      <p:sp>
        <p:nvSpPr>
          <p:cNvPr id="5" name="Slide Number Placeholder 4"/>
          <p:cNvSpPr>
            <a:spLocks noGrp="1"/>
          </p:cNvSpPr>
          <p:nvPr>
            <p:ph type="sldNum" sz="quarter" idx="12"/>
          </p:nvPr>
        </p:nvSpPr>
        <p:spPr/>
        <p:txBody>
          <a:bodyPr/>
          <a:lstStyle/>
          <a:p>
            <a:fld id="{D3B37EAC-F55D-4DB6-844E-80B9C7FB0F81}" type="slidenum">
              <a:rPr lang="en-US" smtClean="0"/>
              <a:t>7</a:t>
            </a:fld>
            <a:endParaRPr lang="en-US"/>
          </a:p>
        </p:txBody>
      </p:sp>
    </p:spTree>
    <p:extLst>
      <p:ext uri="{BB962C8B-B14F-4D97-AF65-F5344CB8AC3E}">
        <p14:creationId xmlns:p14="http://schemas.microsoft.com/office/powerpoint/2010/main" val="183239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Toolkit for Eclipse</a:t>
            </a:r>
          </a:p>
        </p:txBody>
      </p:sp>
      <p:sp>
        <p:nvSpPr>
          <p:cNvPr id="3" name="Content Placeholder 2"/>
          <p:cNvSpPr>
            <a:spLocks noGrp="1"/>
          </p:cNvSpPr>
          <p:nvPr>
            <p:ph idx="1"/>
          </p:nvPr>
        </p:nvSpPr>
        <p:spPr>
          <a:xfrm>
            <a:off x="277092" y="1371600"/>
            <a:ext cx="11545454" cy="5386552"/>
          </a:xfrm>
        </p:spPr>
        <p:txBody>
          <a:bodyPr>
            <a:normAutofit lnSpcReduction="10000"/>
          </a:bodyPr>
          <a:lstStyle/>
          <a:p>
            <a:r>
              <a:rPr lang="en-US" dirty="0"/>
              <a:t>Install the AWS Toolkit</a:t>
            </a:r>
          </a:p>
          <a:p>
            <a:pPr marL="457200" indent="-457200">
              <a:buFont typeface="+mj-lt"/>
              <a:buAutoNum type="arabicPeriod"/>
            </a:pPr>
            <a:r>
              <a:rPr lang="en-US" dirty="0"/>
              <a:t>Open Help → Install New Software….</a:t>
            </a:r>
          </a:p>
          <a:p>
            <a:pPr marL="457200" indent="-457200">
              <a:buFont typeface="+mj-lt"/>
              <a:buAutoNum type="arabicPeriod"/>
            </a:pPr>
            <a:r>
              <a:rPr lang="en-US" dirty="0"/>
              <a:t>Enter https://aws.amazon.com/eclipse in the text box labeled “Work with” at the top of the dialog.</a:t>
            </a:r>
          </a:p>
          <a:p>
            <a:pPr marL="457200" indent="-457200">
              <a:buFont typeface="+mj-lt"/>
              <a:buAutoNum type="arabicPeriod"/>
            </a:pPr>
            <a:r>
              <a:rPr lang="en-US" dirty="0"/>
              <a:t>Select the required "AWS Core Management Tools" and other optional items from the list below.</a:t>
            </a:r>
          </a:p>
          <a:p>
            <a:pPr marL="457200" indent="-457200">
              <a:buFont typeface="+mj-lt"/>
              <a:buAutoNum type="arabicPeriod"/>
            </a:pPr>
            <a:r>
              <a:rPr lang="en-US" dirty="0"/>
              <a:t>Click “Next.” Eclipse guides you through the remaining installation steps.</a:t>
            </a:r>
          </a:p>
          <a:p>
            <a:endParaRPr lang="en-US" dirty="0"/>
          </a:p>
          <a:p>
            <a:r>
              <a:rPr lang="en-US" dirty="0"/>
              <a:t>Note: The toolkit requires Eclipse 4.4 (Luna) or higher</a:t>
            </a:r>
          </a:p>
          <a:p>
            <a:r>
              <a:rPr lang="en-US" dirty="0"/>
              <a:t>The AWS Toolkit for Eclipse is an open source plug-in for the Eclipse integrated development environment (IDE) that makes it easier for developers to develop, debug, and deploy Java applications that use Amazon Web Services. </a:t>
            </a:r>
          </a:p>
        </p:txBody>
      </p:sp>
      <p:sp>
        <p:nvSpPr>
          <p:cNvPr id="14" name="Slide Number Placeholder 13"/>
          <p:cNvSpPr>
            <a:spLocks noGrp="1"/>
          </p:cNvSpPr>
          <p:nvPr>
            <p:ph type="sldNum" sz="quarter" idx="12"/>
          </p:nvPr>
        </p:nvSpPr>
        <p:spPr/>
        <p:txBody>
          <a:bodyPr/>
          <a:lstStyle/>
          <a:p>
            <a:fld id="{D3B37EAC-F55D-4DB6-844E-80B9C7FB0F81}" type="slidenum">
              <a:rPr lang="en-US" smtClean="0"/>
              <a:t>8</a:t>
            </a:fld>
            <a:endParaRPr lang="en-US"/>
          </a:p>
        </p:txBody>
      </p:sp>
    </p:spTree>
    <p:extLst>
      <p:ext uri="{BB962C8B-B14F-4D97-AF65-F5344CB8AC3E}">
        <p14:creationId xmlns:p14="http://schemas.microsoft.com/office/powerpoint/2010/main" val="213156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Eclipse (contd.)</a:t>
            </a:r>
          </a:p>
        </p:txBody>
      </p:sp>
      <p:sp>
        <p:nvSpPr>
          <p:cNvPr id="3" name="Content Placeholder 2"/>
          <p:cNvSpPr>
            <a:spLocks noGrp="1"/>
          </p:cNvSpPr>
          <p:nvPr>
            <p:ph idx="1"/>
          </p:nvPr>
        </p:nvSpPr>
        <p:spPr>
          <a:xfrm>
            <a:off x="277092" y="1371600"/>
            <a:ext cx="11545454" cy="5134304"/>
          </a:xfrm>
        </p:spPr>
        <p:txBody>
          <a:bodyPr>
            <a:normAutofit/>
          </a:bodyPr>
          <a:lstStyle/>
          <a:p>
            <a:r>
              <a:rPr lang="en-US" dirty="0"/>
              <a:t>It enhances the Eclipse IDE with additional features:</a:t>
            </a:r>
          </a:p>
          <a:p>
            <a:pPr lvl="1"/>
            <a:r>
              <a:rPr lang="en-US" dirty="0"/>
              <a:t>The AWS SDK for Java is included and managed by Maven when you create a new AWS project using the AWS Toolkit for Eclipse</a:t>
            </a:r>
          </a:p>
          <a:p>
            <a:pPr lvl="1"/>
            <a:r>
              <a:rPr lang="en-US" dirty="0"/>
              <a:t>AWS Explorer, an interface to Amazon Web Services that allows you to manage your AWS resources from within the Eclipse environment.</a:t>
            </a:r>
          </a:p>
          <a:p>
            <a:pPr lvl="1"/>
            <a:r>
              <a:rPr lang="en-US" dirty="0"/>
              <a:t>AWS Lambda Java project and </a:t>
            </a:r>
            <a:r>
              <a:rPr lang="en-US" dirty="0" err="1"/>
              <a:t>Serverless</a:t>
            </a:r>
            <a:r>
              <a:rPr lang="en-US" dirty="0"/>
              <a:t> Application Model (SAM) project blueprint creation, deployment and debugging</a:t>
            </a:r>
          </a:p>
          <a:p>
            <a:pPr lvl="1"/>
            <a:r>
              <a:rPr lang="en-US" dirty="0"/>
              <a:t>AWS </a:t>
            </a:r>
            <a:r>
              <a:rPr lang="en-US" dirty="0" err="1"/>
              <a:t>CodeCommit</a:t>
            </a:r>
            <a:r>
              <a:rPr lang="en-US" dirty="0"/>
              <a:t> repository cloning</a:t>
            </a:r>
          </a:p>
          <a:p>
            <a:pPr lvl="1"/>
            <a:r>
              <a:rPr lang="en-US" dirty="0"/>
              <a:t>Integration with AWS </a:t>
            </a:r>
            <a:r>
              <a:rPr lang="en-US" dirty="0" err="1"/>
              <a:t>CodeStar</a:t>
            </a:r>
            <a:endParaRPr lang="en-US" dirty="0"/>
          </a:p>
          <a:p>
            <a:pPr lvl="1"/>
            <a:r>
              <a:rPr lang="en-US" dirty="0"/>
              <a:t>AWS Elastic Beanstalk deployment and debugging</a:t>
            </a:r>
          </a:p>
          <a:p>
            <a:pPr lvl="1"/>
            <a:r>
              <a:rPr lang="en-US" dirty="0"/>
              <a:t>An AWS </a:t>
            </a:r>
            <a:r>
              <a:rPr lang="en-US" dirty="0" err="1"/>
              <a:t>CloudFormation</a:t>
            </a:r>
            <a:r>
              <a:rPr lang="en-US" dirty="0"/>
              <a:t> template editor</a:t>
            </a:r>
          </a:p>
          <a:p>
            <a:pPr lvl="1"/>
            <a:r>
              <a:rPr lang="en-US" dirty="0"/>
              <a:t>Support for multiple AWS accounts</a:t>
            </a:r>
          </a:p>
        </p:txBody>
      </p:sp>
      <p:sp>
        <p:nvSpPr>
          <p:cNvPr id="4" name="Slide Number Placeholder 3"/>
          <p:cNvSpPr>
            <a:spLocks noGrp="1"/>
          </p:cNvSpPr>
          <p:nvPr>
            <p:ph type="sldNum" sz="quarter" idx="12"/>
          </p:nvPr>
        </p:nvSpPr>
        <p:spPr/>
        <p:txBody>
          <a:bodyPr/>
          <a:lstStyle/>
          <a:p>
            <a:fld id="{D3B37EAC-F55D-4DB6-844E-80B9C7FB0F81}" type="slidenum">
              <a:rPr lang="en-US" smtClean="0"/>
              <a:t>9</a:t>
            </a:fld>
            <a:endParaRPr lang="en-US"/>
          </a:p>
        </p:txBody>
      </p:sp>
    </p:spTree>
    <p:extLst>
      <p:ext uri="{BB962C8B-B14F-4D97-AF65-F5344CB8AC3E}">
        <p14:creationId xmlns:p14="http://schemas.microsoft.com/office/powerpoint/2010/main" val="77900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V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ThemeVan" id="{DF3D3269-8E84-480E-9303-F2FB57196E43}" vid="{403988F3-2EF6-4FC2-84C7-FF8BE3B08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TotalTime>
  <Words>1857</Words>
  <Application>Microsoft Office PowerPoint</Application>
  <PresentationFormat>Widescreen</PresentationFormat>
  <Paragraphs>191</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vt:lpstr>
      <vt:lpstr>ThemeVan</vt:lpstr>
      <vt:lpstr>New Technology in Application Development</vt:lpstr>
      <vt:lpstr>Content</vt:lpstr>
      <vt:lpstr>AWS SDK for Java</vt:lpstr>
      <vt:lpstr>Key Features of AWS SDK for Java 1.11</vt:lpstr>
      <vt:lpstr>Key Features of AWS SDK for Java 1.11 (contd.)</vt:lpstr>
      <vt:lpstr>Key Features of AWS SDK for Java 2.0</vt:lpstr>
      <vt:lpstr>Deploying Java Web Applications</vt:lpstr>
      <vt:lpstr>AWS Toolkit for Eclipse</vt:lpstr>
      <vt:lpstr>AWS Toolkit for Eclipse (contd.)</vt:lpstr>
      <vt:lpstr>AWS Toolkit for Eclipse (contd.)</vt:lpstr>
      <vt:lpstr>AWS SDK for .NET</vt:lpstr>
      <vt:lpstr>Setting Up the AWS Toolkit for Visual Studio</vt:lpstr>
      <vt:lpstr>Install the Toolkit for Visual Studio</vt:lpstr>
      <vt:lpstr>Adding a profile to the SDK Credential Store or the Shared AWS Credentials File</vt:lpstr>
      <vt:lpstr>Adding a profile to the SDK Credential Store or the Shared AWS Credentials File (contd.)</vt:lpstr>
      <vt:lpstr>Using DynamoDB from AWS Explorer </vt:lpstr>
      <vt:lpstr>Amazon RDS from AWS Explorer</vt:lpstr>
      <vt:lpstr>Create a Microsoft SQL Server Database in an RDS Instance </vt:lpstr>
      <vt:lpstr>Deploy a .NET Sample Application Using AWS Elastic Beanstalk</vt:lpstr>
      <vt:lpstr>AWS SDK for JavaScript in Node.js</vt:lpstr>
      <vt:lpstr>PowerPoint Presentation</vt:lpstr>
      <vt:lpstr>PowerPoint Presentation</vt:lpstr>
      <vt:lpstr>PowerPoint Presentation</vt:lpstr>
      <vt:lpstr>Working with Services in the SDK for JavaScript</vt:lpstr>
      <vt:lpstr>Node.js and DynamoDB</vt:lpstr>
      <vt:lpstr>Node.js and DynamoDB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Technology in Application Development</dc:title>
  <dc:creator>Thanh Van</dc:creator>
  <cp:lastModifiedBy>Thanh Van</cp:lastModifiedBy>
  <cp:revision>55</cp:revision>
  <dcterms:created xsi:type="dcterms:W3CDTF">2019-07-13T02:19:16Z</dcterms:created>
  <dcterms:modified xsi:type="dcterms:W3CDTF">2019-07-30T01:32:07Z</dcterms:modified>
</cp:coreProperties>
</file>