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259" r:id="rId4"/>
    <p:sldId id="260" r:id="rId5"/>
    <p:sldId id="269" r:id="rId6"/>
    <p:sldId id="262" r:id="rId7"/>
    <p:sldId id="261" r:id="rId8"/>
    <p:sldId id="268" r:id="rId9"/>
    <p:sldId id="265" r:id="rId10"/>
    <p:sldId id="263" r:id="rId11"/>
    <p:sldId id="270" r:id="rId12"/>
    <p:sldId id="266" r:id="rId13"/>
    <p:sldId id="267" r:id="rId14"/>
    <p:sldId id="264" r:id="rId15"/>
    <p:sldId id="272" r:id="rId16"/>
    <p:sldId id="273" r:id="rId17"/>
    <p:sldId id="276" r:id="rId18"/>
    <p:sldId id="274" r:id="rId19"/>
    <p:sldId id="275" r:id="rId20"/>
    <p:sldId id="277" r:id="rId21"/>
    <p:sldId id="279" r:id="rId22"/>
    <p:sldId id="258" r:id="rId2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3" autoAdjust="0"/>
    <p:restoredTop sz="94660"/>
  </p:normalViewPr>
  <p:slideViewPr>
    <p:cSldViewPr snapToGrid="0">
      <p:cViewPr varScale="1">
        <p:scale>
          <a:sx n="106" d="100"/>
          <a:sy n="106"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D575D-6DDA-4F54-9F58-3D687659A01F}" type="datetimeFigureOut">
              <a:rPr lang="en-US" smtClean="0"/>
              <a:t>10/10/21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F5B29-2422-4FA4-BE97-934E30F7A9AC}" type="slidenum">
              <a:rPr lang="en-US" smtClean="0"/>
              <a:t>‹#›</a:t>
            </a:fld>
            <a:endParaRPr lang="en-US"/>
          </a:p>
        </p:txBody>
      </p:sp>
    </p:spTree>
    <p:extLst>
      <p:ext uri="{BB962C8B-B14F-4D97-AF65-F5344CB8AC3E}">
        <p14:creationId xmlns:p14="http://schemas.microsoft.com/office/powerpoint/2010/main" val="21538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3748"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880617" y="1498604"/>
            <a:ext cx="7010400" cy="3298825"/>
          </a:xfrm>
        </p:spPr>
        <p:txBody>
          <a:bodyPr>
            <a:normAutofit/>
          </a:bodyPr>
          <a:lstStyle>
            <a:lvl1pPr algn="l">
              <a:lnSpc>
                <a:spcPct val="90000"/>
              </a:lnSpc>
              <a:defRPr sz="40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F74E89CF-FA2F-454E-888E-2B5EFE3A1083}" type="datetime1">
              <a:rPr lang="en-US" smtClean="0"/>
              <a:t>10/10/21</a:t>
            </a:fld>
            <a:endParaRPr lang="en-US"/>
          </a:p>
        </p:txBody>
      </p:sp>
      <p:sp>
        <p:nvSpPr>
          <p:cNvPr id="7" name="Footer Placeholder 6"/>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3B37EAC-F55D-4DB6-844E-80B9C7FB0F81}" type="slidenum">
              <a:rPr lang="en-US" smtClean="0"/>
              <a:t>‹#›</a:t>
            </a:fld>
            <a:endParaRPr lang="en-US"/>
          </a:p>
        </p:txBody>
      </p:sp>
    </p:spTree>
    <p:extLst>
      <p:ext uri="{BB962C8B-B14F-4D97-AF65-F5344CB8AC3E}">
        <p14:creationId xmlns:p14="http://schemas.microsoft.com/office/powerpoint/2010/main" val="3355693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092" y="76200"/>
            <a:ext cx="11545454" cy="1142998"/>
          </a:xfrm>
        </p:spPr>
        <p:txBody>
          <a:bodyPr>
            <a:normAutofit/>
          </a:bodyPr>
          <a:lstStyle>
            <a:lvl1pPr>
              <a:defRPr sz="4000" baseline="0">
                <a:effectLst/>
              </a:defRPr>
            </a:lvl1pPr>
          </a:lstStyle>
          <a:p>
            <a:r>
              <a:rPr lang="en-US" dirty="0"/>
              <a:t>Click to edit Master title style</a:t>
            </a:r>
            <a:endParaRPr dirty="0"/>
          </a:p>
        </p:txBody>
      </p:sp>
      <p:sp>
        <p:nvSpPr>
          <p:cNvPr id="3" name="Content Placeholder 2"/>
          <p:cNvSpPr>
            <a:spLocks noGrp="1"/>
          </p:cNvSpPr>
          <p:nvPr>
            <p:ph idx="1"/>
          </p:nvPr>
        </p:nvSpPr>
        <p:spPr>
          <a:xfrm>
            <a:off x="277092" y="1371600"/>
            <a:ext cx="11545454"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4C7FC18-C22B-4749-AE27-4EEF5C0A1B63}" type="datetime1">
              <a:rPr lang="en-US" smtClean="0"/>
              <a:t>10/10/21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14740" y="6400804"/>
            <a:ext cx="1107806" cy="320675"/>
          </a:xfrm>
        </p:spPr>
        <p:txBody>
          <a:bodyPr/>
          <a:lstStyle>
            <a:lvl1pPr>
              <a:defRPr sz="1800"/>
            </a:lvl1pPr>
          </a:lstStyle>
          <a:p>
            <a:fld id="{D3B37EAC-F55D-4DB6-844E-80B9C7FB0F81}" type="slidenum">
              <a:rPr lang="en-US" smtClean="0"/>
              <a:t>‹#›</a:t>
            </a:fld>
            <a:endParaRPr lang="en-US"/>
          </a:p>
        </p:txBody>
      </p:sp>
    </p:spTree>
    <p:extLst>
      <p:ext uri="{BB962C8B-B14F-4D97-AF65-F5344CB8AC3E}">
        <p14:creationId xmlns:p14="http://schemas.microsoft.com/office/powerpoint/2010/main" val="425609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2" y="0"/>
            <a:ext cx="12192128"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4"/>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2164641C-8F97-4ADF-9A46-7984BB5973DB}" type="datetime1">
              <a:rPr lang="en-US" smtClean="0"/>
              <a:t>10/10/21</a:t>
            </a:fld>
            <a:endParaRPr lang="en-US"/>
          </a:p>
        </p:txBody>
      </p:sp>
      <p:sp>
        <p:nvSpPr>
          <p:cNvPr id="5" name="Footer Placeholder 4"/>
          <p:cNvSpPr>
            <a:spLocks noGrp="1"/>
          </p:cNvSpPr>
          <p:nvPr>
            <p:ph type="ftr" sz="quarter" idx="3"/>
          </p:nvPr>
        </p:nvSpPr>
        <p:spPr>
          <a:xfrm>
            <a:off x="3908861" y="6400804"/>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a:p>
        </p:txBody>
      </p:sp>
      <p:sp>
        <p:nvSpPr>
          <p:cNvPr id="6" name="Slide Number Placeholder 5"/>
          <p:cNvSpPr>
            <a:spLocks noGrp="1"/>
          </p:cNvSpPr>
          <p:nvPr>
            <p:ph type="sldNum" sz="quarter" idx="4"/>
          </p:nvPr>
        </p:nvSpPr>
        <p:spPr>
          <a:xfrm>
            <a:off x="10169796" y="6400804"/>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3B37EAC-F55D-4DB6-844E-80B9C7FB0F81}" type="slidenum">
              <a:rPr lang="en-US" smtClean="0"/>
              <a:t>‹#›</a:t>
            </a:fld>
            <a:endParaRPr lang="en-US"/>
          </a:p>
        </p:txBody>
      </p:sp>
    </p:spTree>
    <p:extLst>
      <p:ext uri="{BB962C8B-B14F-4D97-AF65-F5344CB8AC3E}">
        <p14:creationId xmlns:p14="http://schemas.microsoft.com/office/powerpoint/2010/main" val="3192281347"/>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New Technology in Application Development</a:t>
            </a:r>
          </a:p>
        </p:txBody>
      </p:sp>
      <p:sp>
        <p:nvSpPr>
          <p:cNvPr id="3" name="Subtitle 2"/>
          <p:cNvSpPr>
            <a:spLocks noGrp="1"/>
          </p:cNvSpPr>
          <p:nvPr>
            <p:ph type="subTitle" idx="1"/>
          </p:nvPr>
        </p:nvSpPr>
        <p:spPr/>
        <p:txBody>
          <a:bodyPr/>
          <a:lstStyle/>
          <a:p>
            <a:r>
              <a:rPr lang="en-US" dirty="0"/>
              <a:t>07. Cloud Computing Deployment and Management Tools</a:t>
            </a:r>
          </a:p>
        </p:txBody>
      </p:sp>
    </p:spTree>
    <p:extLst>
      <p:ext uri="{BB962C8B-B14F-4D97-AF65-F5344CB8AC3E}">
        <p14:creationId xmlns:p14="http://schemas.microsoft.com/office/powerpoint/2010/main" val="26892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CodeDeploy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283" y="1371600"/>
            <a:ext cx="9103360" cy="4876800"/>
          </a:xfrm>
        </p:spPr>
      </p:pic>
      <p:sp>
        <p:nvSpPr>
          <p:cNvPr id="4" name="Slide Number Placeholder 3"/>
          <p:cNvSpPr>
            <a:spLocks noGrp="1"/>
          </p:cNvSpPr>
          <p:nvPr>
            <p:ph type="sldNum" sz="quarter" idx="12"/>
          </p:nvPr>
        </p:nvSpPr>
        <p:spPr/>
        <p:txBody>
          <a:bodyPr/>
          <a:lstStyle/>
          <a:p>
            <a:fld id="{D3B37EAC-F55D-4DB6-844E-80B9C7FB0F81}" type="slidenum">
              <a:rPr lang="en-US" smtClean="0"/>
              <a:t>10</a:t>
            </a:fld>
            <a:endParaRPr lang="en-US"/>
          </a:p>
        </p:txBody>
      </p:sp>
    </p:spTree>
    <p:extLst>
      <p:ext uri="{BB962C8B-B14F-4D97-AF65-F5344CB8AC3E}">
        <p14:creationId xmlns:p14="http://schemas.microsoft.com/office/powerpoint/2010/main" val="217315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CodeDeploy</a:t>
            </a:r>
            <a:r>
              <a:rPr lang="en-US" dirty="0"/>
              <a:t> (Contd.)</a:t>
            </a:r>
          </a:p>
        </p:txBody>
      </p:sp>
      <p:sp>
        <p:nvSpPr>
          <p:cNvPr id="3" name="Content Placeholder 2"/>
          <p:cNvSpPr>
            <a:spLocks noGrp="1"/>
          </p:cNvSpPr>
          <p:nvPr>
            <p:ph idx="1"/>
          </p:nvPr>
        </p:nvSpPr>
        <p:spPr/>
        <p:txBody>
          <a:bodyPr/>
          <a:lstStyle/>
          <a:p>
            <a:r>
              <a:rPr lang="en-US" dirty="0"/>
              <a:t>AWS </a:t>
            </a:r>
            <a:r>
              <a:rPr lang="en-US" dirty="0" err="1"/>
              <a:t>CodeDeploy</a:t>
            </a:r>
            <a:r>
              <a:rPr lang="en-US" dirty="0"/>
              <a:t> is a fully managed deployment service that automates software deployments to a variety of compute services such as Amazon EC2, AWS </a:t>
            </a:r>
            <a:r>
              <a:rPr lang="en-US" dirty="0" err="1"/>
              <a:t>Fargate</a:t>
            </a:r>
            <a:r>
              <a:rPr lang="en-US" dirty="0"/>
              <a:t>, AWS Lambda, and your on-premises servers. </a:t>
            </a:r>
          </a:p>
          <a:p>
            <a:r>
              <a:rPr lang="en-US" dirty="0"/>
              <a:t>AWS </a:t>
            </a:r>
            <a:r>
              <a:rPr lang="en-US" dirty="0" err="1"/>
              <a:t>CodeDeploy</a:t>
            </a:r>
            <a:r>
              <a:rPr lang="en-US" dirty="0"/>
              <a:t> makes it easier for you to rapidly release new features, helps you avoid downtime during application deployment, and handles the complexity of updating your applications. </a:t>
            </a:r>
          </a:p>
          <a:p>
            <a:r>
              <a:rPr lang="en-US" dirty="0"/>
              <a:t>You can use AWS </a:t>
            </a:r>
            <a:r>
              <a:rPr lang="en-US" dirty="0" err="1"/>
              <a:t>CodeDeploy</a:t>
            </a:r>
            <a:r>
              <a:rPr lang="en-US" dirty="0"/>
              <a:t> to automate software deployments, eliminating the need for error-prone manual operations. The service scales to match your deployment needs.</a:t>
            </a:r>
          </a:p>
        </p:txBody>
      </p:sp>
      <p:sp>
        <p:nvSpPr>
          <p:cNvPr id="4" name="Slide Number Placeholder 3"/>
          <p:cNvSpPr>
            <a:spLocks noGrp="1"/>
          </p:cNvSpPr>
          <p:nvPr>
            <p:ph type="sldNum" sz="quarter" idx="12"/>
          </p:nvPr>
        </p:nvSpPr>
        <p:spPr/>
        <p:txBody>
          <a:bodyPr/>
          <a:lstStyle/>
          <a:p>
            <a:fld id="{D3B37EAC-F55D-4DB6-844E-80B9C7FB0F81}" type="slidenum">
              <a:rPr lang="en-US" smtClean="0"/>
              <a:t>11</a:t>
            </a:fld>
            <a:endParaRPr lang="en-US"/>
          </a:p>
        </p:txBody>
      </p:sp>
    </p:spTree>
    <p:extLst>
      <p:ext uri="{BB962C8B-B14F-4D97-AF65-F5344CB8AC3E}">
        <p14:creationId xmlns:p14="http://schemas.microsoft.com/office/powerpoint/2010/main" val="410441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CodeDeploy</a:t>
            </a:r>
            <a:r>
              <a:rPr lang="en-US" dirty="0"/>
              <a:t> Benefits</a:t>
            </a:r>
          </a:p>
        </p:txBody>
      </p:sp>
      <p:sp>
        <p:nvSpPr>
          <p:cNvPr id="3" name="Content Placeholder 2"/>
          <p:cNvSpPr>
            <a:spLocks noGrp="1"/>
          </p:cNvSpPr>
          <p:nvPr>
            <p:ph idx="1"/>
          </p:nvPr>
        </p:nvSpPr>
        <p:spPr>
          <a:xfrm>
            <a:off x="277092" y="1371599"/>
            <a:ext cx="11545454" cy="5717358"/>
          </a:xfrm>
        </p:spPr>
        <p:txBody>
          <a:bodyPr>
            <a:normAutofit lnSpcReduction="10000"/>
          </a:bodyPr>
          <a:lstStyle/>
          <a:p>
            <a:pPr>
              <a:lnSpc>
                <a:spcPct val="110000"/>
              </a:lnSpc>
              <a:spcAft>
                <a:spcPts val="0"/>
              </a:spcAft>
            </a:pPr>
            <a:r>
              <a:rPr lang="en-US" dirty="0"/>
              <a:t>Automated deployments</a:t>
            </a:r>
          </a:p>
          <a:p>
            <a:pPr lvl="1">
              <a:lnSpc>
                <a:spcPct val="110000"/>
              </a:lnSpc>
              <a:spcAft>
                <a:spcPts val="0"/>
              </a:spcAft>
            </a:pPr>
            <a:r>
              <a:rPr lang="en-US" dirty="0"/>
              <a:t>AWS </a:t>
            </a:r>
            <a:r>
              <a:rPr lang="en-US" dirty="0" err="1"/>
              <a:t>CodeDeploy</a:t>
            </a:r>
            <a:r>
              <a:rPr lang="en-US" dirty="0"/>
              <a:t> fully automates your software deployments, allowing you to deploy reliably and rapidly. You can consistently deploy your application across your development, test, and production environments whether deploying to Amazon EC2, AWS </a:t>
            </a:r>
            <a:r>
              <a:rPr lang="en-US" dirty="0" err="1"/>
              <a:t>Fargate</a:t>
            </a:r>
            <a:r>
              <a:rPr lang="en-US" dirty="0"/>
              <a:t>, AWS Lambda, or your on-premises servers. The service scales with your infrastructure.</a:t>
            </a:r>
          </a:p>
          <a:p>
            <a:pPr>
              <a:lnSpc>
                <a:spcPct val="110000"/>
              </a:lnSpc>
              <a:spcAft>
                <a:spcPts val="0"/>
              </a:spcAft>
            </a:pPr>
            <a:r>
              <a:rPr lang="en-US" dirty="0"/>
              <a:t>Minimize downtime</a:t>
            </a:r>
          </a:p>
          <a:p>
            <a:pPr lvl="1">
              <a:lnSpc>
                <a:spcPct val="110000"/>
              </a:lnSpc>
              <a:spcAft>
                <a:spcPts val="0"/>
              </a:spcAft>
            </a:pPr>
            <a:r>
              <a:rPr lang="en-US" dirty="0"/>
              <a:t>AWS </a:t>
            </a:r>
            <a:r>
              <a:rPr lang="en-US" dirty="0" err="1"/>
              <a:t>CodeDeploy</a:t>
            </a:r>
            <a:r>
              <a:rPr lang="en-US" dirty="0"/>
              <a:t> helps maximize your application availability during the software deployment process. It introduces changes incrementally and tracks application health according to configurable rules. Software deployments can easily be stopped and rolled back if there are errors.</a:t>
            </a:r>
          </a:p>
          <a:p>
            <a:pPr>
              <a:lnSpc>
                <a:spcPct val="110000"/>
              </a:lnSpc>
              <a:spcAft>
                <a:spcPts val="0"/>
              </a:spcAft>
            </a:pPr>
            <a:r>
              <a:rPr lang="en-US" dirty="0"/>
              <a:t>Centralized control</a:t>
            </a:r>
          </a:p>
          <a:p>
            <a:pPr>
              <a:lnSpc>
                <a:spcPct val="110000"/>
              </a:lnSpc>
              <a:spcAft>
                <a:spcPts val="0"/>
              </a:spcAft>
            </a:pPr>
            <a:r>
              <a:rPr lang="en-US" dirty="0"/>
              <a:t>Easy to adopt</a:t>
            </a:r>
          </a:p>
        </p:txBody>
      </p:sp>
      <p:sp>
        <p:nvSpPr>
          <p:cNvPr id="4" name="Slide Number Placeholder 3"/>
          <p:cNvSpPr>
            <a:spLocks noGrp="1"/>
          </p:cNvSpPr>
          <p:nvPr>
            <p:ph type="sldNum" sz="quarter" idx="12"/>
          </p:nvPr>
        </p:nvSpPr>
        <p:spPr/>
        <p:txBody>
          <a:bodyPr/>
          <a:lstStyle/>
          <a:p>
            <a:fld id="{D3B37EAC-F55D-4DB6-844E-80B9C7FB0F81}" type="slidenum">
              <a:rPr lang="en-US" smtClean="0"/>
              <a:t>12</a:t>
            </a:fld>
            <a:endParaRPr lang="en-US"/>
          </a:p>
        </p:txBody>
      </p:sp>
    </p:spTree>
    <p:extLst>
      <p:ext uri="{BB962C8B-B14F-4D97-AF65-F5344CB8AC3E}">
        <p14:creationId xmlns:p14="http://schemas.microsoft.com/office/powerpoint/2010/main" val="20554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CodeStar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3B37EAC-F55D-4DB6-844E-80B9C7FB0F81}" type="slidenum">
              <a:rPr lang="en-US" smtClean="0"/>
              <a:t>13</a:t>
            </a:fld>
            <a:endParaRPr lang="en-US"/>
          </a:p>
        </p:txBody>
      </p:sp>
      <p:pic>
        <p:nvPicPr>
          <p:cNvPr id="5" name="Picture 4"/>
          <p:cNvPicPr>
            <a:picLocks noChangeAspect="1"/>
          </p:cNvPicPr>
          <p:nvPr/>
        </p:nvPicPr>
        <p:blipFill>
          <a:blip r:embed="rId2"/>
          <a:stretch>
            <a:fillRect/>
          </a:stretch>
        </p:blipFill>
        <p:spPr>
          <a:xfrm>
            <a:off x="1613701" y="1376408"/>
            <a:ext cx="8872236" cy="5184733"/>
          </a:xfrm>
          <a:prstGeom prst="rect">
            <a:avLst/>
          </a:prstGeom>
        </p:spPr>
      </p:pic>
    </p:spTree>
    <p:extLst>
      <p:ext uri="{BB962C8B-B14F-4D97-AF65-F5344CB8AC3E}">
        <p14:creationId xmlns:p14="http://schemas.microsoft.com/office/powerpoint/2010/main" val="118984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CodeStar</a:t>
            </a:r>
            <a:r>
              <a:rPr lang="en-US" dirty="0"/>
              <a:t> (contd.)</a:t>
            </a:r>
          </a:p>
        </p:txBody>
      </p:sp>
      <p:sp>
        <p:nvSpPr>
          <p:cNvPr id="3" name="Content Placeholder 2"/>
          <p:cNvSpPr>
            <a:spLocks noGrp="1"/>
          </p:cNvSpPr>
          <p:nvPr>
            <p:ph idx="1"/>
          </p:nvPr>
        </p:nvSpPr>
        <p:spPr/>
        <p:txBody>
          <a:bodyPr>
            <a:normAutofit lnSpcReduction="10000"/>
          </a:bodyPr>
          <a:lstStyle/>
          <a:p>
            <a:r>
              <a:rPr lang="en-US" dirty="0"/>
              <a:t>AWS </a:t>
            </a:r>
            <a:r>
              <a:rPr lang="en-US" dirty="0" err="1"/>
              <a:t>CodeStar</a:t>
            </a:r>
            <a:r>
              <a:rPr lang="en-US" dirty="0"/>
              <a:t> enables you to quickly develop, build, and deploy applications on AWS. </a:t>
            </a:r>
          </a:p>
          <a:p>
            <a:r>
              <a:rPr lang="en-US" dirty="0"/>
              <a:t>AWS </a:t>
            </a:r>
            <a:r>
              <a:rPr lang="en-US" dirty="0" err="1"/>
              <a:t>CodeStar</a:t>
            </a:r>
            <a:r>
              <a:rPr lang="en-US" dirty="0"/>
              <a:t> provides a unified user interface, enabling you to easily manage your software development activities in one place. </a:t>
            </a:r>
          </a:p>
          <a:p>
            <a:r>
              <a:rPr lang="en-US" dirty="0"/>
              <a:t>With AWS </a:t>
            </a:r>
            <a:r>
              <a:rPr lang="en-US" dirty="0" err="1"/>
              <a:t>CodeStar</a:t>
            </a:r>
            <a:r>
              <a:rPr lang="en-US" dirty="0"/>
              <a:t>, you can set up your entire continuous delivery toolchain in minutes, allowing you to start releasing code faster. </a:t>
            </a:r>
          </a:p>
          <a:p>
            <a:r>
              <a:rPr lang="en-US" dirty="0"/>
              <a:t>AWS </a:t>
            </a:r>
            <a:r>
              <a:rPr lang="en-US" dirty="0" err="1"/>
              <a:t>CodeStar</a:t>
            </a:r>
            <a:r>
              <a:rPr lang="en-US" dirty="0"/>
              <a:t> makes it easy for your whole team to work together securely, allowing you to easily manage access and add owners, contributors, and viewers to your projects. </a:t>
            </a:r>
          </a:p>
          <a:p>
            <a:r>
              <a:rPr lang="en-US" dirty="0"/>
              <a:t>There is no additional charge for using AWS </a:t>
            </a:r>
            <a:r>
              <a:rPr lang="en-US" dirty="0" err="1"/>
              <a:t>CodeStar</a:t>
            </a:r>
            <a:r>
              <a:rPr lang="en-US" dirty="0"/>
              <a:t>. You only pay for the AWS resources that you provision for developing and running your application (for example, Amazon EC2 instances).</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14</a:t>
            </a:fld>
            <a:endParaRPr lang="en-US"/>
          </a:p>
        </p:txBody>
      </p:sp>
    </p:spTree>
    <p:extLst>
      <p:ext uri="{BB962C8B-B14F-4D97-AF65-F5344CB8AC3E}">
        <p14:creationId xmlns:p14="http://schemas.microsoft.com/office/powerpoint/2010/main" val="1593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
        <p:nvSpPr>
          <p:cNvPr id="3" name="Content Placeholder 2"/>
          <p:cNvSpPr>
            <a:spLocks noGrp="1"/>
          </p:cNvSpPr>
          <p:nvPr>
            <p:ph idx="1"/>
          </p:nvPr>
        </p:nvSpPr>
        <p:spPr/>
        <p:txBody>
          <a:bodyPr/>
          <a:lstStyle/>
          <a:p>
            <a:r>
              <a:rPr lang="en-US" dirty="0"/>
              <a:t>AWS Auto Scaling</a:t>
            </a:r>
          </a:p>
          <a:p>
            <a:r>
              <a:rPr lang="en-US" dirty="0"/>
              <a:t>AWS Formation</a:t>
            </a:r>
          </a:p>
          <a:p>
            <a:r>
              <a:rPr lang="en-US" dirty="0"/>
              <a:t>Amazon </a:t>
            </a:r>
            <a:r>
              <a:rPr lang="en-US" dirty="0" err="1"/>
              <a:t>CloudWatch</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15</a:t>
            </a:fld>
            <a:endParaRPr lang="en-US"/>
          </a:p>
        </p:txBody>
      </p:sp>
    </p:spTree>
    <p:extLst>
      <p:ext uri="{BB962C8B-B14F-4D97-AF65-F5344CB8AC3E}">
        <p14:creationId xmlns:p14="http://schemas.microsoft.com/office/powerpoint/2010/main" val="110649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Auto Scaling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3B37EAC-F55D-4DB6-844E-80B9C7FB0F81}" type="slidenum">
              <a:rPr lang="en-US" smtClean="0"/>
              <a:t>16</a:t>
            </a:fld>
            <a:endParaRPr lang="en-US"/>
          </a:p>
        </p:txBody>
      </p:sp>
      <p:pic>
        <p:nvPicPr>
          <p:cNvPr id="5" name="Picture 4"/>
          <p:cNvPicPr>
            <a:picLocks noChangeAspect="1"/>
          </p:cNvPicPr>
          <p:nvPr/>
        </p:nvPicPr>
        <p:blipFill>
          <a:blip r:embed="rId2"/>
          <a:stretch>
            <a:fillRect/>
          </a:stretch>
        </p:blipFill>
        <p:spPr>
          <a:xfrm>
            <a:off x="368143" y="2425566"/>
            <a:ext cx="11574953" cy="3386325"/>
          </a:xfrm>
          <a:prstGeom prst="rect">
            <a:avLst/>
          </a:prstGeom>
        </p:spPr>
      </p:pic>
    </p:spTree>
    <p:extLst>
      <p:ext uri="{BB962C8B-B14F-4D97-AF65-F5344CB8AC3E}">
        <p14:creationId xmlns:p14="http://schemas.microsoft.com/office/powerpoint/2010/main" val="381749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Auto Scaling (contd.)</a:t>
            </a:r>
          </a:p>
        </p:txBody>
      </p:sp>
      <p:sp>
        <p:nvSpPr>
          <p:cNvPr id="3" name="Content Placeholder 2"/>
          <p:cNvSpPr>
            <a:spLocks noGrp="1"/>
          </p:cNvSpPr>
          <p:nvPr>
            <p:ph idx="1"/>
          </p:nvPr>
        </p:nvSpPr>
        <p:spPr/>
        <p:txBody>
          <a:bodyPr>
            <a:normAutofit lnSpcReduction="10000"/>
          </a:bodyPr>
          <a:lstStyle/>
          <a:p>
            <a:r>
              <a:rPr lang="en-US" dirty="0"/>
              <a:t>AWS Auto Scaling monitors your applications and automatically adjusts capacity to maintain steady, predictable performance at the lowest possible cost. Using AWS Auto Scaling, it’s easy to setup application scaling for multiple resources across multiple services in minutes. T</a:t>
            </a:r>
          </a:p>
          <a:p>
            <a:r>
              <a:rPr lang="en-US" dirty="0"/>
              <a:t>he service provides a simple, powerful user interface that lets you build scaling plans for resources including Amazon EC2 instances and Spot Fleets, Amazon ECS tasks, Amazon </a:t>
            </a:r>
            <a:r>
              <a:rPr lang="en-US" dirty="0" err="1"/>
              <a:t>DynamoDB</a:t>
            </a:r>
            <a:r>
              <a:rPr lang="en-US" dirty="0"/>
              <a:t> tables and indexes, and Amazon Aurora Replicas. </a:t>
            </a:r>
          </a:p>
          <a:p>
            <a:r>
              <a:rPr lang="en-US" dirty="0"/>
              <a:t>AWS Auto Scaling makes scaling simple with recommendations that allow you to optimize performance, costs, or balance between them. </a:t>
            </a:r>
          </a:p>
          <a:p>
            <a:r>
              <a:rPr lang="en-US" dirty="0"/>
              <a:t>If you’re already using Amazon EC2 Auto Scaling to dynamically scale your Amazon EC2 instances, you can now combine it with AWS Auto Scaling to scale additional resources for other AWS services. </a:t>
            </a:r>
          </a:p>
        </p:txBody>
      </p:sp>
      <p:sp>
        <p:nvSpPr>
          <p:cNvPr id="4" name="Slide Number Placeholder 3"/>
          <p:cNvSpPr>
            <a:spLocks noGrp="1"/>
          </p:cNvSpPr>
          <p:nvPr>
            <p:ph type="sldNum" sz="quarter" idx="12"/>
          </p:nvPr>
        </p:nvSpPr>
        <p:spPr/>
        <p:txBody>
          <a:bodyPr/>
          <a:lstStyle/>
          <a:p>
            <a:fld id="{D3B37EAC-F55D-4DB6-844E-80B9C7FB0F81}" type="slidenum">
              <a:rPr lang="en-US" smtClean="0"/>
              <a:t>17</a:t>
            </a:fld>
            <a:endParaRPr lang="en-US"/>
          </a:p>
        </p:txBody>
      </p:sp>
    </p:spTree>
    <p:extLst>
      <p:ext uri="{BB962C8B-B14F-4D97-AF65-F5344CB8AC3E}">
        <p14:creationId xmlns:p14="http://schemas.microsoft.com/office/powerpoint/2010/main" val="189756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Formation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3B37EAC-F55D-4DB6-844E-80B9C7FB0F81}" type="slidenum">
              <a:rPr lang="en-US" smtClean="0"/>
              <a:t>18</a:t>
            </a:fld>
            <a:endParaRPr lang="en-US"/>
          </a:p>
        </p:txBody>
      </p:sp>
      <p:pic>
        <p:nvPicPr>
          <p:cNvPr id="5" name="Picture 4"/>
          <p:cNvPicPr>
            <a:picLocks noChangeAspect="1"/>
          </p:cNvPicPr>
          <p:nvPr/>
        </p:nvPicPr>
        <p:blipFill>
          <a:blip r:embed="rId2"/>
          <a:stretch>
            <a:fillRect/>
          </a:stretch>
        </p:blipFill>
        <p:spPr>
          <a:xfrm>
            <a:off x="144970" y="2234733"/>
            <a:ext cx="11809697" cy="3604514"/>
          </a:xfrm>
          <a:prstGeom prst="rect">
            <a:avLst/>
          </a:prstGeom>
        </p:spPr>
      </p:pic>
    </p:spTree>
    <p:extLst>
      <p:ext uri="{BB962C8B-B14F-4D97-AF65-F5344CB8AC3E}">
        <p14:creationId xmlns:p14="http://schemas.microsoft.com/office/powerpoint/2010/main" val="96377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AWS Formation</a:t>
            </a:r>
          </a:p>
        </p:txBody>
      </p:sp>
      <p:sp>
        <p:nvSpPr>
          <p:cNvPr id="3" name="Content Placeholder 2"/>
          <p:cNvSpPr>
            <a:spLocks noGrp="1"/>
          </p:cNvSpPr>
          <p:nvPr>
            <p:ph idx="1"/>
          </p:nvPr>
        </p:nvSpPr>
        <p:spPr>
          <a:xfrm>
            <a:off x="277092" y="1371599"/>
            <a:ext cx="11545454" cy="5349879"/>
          </a:xfrm>
        </p:spPr>
        <p:txBody>
          <a:bodyPr>
            <a:normAutofit lnSpcReduction="10000"/>
          </a:bodyPr>
          <a:lstStyle/>
          <a:p>
            <a:r>
              <a:rPr lang="en-US" dirty="0"/>
              <a:t>Model it all</a:t>
            </a:r>
          </a:p>
          <a:p>
            <a:pPr lvl="1"/>
            <a:r>
              <a:rPr lang="en-US" dirty="0"/>
              <a:t>AWS </a:t>
            </a:r>
            <a:r>
              <a:rPr lang="en-US" dirty="0" err="1"/>
              <a:t>CloudFormation</a:t>
            </a:r>
            <a:r>
              <a:rPr lang="en-US" dirty="0"/>
              <a:t> allows you to model your entire infrastructure in a text file. This template becomes the single source of truth for your infrastructure. </a:t>
            </a:r>
          </a:p>
          <a:p>
            <a:r>
              <a:rPr lang="en-US" dirty="0"/>
              <a:t>Automate and deploy</a:t>
            </a:r>
          </a:p>
          <a:p>
            <a:pPr lvl="1"/>
            <a:r>
              <a:rPr lang="en-US" dirty="0"/>
              <a:t>AWS </a:t>
            </a:r>
            <a:r>
              <a:rPr lang="en-US" dirty="0" err="1"/>
              <a:t>CloudFormation</a:t>
            </a:r>
            <a:r>
              <a:rPr lang="en-US" dirty="0"/>
              <a:t> provisions your resources in a safe, repeatable manner, allowing you to build and rebuild your infrastructure and applications, without having to perform manual actions or write custom scripts. </a:t>
            </a:r>
            <a:r>
              <a:rPr lang="en-US" dirty="0" err="1"/>
              <a:t>CloudFormation</a:t>
            </a:r>
            <a:r>
              <a:rPr lang="en-US" dirty="0"/>
              <a:t> takes care of determining the right operations to perform when managing your stack, and rolls back changes automatically if errors are detected.</a:t>
            </a:r>
          </a:p>
          <a:p>
            <a:r>
              <a:rPr lang="en-US" dirty="0"/>
              <a:t>It's just code</a:t>
            </a:r>
          </a:p>
          <a:p>
            <a:pPr lvl="1"/>
            <a:r>
              <a:rPr lang="en-US" dirty="0"/>
              <a:t>Codifying your infrastructure allows you to treat your infrastructure as just code. </a:t>
            </a:r>
          </a:p>
        </p:txBody>
      </p:sp>
      <p:sp>
        <p:nvSpPr>
          <p:cNvPr id="4" name="Slide Number Placeholder 3"/>
          <p:cNvSpPr>
            <a:spLocks noGrp="1"/>
          </p:cNvSpPr>
          <p:nvPr>
            <p:ph type="sldNum" sz="quarter" idx="12"/>
          </p:nvPr>
        </p:nvSpPr>
        <p:spPr/>
        <p:txBody>
          <a:bodyPr/>
          <a:lstStyle/>
          <a:p>
            <a:fld id="{D3B37EAC-F55D-4DB6-844E-80B9C7FB0F81}" type="slidenum">
              <a:rPr lang="en-US" smtClean="0"/>
              <a:t>19</a:t>
            </a:fld>
            <a:endParaRPr lang="en-US"/>
          </a:p>
        </p:txBody>
      </p:sp>
    </p:spTree>
    <p:extLst>
      <p:ext uri="{BB962C8B-B14F-4D97-AF65-F5344CB8AC3E}">
        <p14:creationId xmlns:p14="http://schemas.microsoft.com/office/powerpoint/2010/main" val="9154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AWS Developer Tools</a:t>
            </a:r>
          </a:p>
          <a:p>
            <a:r>
              <a:rPr lang="en-US" dirty="0"/>
              <a:t>Management Tools</a:t>
            </a:r>
          </a:p>
        </p:txBody>
      </p:sp>
      <p:sp>
        <p:nvSpPr>
          <p:cNvPr id="4" name="Slide Number Placeholder 3"/>
          <p:cNvSpPr>
            <a:spLocks noGrp="1"/>
          </p:cNvSpPr>
          <p:nvPr>
            <p:ph type="sldNum" sz="quarter" idx="12"/>
          </p:nvPr>
        </p:nvSpPr>
        <p:spPr/>
        <p:txBody>
          <a:bodyPr/>
          <a:lstStyle/>
          <a:p>
            <a:fld id="{D3B37EAC-F55D-4DB6-844E-80B9C7FB0F81}" type="slidenum">
              <a:rPr lang="en-US" smtClean="0"/>
              <a:t>2</a:t>
            </a:fld>
            <a:endParaRPr lang="en-US"/>
          </a:p>
        </p:txBody>
      </p:sp>
    </p:spTree>
    <p:extLst>
      <p:ext uri="{BB962C8B-B14F-4D97-AF65-F5344CB8AC3E}">
        <p14:creationId xmlns:p14="http://schemas.microsoft.com/office/powerpoint/2010/main" val="115861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a:t>
            </a:r>
            <a:r>
              <a:rPr lang="en-US" dirty="0" err="1"/>
              <a:t>CloudWatch</a:t>
            </a:r>
            <a:endParaRPr lang="en-US" dirty="0"/>
          </a:p>
        </p:txBody>
      </p:sp>
      <p:sp>
        <p:nvSpPr>
          <p:cNvPr id="3" name="Content Placeholder 2"/>
          <p:cNvSpPr>
            <a:spLocks noGrp="1"/>
          </p:cNvSpPr>
          <p:nvPr>
            <p:ph idx="1"/>
          </p:nvPr>
        </p:nvSpPr>
        <p:spPr/>
        <p:txBody>
          <a:bodyPr/>
          <a:lstStyle/>
          <a:p>
            <a:r>
              <a:rPr lang="en-US" dirty="0"/>
              <a:t>Amazon </a:t>
            </a:r>
            <a:r>
              <a:rPr lang="en-US" dirty="0" err="1"/>
              <a:t>CloudWatch</a:t>
            </a:r>
            <a:r>
              <a:rPr lang="en-US" dirty="0"/>
              <a:t> is a monitoring and management service built for developers, system operators, site reliability engineers (SRE), and IT managers. </a:t>
            </a:r>
          </a:p>
          <a:p>
            <a:r>
              <a:rPr lang="en-US" dirty="0" err="1"/>
              <a:t>CloudWatch</a:t>
            </a:r>
            <a:r>
              <a:rPr lang="en-US" dirty="0"/>
              <a:t> provides you with data and actionable insights to monitor your applications, understand and respond to system-wide performance changes, optimize resource utilization, and get a unified view of operational health. </a:t>
            </a:r>
          </a:p>
          <a:p>
            <a:r>
              <a:rPr lang="en-US" dirty="0" err="1"/>
              <a:t>CloudWatch</a:t>
            </a:r>
            <a:r>
              <a:rPr lang="en-US" dirty="0"/>
              <a:t> collects monitoring and operational data in the form of logs, metrics, and events, providing you with a unified view of AWS resources, applications and services that run on AWS, and on-premises servers. </a:t>
            </a:r>
          </a:p>
        </p:txBody>
      </p:sp>
      <p:sp>
        <p:nvSpPr>
          <p:cNvPr id="4" name="Slide Number Placeholder 3"/>
          <p:cNvSpPr>
            <a:spLocks noGrp="1"/>
          </p:cNvSpPr>
          <p:nvPr>
            <p:ph type="sldNum" sz="quarter" idx="12"/>
          </p:nvPr>
        </p:nvSpPr>
        <p:spPr/>
        <p:txBody>
          <a:bodyPr/>
          <a:lstStyle/>
          <a:p>
            <a:fld id="{D3B37EAC-F55D-4DB6-844E-80B9C7FB0F81}" type="slidenum">
              <a:rPr lang="en-US" smtClean="0"/>
              <a:t>20</a:t>
            </a:fld>
            <a:endParaRPr lang="en-US"/>
          </a:p>
        </p:txBody>
      </p:sp>
    </p:spTree>
    <p:extLst>
      <p:ext uri="{BB962C8B-B14F-4D97-AF65-F5344CB8AC3E}">
        <p14:creationId xmlns:p14="http://schemas.microsoft.com/office/powerpoint/2010/main" val="26595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a:t>
            </a:r>
            <a:r>
              <a:rPr lang="en-US" dirty="0" err="1"/>
              <a:t>CloudWatch</a:t>
            </a:r>
            <a:r>
              <a:rPr lang="en-US" dirty="0"/>
              <a:t> (contd.)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3B37EAC-F55D-4DB6-844E-80B9C7FB0F81}" type="slidenum">
              <a:rPr lang="en-US" smtClean="0"/>
              <a:t>21</a:t>
            </a:fld>
            <a:endParaRPr lang="en-US"/>
          </a:p>
        </p:txBody>
      </p:sp>
      <p:pic>
        <p:nvPicPr>
          <p:cNvPr id="5" name="Picture 4"/>
          <p:cNvPicPr>
            <a:picLocks noChangeAspect="1"/>
          </p:cNvPicPr>
          <p:nvPr/>
        </p:nvPicPr>
        <p:blipFill>
          <a:blip r:embed="rId2"/>
          <a:stretch>
            <a:fillRect/>
          </a:stretch>
        </p:blipFill>
        <p:spPr>
          <a:xfrm>
            <a:off x="385009" y="2070062"/>
            <a:ext cx="11454711" cy="3262333"/>
          </a:xfrm>
          <a:prstGeom prst="rect">
            <a:avLst/>
          </a:prstGeom>
        </p:spPr>
      </p:pic>
    </p:spTree>
    <p:extLst>
      <p:ext uri="{BB962C8B-B14F-4D97-AF65-F5344CB8AC3E}">
        <p14:creationId xmlns:p14="http://schemas.microsoft.com/office/powerpoint/2010/main" val="152647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961" y="2909845"/>
            <a:ext cx="3295458" cy="1140050"/>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22</a:t>
            </a:fld>
            <a:endParaRPr lang="en-US"/>
          </a:p>
        </p:txBody>
      </p:sp>
    </p:spTree>
    <p:extLst>
      <p:ext uri="{BB962C8B-B14F-4D97-AF65-F5344CB8AC3E}">
        <p14:creationId xmlns:p14="http://schemas.microsoft.com/office/powerpoint/2010/main" val="184981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Developer Tools</a:t>
            </a:r>
          </a:p>
        </p:txBody>
      </p:sp>
      <p:sp>
        <p:nvSpPr>
          <p:cNvPr id="3" name="Content Placeholder 2"/>
          <p:cNvSpPr>
            <a:spLocks noGrp="1"/>
          </p:cNvSpPr>
          <p:nvPr>
            <p:ph idx="1"/>
          </p:nvPr>
        </p:nvSpPr>
        <p:spPr/>
        <p:txBody>
          <a:bodyPr/>
          <a:lstStyle/>
          <a:p>
            <a:r>
              <a:rPr lang="en-US" dirty="0"/>
              <a:t>The AWS Developer Tools help you securely store and version your application's source code and automatically build, test, and deploy your application to AWS or your on-premises environment.</a:t>
            </a:r>
          </a:p>
        </p:txBody>
      </p:sp>
      <p:pic>
        <p:nvPicPr>
          <p:cNvPr id="4" name="Picture 3"/>
          <p:cNvPicPr>
            <a:picLocks noChangeAspect="1"/>
          </p:cNvPicPr>
          <p:nvPr/>
        </p:nvPicPr>
        <p:blipFill>
          <a:blip r:embed="rId2"/>
          <a:stretch>
            <a:fillRect/>
          </a:stretch>
        </p:blipFill>
        <p:spPr>
          <a:xfrm>
            <a:off x="379514" y="3057832"/>
            <a:ext cx="11443031" cy="1797816"/>
          </a:xfrm>
          <a:prstGeom prst="rect">
            <a:avLst/>
          </a:prstGeom>
        </p:spPr>
      </p:pic>
      <p:sp>
        <p:nvSpPr>
          <p:cNvPr id="5" name="Slide Number Placeholder 4"/>
          <p:cNvSpPr>
            <a:spLocks noGrp="1"/>
          </p:cNvSpPr>
          <p:nvPr>
            <p:ph type="sldNum" sz="quarter" idx="12"/>
          </p:nvPr>
        </p:nvSpPr>
        <p:spPr/>
        <p:txBody>
          <a:bodyPr/>
          <a:lstStyle/>
          <a:p>
            <a:fld id="{D3B37EAC-F55D-4DB6-844E-80B9C7FB0F81}" type="slidenum">
              <a:rPr lang="en-US" smtClean="0"/>
              <a:t>3</a:t>
            </a:fld>
            <a:endParaRPr lang="en-US"/>
          </a:p>
        </p:txBody>
      </p:sp>
    </p:spTree>
    <p:extLst>
      <p:ext uri="{BB962C8B-B14F-4D97-AF65-F5344CB8AC3E}">
        <p14:creationId xmlns:p14="http://schemas.microsoft.com/office/powerpoint/2010/main" val="100025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t>
            </a:r>
            <a:r>
              <a:rPr lang="en-US" dirty="0" err="1"/>
              <a:t>CodePipeline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871" y="1371600"/>
            <a:ext cx="8296541" cy="4659338"/>
          </a:xfrm>
          <a:prstGeom prst="rect">
            <a:avLst/>
          </a:prstGeom>
        </p:spPr>
      </p:pic>
    </p:spTree>
    <p:extLst>
      <p:ext uri="{BB962C8B-B14F-4D97-AF65-F5344CB8AC3E}">
        <p14:creationId xmlns:p14="http://schemas.microsoft.com/office/powerpoint/2010/main" val="402169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t>
            </a:r>
            <a:r>
              <a:rPr lang="en-US" dirty="0" err="1"/>
              <a:t>CodePipeline</a:t>
            </a:r>
            <a:r>
              <a:rPr lang="en-US" dirty="0"/>
              <a:t> (contd.)</a:t>
            </a:r>
          </a:p>
        </p:txBody>
      </p:sp>
      <p:sp>
        <p:nvSpPr>
          <p:cNvPr id="3" name="Content Placeholder 2"/>
          <p:cNvSpPr>
            <a:spLocks noGrp="1"/>
          </p:cNvSpPr>
          <p:nvPr>
            <p:ph idx="1"/>
          </p:nvPr>
        </p:nvSpPr>
        <p:spPr/>
        <p:txBody>
          <a:bodyPr/>
          <a:lstStyle/>
          <a:p>
            <a:r>
              <a:rPr lang="en-US" dirty="0"/>
              <a:t>AWS </a:t>
            </a:r>
            <a:r>
              <a:rPr lang="en-US" dirty="0" err="1"/>
              <a:t>CodePipeline</a:t>
            </a:r>
            <a:r>
              <a:rPr lang="en-US" dirty="0"/>
              <a:t> is a fully managed continuous delivery service that helps you automate your release pipelines for fast and reliable application and infrastructure updates. </a:t>
            </a:r>
          </a:p>
          <a:p>
            <a:r>
              <a:rPr lang="en-US" dirty="0" err="1"/>
              <a:t>CodePipeline</a:t>
            </a:r>
            <a:r>
              <a:rPr lang="en-US" dirty="0"/>
              <a:t> automates the build, test, and deploy phases of your release process every time there is a code change, based on the release model you define. This enables you to rapidly and reliably deliver features and updates. </a:t>
            </a:r>
          </a:p>
          <a:p>
            <a:r>
              <a:rPr lang="en-US" dirty="0"/>
              <a:t>You can easily integrate AWS </a:t>
            </a:r>
            <a:r>
              <a:rPr lang="en-US" dirty="0" err="1"/>
              <a:t>CodePipeline</a:t>
            </a:r>
            <a:r>
              <a:rPr lang="en-US" dirty="0"/>
              <a:t> with third-party services such as GitHub or with your own custom plugin. </a:t>
            </a:r>
          </a:p>
          <a:p>
            <a:r>
              <a:rPr lang="en-US" dirty="0"/>
              <a:t>With AWS </a:t>
            </a:r>
            <a:r>
              <a:rPr lang="en-US" dirty="0" err="1"/>
              <a:t>CodePipeline</a:t>
            </a:r>
            <a:r>
              <a:rPr lang="en-US" dirty="0"/>
              <a:t>, you only pay for what you use. There are no upfront fees or long-term commitments.</a:t>
            </a:r>
          </a:p>
        </p:txBody>
      </p:sp>
      <p:sp>
        <p:nvSpPr>
          <p:cNvPr id="4" name="Slide Number Placeholder 3"/>
          <p:cNvSpPr>
            <a:spLocks noGrp="1"/>
          </p:cNvSpPr>
          <p:nvPr>
            <p:ph type="sldNum" sz="quarter" idx="12"/>
          </p:nvPr>
        </p:nvSpPr>
        <p:spPr/>
        <p:txBody>
          <a:bodyPr/>
          <a:lstStyle/>
          <a:p>
            <a:fld id="{D3B37EAC-F55D-4DB6-844E-80B9C7FB0F81}" type="slidenum">
              <a:rPr lang="en-US" smtClean="0"/>
              <a:t>5</a:t>
            </a:fld>
            <a:endParaRPr lang="en-US"/>
          </a:p>
        </p:txBody>
      </p:sp>
    </p:spTree>
    <p:extLst>
      <p:ext uri="{BB962C8B-B14F-4D97-AF65-F5344CB8AC3E}">
        <p14:creationId xmlns:p14="http://schemas.microsoft.com/office/powerpoint/2010/main" val="137664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t>
            </a:r>
            <a:r>
              <a:rPr lang="en-US" dirty="0" err="1"/>
              <a:t>CodePipeline</a:t>
            </a:r>
            <a:r>
              <a:rPr lang="en-US" dirty="0"/>
              <a:t> Benefits</a:t>
            </a:r>
          </a:p>
        </p:txBody>
      </p:sp>
      <p:sp>
        <p:nvSpPr>
          <p:cNvPr id="3" name="Content Placeholder 2"/>
          <p:cNvSpPr>
            <a:spLocks noGrp="1"/>
          </p:cNvSpPr>
          <p:nvPr>
            <p:ph idx="1"/>
          </p:nvPr>
        </p:nvSpPr>
        <p:spPr>
          <a:xfrm>
            <a:off x="277092" y="1371599"/>
            <a:ext cx="11545454" cy="5349880"/>
          </a:xfrm>
        </p:spPr>
        <p:txBody>
          <a:bodyPr>
            <a:normAutofit lnSpcReduction="10000"/>
          </a:bodyPr>
          <a:lstStyle/>
          <a:p>
            <a:r>
              <a:rPr lang="en-US" dirty="0"/>
              <a:t>Rapid delivery</a:t>
            </a:r>
          </a:p>
          <a:p>
            <a:pPr lvl="1"/>
            <a:r>
              <a:rPr lang="en-US" dirty="0"/>
              <a:t>Automates your software release process, allowing you to rapidly release new features to your users. Allows you to quickly and easily test each code change and catch bugs.</a:t>
            </a:r>
          </a:p>
          <a:p>
            <a:r>
              <a:rPr lang="en-US" dirty="0"/>
              <a:t>Get started fast</a:t>
            </a:r>
          </a:p>
          <a:p>
            <a:pPr lvl="1"/>
            <a:r>
              <a:rPr lang="en-US" dirty="0"/>
              <a:t>Can immediately begin to model your software release process. </a:t>
            </a:r>
          </a:p>
          <a:p>
            <a:r>
              <a:rPr lang="en-US" dirty="0"/>
              <a:t>Configurable workflow</a:t>
            </a:r>
          </a:p>
          <a:p>
            <a:pPr lvl="1"/>
            <a:r>
              <a:rPr lang="en-US" dirty="0"/>
              <a:t>Allows you to model the different stages of your software release process using the console interface, the AWS CLI, AWS </a:t>
            </a:r>
            <a:r>
              <a:rPr lang="en-US" dirty="0" err="1"/>
              <a:t>CloudFormation</a:t>
            </a:r>
            <a:r>
              <a:rPr lang="en-US" dirty="0"/>
              <a:t>, or the AWS SDKs. </a:t>
            </a:r>
          </a:p>
          <a:p>
            <a:r>
              <a:rPr lang="en-US" dirty="0"/>
              <a:t>Easy to integrate</a:t>
            </a:r>
          </a:p>
          <a:p>
            <a:pPr lvl="1"/>
            <a:r>
              <a:rPr lang="en-US" dirty="0"/>
              <a:t>Can easily be extended to adapt to your specific needs. You can use our pre-built plugins or your own custom plugins in any step of your release process. </a:t>
            </a:r>
          </a:p>
        </p:txBody>
      </p:sp>
      <p:sp>
        <p:nvSpPr>
          <p:cNvPr id="4" name="Slide Number Placeholder 3"/>
          <p:cNvSpPr>
            <a:spLocks noGrp="1"/>
          </p:cNvSpPr>
          <p:nvPr>
            <p:ph type="sldNum" sz="quarter" idx="12"/>
          </p:nvPr>
        </p:nvSpPr>
        <p:spPr/>
        <p:txBody>
          <a:bodyPr/>
          <a:lstStyle/>
          <a:p>
            <a:fld id="{D3B37EAC-F55D-4DB6-844E-80B9C7FB0F81}" type="slidenum">
              <a:rPr lang="en-US" smtClean="0"/>
              <a:t>6</a:t>
            </a:fld>
            <a:endParaRPr lang="en-US"/>
          </a:p>
        </p:txBody>
      </p:sp>
    </p:spTree>
    <p:extLst>
      <p:ext uri="{BB962C8B-B14F-4D97-AF65-F5344CB8AC3E}">
        <p14:creationId xmlns:p14="http://schemas.microsoft.com/office/powerpoint/2010/main" val="12995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CodeBuild</a:t>
            </a:r>
            <a:endParaRPr lang="en-US" dirty="0"/>
          </a:p>
        </p:txBody>
      </p:sp>
      <p:pic>
        <p:nvPicPr>
          <p:cNvPr id="5" name="Content Placeholder 4"/>
          <p:cNvPicPr>
            <a:picLocks noGrp="1" noChangeAspect="1"/>
          </p:cNvPicPr>
          <p:nvPr>
            <p:ph idx="1"/>
          </p:nvPr>
        </p:nvPicPr>
        <p:blipFill rotWithShape="1">
          <a:blip r:embed="rId2"/>
          <a:srcRect r="37043"/>
          <a:stretch/>
        </p:blipFill>
        <p:spPr>
          <a:xfrm>
            <a:off x="354094" y="1219198"/>
            <a:ext cx="6701224" cy="3400863"/>
          </a:xfrm>
          <a:prstGeom prst="rect">
            <a:avLst/>
          </a:prstGeom>
        </p:spPr>
      </p:pic>
      <p:sp>
        <p:nvSpPr>
          <p:cNvPr id="4" name="Slide Number Placeholder 3"/>
          <p:cNvSpPr>
            <a:spLocks noGrp="1"/>
          </p:cNvSpPr>
          <p:nvPr>
            <p:ph type="sldNum" sz="quarter" idx="12"/>
          </p:nvPr>
        </p:nvSpPr>
        <p:spPr/>
        <p:txBody>
          <a:bodyPr/>
          <a:lstStyle/>
          <a:p>
            <a:fld id="{D3B37EAC-F55D-4DB6-844E-80B9C7FB0F81}" type="slidenum">
              <a:rPr lang="en-US" smtClean="0"/>
              <a:t>7</a:t>
            </a:fld>
            <a:endParaRPr lang="en-US"/>
          </a:p>
        </p:txBody>
      </p:sp>
      <p:pic>
        <p:nvPicPr>
          <p:cNvPr id="6" name="Picture 5"/>
          <p:cNvPicPr>
            <a:picLocks noChangeAspect="1"/>
          </p:cNvPicPr>
          <p:nvPr/>
        </p:nvPicPr>
        <p:blipFill>
          <a:blip r:embed="rId3"/>
          <a:stretch>
            <a:fillRect/>
          </a:stretch>
        </p:blipFill>
        <p:spPr>
          <a:xfrm>
            <a:off x="354094" y="3663885"/>
            <a:ext cx="6701224" cy="2736919"/>
          </a:xfrm>
          <a:prstGeom prst="rect">
            <a:avLst/>
          </a:prstGeom>
        </p:spPr>
      </p:pic>
      <p:pic>
        <p:nvPicPr>
          <p:cNvPr id="7" name="Picture 6"/>
          <p:cNvPicPr>
            <a:picLocks noChangeAspect="1"/>
          </p:cNvPicPr>
          <p:nvPr/>
        </p:nvPicPr>
        <p:blipFill>
          <a:blip r:embed="rId4"/>
          <a:stretch>
            <a:fillRect/>
          </a:stretch>
        </p:blipFill>
        <p:spPr>
          <a:xfrm>
            <a:off x="7165732" y="1126056"/>
            <a:ext cx="4656814" cy="5274748"/>
          </a:xfrm>
          <a:prstGeom prst="rect">
            <a:avLst/>
          </a:prstGeom>
        </p:spPr>
      </p:pic>
    </p:spTree>
    <p:extLst>
      <p:ext uri="{BB962C8B-B14F-4D97-AF65-F5344CB8AC3E}">
        <p14:creationId xmlns:p14="http://schemas.microsoft.com/office/powerpoint/2010/main" val="6608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err="1"/>
              <a:t>CodeBuild</a:t>
            </a:r>
            <a:r>
              <a:rPr lang="en-US" dirty="0"/>
              <a:t> (contd.)</a:t>
            </a:r>
          </a:p>
        </p:txBody>
      </p:sp>
      <p:sp>
        <p:nvSpPr>
          <p:cNvPr id="3" name="Content Placeholder 2"/>
          <p:cNvSpPr>
            <a:spLocks noGrp="1"/>
          </p:cNvSpPr>
          <p:nvPr>
            <p:ph idx="1"/>
          </p:nvPr>
        </p:nvSpPr>
        <p:spPr/>
        <p:txBody>
          <a:bodyPr/>
          <a:lstStyle/>
          <a:p>
            <a:r>
              <a:rPr lang="en-US" dirty="0"/>
              <a:t>AWS </a:t>
            </a:r>
            <a:r>
              <a:rPr lang="en-US" dirty="0" err="1"/>
              <a:t>CodeBuild</a:t>
            </a:r>
            <a:r>
              <a:rPr lang="en-US" dirty="0"/>
              <a:t> is a fully managed continuous integration service that compiles source code, runs tests, and produces software packages that are ready to deploy. </a:t>
            </a:r>
          </a:p>
          <a:p>
            <a:r>
              <a:rPr lang="en-US" dirty="0"/>
              <a:t>With </a:t>
            </a:r>
            <a:r>
              <a:rPr lang="en-US" dirty="0" err="1"/>
              <a:t>CodeBuild</a:t>
            </a:r>
            <a:r>
              <a:rPr lang="en-US" dirty="0"/>
              <a:t>, you don’t need to provision, manage, and scale your own build servers. </a:t>
            </a:r>
            <a:r>
              <a:rPr lang="en-US" dirty="0" err="1"/>
              <a:t>CodeBuild</a:t>
            </a:r>
            <a:r>
              <a:rPr lang="en-US" dirty="0"/>
              <a:t> scales continuously and processes multiple builds concurrently, so your builds are not left waiting in a queue. </a:t>
            </a:r>
          </a:p>
          <a:p>
            <a:r>
              <a:rPr lang="en-US" dirty="0"/>
              <a:t>You can get started quickly by using prepackaged build environments, or you can create custom build environments that use your own build tools. </a:t>
            </a:r>
          </a:p>
          <a:p>
            <a:r>
              <a:rPr lang="en-US" dirty="0"/>
              <a:t>You are charged by the minute for the compute resources you use.</a:t>
            </a:r>
          </a:p>
        </p:txBody>
      </p:sp>
      <p:sp>
        <p:nvSpPr>
          <p:cNvPr id="4" name="Slide Number Placeholder 3"/>
          <p:cNvSpPr>
            <a:spLocks noGrp="1"/>
          </p:cNvSpPr>
          <p:nvPr>
            <p:ph type="sldNum" sz="quarter" idx="12"/>
          </p:nvPr>
        </p:nvSpPr>
        <p:spPr/>
        <p:txBody>
          <a:bodyPr/>
          <a:lstStyle/>
          <a:p>
            <a:fld id="{D3B37EAC-F55D-4DB6-844E-80B9C7FB0F81}" type="slidenum">
              <a:rPr lang="en-US" smtClean="0"/>
              <a:t>8</a:t>
            </a:fld>
            <a:endParaRPr lang="en-US"/>
          </a:p>
        </p:txBody>
      </p:sp>
    </p:spTree>
    <p:extLst>
      <p:ext uri="{BB962C8B-B14F-4D97-AF65-F5344CB8AC3E}">
        <p14:creationId xmlns:p14="http://schemas.microsoft.com/office/powerpoint/2010/main" val="376029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a:t>
            </a:r>
            <a:r>
              <a:rPr lang="en-US" dirty="0" err="1"/>
              <a:t>CodeBuild</a:t>
            </a:r>
            <a:r>
              <a:rPr lang="en-US" dirty="0"/>
              <a:t> Benefits</a:t>
            </a:r>
          </a:p>
        </p:txBody>
      </p:sp>
      <p:sp>
        <p:nvSpPr>
          <p:cNvPr id="3" name="Content Placeholder 2"/>
          <p:cNvSpPr>
            <a:spLocks noGrp="1"/>
          </p:cNvSpPr>
          <p:nvPr>
            <p:ph idx="1"/>
          </p:nvPr>
        </p:nvSpPr>
        <p:spPr/>
        <p:txBody>
          <a:bodyPr>
            <a:normAutofit lnSpcReduction="10000"/>
          </a:bodyPr>
          <a:lstStyle/>
          <a:p>
            <a:r>
              <a:rPr lang="en-US" dirty="0"/>
              <a:t>Fully managed build service</a:t>
            </a:r>
          </a:p>
          <a:p>
            <a:pPr lvl="1"/>
            <a:r>
              <a:rPr lang="en-US" dirty="0"/>
              <a:t>AWS </a:t>
            </a:r>
            <a:r>
              <a:rPr lang="en-US" dirty="0" err="1"/>
              <a:t>CodeBuild</a:t>
            </a:r>
            <a:r>
              <a:rPr lang="en-US" dirty="0"/>
              <a:t> eliminates the need to set up, patch, update, and manage your own build servers and software. There is no software to install or manage.</a:t>
            </a:r>
          </a:p>
          <a:p>
            <a:r>
              <a:rPr lang="en-US" dirty="0"/>
              <a:t>Continuous scaling</a:t>
            </a:r>
          </a:p>
          <a:p>
            <a:r>
              <a:rPr lang="en-US" dirty="0"/>
              <a:t>Pay as you go</a:t>
            </a:r>
          </a:p>
          <a:p>
            <a:r>
              <a:rPr lang="en-US" dirty="0"/>
              <a:t>Extensible</a:t>
            </a:r>
          </a:p>
          <a:p>
            <a:r>
              <a:rPr lang="en-US" dirty="0"/>
              <a:t>Enables continuous integration and delivery</a:t>
            </a:r>
          </a:p>
          <a:p>
            <a:pPr lvl="1"/>
            <a:r>
              <a:rPr lang="en-US" dirty="0"/>
              <a:t>AWS </a:t>
            </a:r>
            <a:r>
              <a:rPr lang="en-US" dirty="0" err="1"/>
              <a:t>CodeBuild</a:t>
            </a:r>
            <a:r>
              <a:rPr lang="en-US" dirty="0"/>
              <a:t> belongs to a family of AWS Code Services, which you can use to create complete, automated software release workflows for continuous integration and delivery (CI/CD).</a:t>
            </a:r>
          </a:p>
          <a:p>
            <a:r>
              <a:rPr lang="en-US" dirty="0"/>
              <a:t>Secure</a:t>
            </a:r>
          </a:p>
          <a:p>
            <a:endParaRPr lang="en-US" dirty="0"/>
          </a:p>
        </p:txBody>
      </p:sp>
      <p:sp>
        <p:nvSpPr>
          <p:cNvPr id="4" name="Slide Number Placeholder 3"/>
          <p:cNvSpPr>
            <a:spLocks noGrp="1"/>
          </p:cNvSpPr>
          <p:nvPr>
            <p:ph type="sldNum" sz="quarter" idx="12"/>
          </p:nvPr>
        </p:nvSpPr>
        <p:spPr/>
        <p:txBody>
          <a:bodyPr/>
          <a:lstStyle/>
          <a:p>
            <a:fld id="{D3B37EAC-F55D-4DB6-844E-80B9C7FB0F81}" type="slidenum">
              <a:rPr lang="en-US" smtClean="0"/>
              <a:t>9</a:t>
            </a:fld>
            <a:endParaRPr lang="en-US"/>
          </a:p>
        </p:txBody>
      </p:sp>
    </p:spTree>
    <p:extLst>
      <p:ext uri="{BB962C8B-B14F-4D97-AF65-F5344CB8AC3E}">
        <p14:creationId xmlns:p14="http://schemas.microsoft.com/office/powerpoint/2010/main" val="16157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V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ThemeVan" id="{DF3D3269-8E84-480E-9303-F2FB57196E43}" vid="{403988F3-2EF6-4FC2-84C7-FF8BE3B08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1207</Words>
  <Application>Microsoft Macintosh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vt:lpstr>
      <vt:lpstr>ThemeVan</vt:lpstr>
      <vt:lpstr>New Technology in Application Development</vt:lpstr>
      <vt:lpstr>Content</vt:lpstr>
      <vt:lpstr>AWS Developer Tools</vt:lpstr>
      <vt:lpstr>AWS CodePipeline</vt:lpstr>
      <vt:lpstr>AWS CodePipeline (contd.)</vt:lpstr>
      <vt:lpstr>AWS CodePipeline Benefits</vt:lpstr>
      <vt:lpstr>AWS CodeBuild</vt:lpstr>
      <vt:lpstr>AWS CodeBuild (contd.)</vt:lpstr>
      <vt:lpstr>AWS CodeBuild Benefits</vt:lpstr>
      <vt:lpstr>AWS CodeDeploy</vt:lpstr>
      <vt:lpstr>AWS CodeDeploy (Contd.)</vt:lpstr>
      <vt:lpstr>AWS CodeDeploy Benefits</vt:lpstr>
      <vt:lpstr>AWS CodeStar</vt:lpstr>
      <vt:lpstr>AWS CodeStar (contd.)</vt:lpstr>
      <vt:lpstr>Management Tools</vt:lpstr>
      <vt:lpstr>AWS Auto Scaling</vt:lpstr>
      <vt:lpstr>AWS Auto Scaling (contd.)</vt:lpstr>
      <vt:lpstr>AWS Formation</vt:lpstr>
      <vt:lpstr>AWS Formation</vt:lpstr>
      <vt:lpstr>Amazon CloudWatch</vt:lpstr>
      <vt:lpstr>Amazon CloudWatch (contd.)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Technology in Application Development</dc:title>
  <dc:creator>Thanh Van</dc:creator>
  <cp:lastModifiedBy>Microsoft Office User</cp:lastModifiedBy>
  <cp:revision>38</cp:revision>
  <dcterms:created xsi:type="dcterms:W3CDTF">2019-07-13T02:19:16Z</dcterms:created>
  <dcterms:modified xsi:type="dcterms:W3CDTF">2021-10-10T08:32:56Z</dcterms:modified>
</cp:coreProperties>
</file>