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1" r:id="rId15"/>
    <p:sldId id="270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2848"/>
    <a:srgbClr val="E22A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49"/>
  </p:normalViewPr>
  <p:slideViewPr>
    <p:cSldViewPr snapToGrid="0" snapToObjects="1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CA8D2-CD04-0D45-8EA6-655666B533D6}" type="datetimeFigureOut">
              <a:rPr lang="en-US" smtClean="0"/>
              <a:t>2019/05/10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3346E-E835-CF41-92BF-4E9550601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10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2356-B0AB-AD41-B903-A8F0CD14B235}" type="datetimeFigureOut">
              <a:rPr lang="en-US" smtClean="0"/>
              <a:t>2019/05/10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3B7F-4EFF-474F-B2F2-593CC12A1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2356-B0AB-AD41-B903-A8F0CD14B235}" type="datetimeFigureOut">
              <a:rPr lang="en-US" smtClean="0"/>
              <a:t>2019/05/10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3B7F-4EFF-474F-B2F2-593CC12A1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5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2356-B0AB-AD41-B903-A8F0CD14B235}" type="datetimeFigureOut">
              <a:rPr lang="en-US" smtClean="0"/>
              <a:t>2019/05/10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3B7F-4EFF-474F-B2F2-593CC12A1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2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2356-B0AB-AD41-B903-A8F0CD14B235}" type="datetimeFigureOut">
              <a:rPr lang="en-US" smtClean="0"/>
              <a:t>2019/05/10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3B7F-4EFF-474F-B2F2-593CC12A1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5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2356-B0AB-AD41-B903-A8F0CD14B235}" type="datetimeFigureOut">
              <a:rPr lang="en-US" smtClean="0"/>
              <a:t>2019/05/10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3B7F-4EFF-474F-B2F2-593CC12A1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2356-B0AB-AD41-B903-A8F0CD14B235}" type="datetimeFigureOut">
              <a:rPr lang="en-US" smtClean="0"/>
              <a:t>2019/05/10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3B7F-4EFF-474F-B2F2-593CC12A1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5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2356-B0AB-AD41-B903-A8F0CD14B235}" type="datetimeFigureOut">
              <a:rPr lang="en-US" smtClean="0"/>
              <a:t>2019/05/10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3B7F-4EFF-474F-B2F2-593CC12A1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9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2356-B0AB-AD41-B903-A8F0CD14B235}" type="datetimeFigureOut">
              <a:rPr lang="en-US" smtClean="0"/>
              <a:t>2019/05/10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3B7F-4EFF-474F-B2F2-593CC12A1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5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2356-B0AB-AD41-B903-A8F0CD14B235}" type="datetimeFigureOut">
              <a:rPr lang="en-US" smtClean="0"/>
              <a:t>2019/05/10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3B7F-4EFF-474F-B2F2-593CC12A1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2356-B0AB-AD41-B903-A8F0CD14B235}" type="datetimeFigureOut">
              <a:rPr lang="en-US" smtClean="0"/>
              <a:t>2019/05/10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3B7F-4EFF-474F-B2F2-593CC12A1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4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2356-B0AB-AD41-B903-A8F0CD14B235}" type="datetimeFigureOut">
              <a:rPr lang="en-US" smtClean="0"/>
              <a:t>2019/05/10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3B7F-4EFF-474F-B2F2-593CC12A1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C2356-B0AB-AD41-B903-A8F0CD14B235}" type="datetimeFigureOut">
              <a:rPr lang="en-US" smtClean="0"/>
              <a:t>2019/05/10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3B7F-4EFF-474F-B2F2-593CC12A1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5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155" y="1122363"/>
            <a:ext cx="9548734" cy="2387600"/>
          </a:xfrm>
        </p:spPr>
        <p:txBody>
          <a:bodyPr>
            <a:normAutofit fontScale="90000"/>
          </a:bodyPr>
          <a:lstStyle/>
          <a:p>
            <a:r>
              <a:rPr lang="en-US" sz="7200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MACHINE LEARNING</a:t>
            </a:r>
            <a:br>
              <a:rPr lang="en-US" sz="7200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M</a:t>
            </a:r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ultivariate </a:t>
            </a:r>
            <a:r>
              <a:rPr lang="en-US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inear </a:t>
            </a:r>
            <a:r>
              <a:rPr lang="en-US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R</a:t>
            </a:r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egression</a:t>
            </a:r>
            <a:endParaRPr lang="en-US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12432"/>
            <a:ext cx="9144000" cy="1345367"/>
          </a:xfrm>
        </p:spPr>
        <p:txBody>
          <a:bodyPr/>
          <a:lstStyle/>
          <a:p>
            <a:r>
              <a:rPr lang="en-US" dirty="0" err="1" smtClean="0">
                <a:latin typeface="Cambria Math" charset="0"/>
                <a:ea typeface="Cambria Math" charset="0"/>
                <a:cs typeface="Cambria Math" charset="0"/>
              </a:rPr>
              <a:t>HueAI</a:t>
            </a:r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mr-IN" dirty="0" smtClean="0">
                <a:latin typeface="Cambria Math" charset="0"/>
                <a:ea typeface="Cambria Math" charset="0"/>
                <a:cs typeface="Cambria Math" charset="0"/>
              </a:rPr>
              <a:t>–</a:t>
            </a:r>
            <a:r>
              <a:rPr lang="en-US" dirty="0" smtClean="0">
                <a:latin typeface="Cambria Math" charset="0"/>
                <a:ea typeface="Cambria Math" charset="0"/>
                <a:cs typeface="Cambria Math" charset="0"/>
              </a:rPr>
              <a:t> April 2019</a:t>
            </a:r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64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MEAN NORMALIZATION</a:t>
            </a:r>
            <a:endParaRPr lang="en-US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05352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to make features have approximatively zero mean.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Do not apply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=1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E.g.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mr-IN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𝑠𝑖𝑧𝑒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−1000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2000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 </a:t>
                </a: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mr-IN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#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𝑏𝑒𝑑𝑟𝑜𝑜𝑚𝑠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−0.5≤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≤0.5</m:t>
                    </m:r>
                  </m:oMath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b="0" dirty="0" smtClean="0">
                    <a:solidFill>
                      <a:schemeClr val="bg1">
                        <a:lumMod val="50000"/>
                      </a:schemeClr>
                    </a:solidFill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−0.5≤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≤0.5</m:t>
                    </m:r>
                  </m:oMath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05352"/>
              </a:xfrm>
              <a:blipFill rotWithShape="0">
                <a:blip r:embed="rId2"/>
                <a:stretch>
                  <a:fillRect l="-928" t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LEARNING RATE</a:t>
            </a:r>
            <a:endParaRPr lang="en-US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0535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:=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f>
                        <m:fPr>
                          <m:ctrlPr>
                            <a:rPr lang="mr-IN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lang="mr-IN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𝐽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- “Debugging”: How to make sure gradient descent is working correctly.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- How to choose learning rate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-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𝐽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should decrease after every iteration.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- Declare convergence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𝐽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decreases by less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in one iteration.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05352"/>
              </a:xfrm>
              <a:blipFill rotWithShape="0"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404" y="3222886"/>
            <a:ext cx="3310829" cy="323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3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LEARNING RATE</a:t>
            </a:r>
            <a:endParaRPr lang="en-US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43451" y="1747474"/>
                <a:ext cx="4302177" cy="94755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Gradient descent not working.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Use smaller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.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43451" y="1747474"/>
                <a:ext cx="4302177" cy="947555"/>
              </a:xfrm>
              <a:blipFill rotWithShape="0">
                <a:blip r:embed="rId2"/>
                <a:stretch>
                  <a:fillRect l="-2125" t="-5161" b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6"/>
            <a:ext cx="3405251" cy="2086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27722"/>
            <a:ext cx="4999428" cy="20032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259" y="2265330"/>
            <a:ext cx="4128540" cy="28145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5961089" y="5169798"/>
                <a:ext cx="5392710" cy="13209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/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For sufficiently small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𝐽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should decrease on every iteration.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But if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is too small, gradient descent can be slow to converge.</a:t>
                </a: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/>
                  <a:buNone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089" y="5169798"/>
                <a:ext cx="5392710" cy="1320945"/>
              </a:xfrm>
              <a:prstGeom prst="rect">
                <a:avLst/>
              </a:prstGeom>
              <a:blipFill rotWithShape="0">
                <a:blip r:embed="rId6"/>
                <a:stretch>
                  <a:fillRect l="-1471" t="-5991" b="-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74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LEARNING RATE</a:t>
            </a:r>
            <a:endParaRPr lang="en-US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0535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Summary: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- If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is too small: slow convergence.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 - If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is too large: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𝐽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l-GR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may not decrease on every iteration; may not converge.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05352"/>
              </a:xfrm>
              <a:blipFill rotWithShape="0">
                <a:blip r:embed="rId2"/>
                <a:stretch>
                  <a:fillRect l="-928" t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94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FEATURES AND </a:t>
            </a:r>
            <a:b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POLYNOMIAL REGRESSION</a:t>
            </a:r>
            <a:endParaRPr lang="en-US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67531" cy="178527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Housing prices prediction: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𝑓𝑟𝑜𝑛𝑡𝑎𝑔𝑒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𝑑𝑒𝑝𝑡h</m:t>
                      </m:r>
                    </m:oMath>
                  </m:oMathPara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𝐴𝑟𝑒𝑎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: 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𝑓𝑟𝑜𝑛𝑡𝑎𝑔𝑒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× 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𝑑𝑒𝑝𝑡h</m:t>
                      </m:r>
                    </m:oMath>
                  </m:oMathPara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67531" cy="1785276"/>
              </a:xfrm>
              <a:blipFill>
                <a:blip r:embed="rId2"/>
                <a:stretch>
                  <a:fillRect l="-1399" t="-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10901"/>
            <a:ext cx="5090410" cy="2520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505731" y="3745838"/>
                <a:ext cx="4848069" cy="9610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/>
                  <a:buNone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731" y="3745838"/>
                <a:ext cx="4848069" cy="961073"/>
              </a:xfrm>
              <a:prstGeom prst="rect">
                <a:avLst/>
              </a:prstGeom>
              <a:blipFill rotWithShape="0">
                <a:blip r:embed="rId4"/>
                <a:stretch>
                  <a:fillRect l="-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48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POLYNOMIAL REGRESSION</a:t>
            </a:r>
            <a:endParaRPr lang="en-US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49659"/>
                <a:ext cx="10515600" cy="131622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𝑠𝑖𝑧𝑒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𝑠𝑖𝑧𝑒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b="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𝑠𝑖𝑧𝑒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)+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𝑠𝑖𝑧𝑒</m:t>
                          </m:r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49659"/>
                <a:ext cx="10515600" cy="1316228"/>
              </a:xfrm>
              <a:blipFill rotWithShape="0">
                <a:blip r:embed="rId2"/>
                <a:stretch>
                  <a:fillRect t="-35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17" y="1690688"/>
            <a:ext cx="6186565" cy="312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4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NORMAL EQUATION</a:t>
            </a:r>
            <a:endParaRPr lang="en-US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819274" cy="4767680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Gradient Descent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Normal equation: Method to solve for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analytically.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Intuition: if 1D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(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𝜃</m:t>
                    </m:r>
                    <m:r>
                      <a:rPr lang="en-US" sz="24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∈</m:t>
                    </m:r>
                    <m:r>
                      <a:rPr lang="en-US" sz="24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ℝ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𝐽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𝜃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𝑎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𝜃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𝐽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𝜃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=…=0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  Solve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𝜃</m:t>
                    </m:r>
                  </m:oMath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panose="02040503050406030204" pitchFamily="18" charset="0"/>
                  <a:cs typeface="Cambria Math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panose="02040503050406030204" pitchFamily="18" charset="0"/>
                  <a:cs typeface="Cambria Math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𝜃</m:t>
                      </m:r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∈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sz="24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𝐽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𝜃</m:t>
                        </m:r>
                      </m:e>
                    </m:d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=…=0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  </a:t>
                </a: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(for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𝑗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panose="02040503050406030204" pitchFamily="18" charset="0"/>
                  <a:cs typeface="Cambria Math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819274" cy="4767680"/>
              </a:xfrm>
              <a:blipFill>
                <a:blip r:embed="rId2"/>
                <a:stretch>
                  <a:fillRect l="-1363" t="-1533" b="-1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650" y="1690688"/>
            <a:ext cx="3215214" cy="23840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649" y="4074697"/>
            <a:ext cx="2799583" cy="227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6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NORMAL EQUATION: EXAMPLES</a:t>
            </a:r>
            <a:endParaRPr lang="en-US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94820"/>
                <a:ext cx="10515600" cy="2698484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=4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– training examples.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2104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45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1416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534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852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24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36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panose="02040503050406030204" pitchFamily="18" charset="0"/>
                    <a:cs typeface="Cambria Math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𝑦</m:t>
                    </m:r>
                    <m:r>
                      <a:rPr lang="en-US" sz="24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232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dirty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b="0" i="1" dirty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178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panose="02040503050406030204" pitchFamily="18" charset="0"/>
                  <a:cs typeface="Cambria Math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panose="02040503050406030204" pitchFamily="18" charset="0"/>
                  <a:cs typeface="Cambria Math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mbria Math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𝜃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 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94820"/>
                <a:ext cx="10515600" cy="2698484"/>
              </a:xfrm>
              <a:blipFill>
                <a:blip r:embed="rId2"/>
                <a:stretch>
                  <a:fillRect l="-58" t="-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30" y="1690688"/>
            <a:ext cx="6518823" cy="22041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51282" y="5558408"/>
                <a:ext cx="1436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282" y="5558408"/>
                <a:ext cx="1436547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50042" y="5558408"/>
                <a:ext cx="2314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– 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dimension vector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042" y="5558408"/>
                <a:ext cx="2314095" cy="369332"/>
              </a:xfrm>
              <a:prstGeom prst="rect">
                <a:avLst/>
              </a:prstGeom>
              <a:blipFill>
                <a:blip r:embed="rId5"/>
                <a:stretch>
                  <a:fillRect t="-13333" r="-18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22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NORMAL EQUATION</a:t>
            </a:r>
            <a:endParaRPr lang="en-US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902616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𝑚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examples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,…,(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.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features.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 dirty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400" b="0" i="1" dirty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dirty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dirty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 dirty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b="0" i="1" dirty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dirty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dirty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dirty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 dirty="0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2400" i="1" dirty="0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dirty="0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dirty="0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b="0" i="1" dirty="0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b="0" i="1" dirty="0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4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4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p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b="0" i="1" smtClean="0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panose="02040503050406030204" pitchFamily="18" charset="0"/>
                  <a:cs typeface="Cambria Math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panose="02040503050406030204" pitchFamily="18" charset="0"/>
                  <a:cs typeface="Cambria Math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i="1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mbria Math" charset="0"/>
                  </a:rPr>
                  <a:t>E.g.  </a:t>
                </a: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mbria Math" charset="0"/>
                  </a:rPr>
                  <a:t>If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mbria Math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𝑋</m:t>
                    </m:r>
                    <m:r>
                      <a:rPr lang="en-US" sz="24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24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sz="2400" b="0" i="1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24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dirty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dirty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2400" b="0" i="1" dirty="0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400" b="0" i="1" dirty="0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b="0" i="1" dirty="0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2400" b="0" i="1" dirty="0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4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</m:t>
                    </m:r>
                    <m:r>
                      <a:rPr lang="en-US" sz="24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4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4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dirty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2400" b="0" i="1" dirty="0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dirty="0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2400" b="0" i="1" dirty="0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b="0" i="1" dirty="0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2400" b="0" i="1" dirty="0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𝜃</m:t>
                      </m:r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 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mbria Math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902616"/>
              </a:xfrm>
              <a:blipFill>
                <a:blip r:embed="rId2"/>
                <a:stretch>
                  <a:fillRect l="-754" t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5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NORMAL EQUATION</a:t>
            </a:r>
            <a:endParaRPr lang="en-US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9"/>
                <a:ext cx="10515600" cy="230379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𝜃</m:t>
                      </m:r>
                      <m:r>
                        <a:rPr lang="en-US" sz="24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 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  <a:cs typeface="Cambria Math" charset="0"/>
                          </a:rPr>
                          <m:t> 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 is inverse of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Feature Scaling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0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0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000</m:t>
                    </m:r>
                  </m:oMath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0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mbria Math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9"/>
                <a:ext cx="10515600" cy="2303796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4411580"/>
                <a:ext cx="5257800" cy="2133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/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Gradient Descent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Need to choose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Needs many iterations.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Work well even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is large.</a:t>
                </a: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/>
                  <a:buNone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/>
                  <a:buNone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/>
                  <a:buNone/>
                </a:pPr>
                <a:endParaRPr lang="en-US" sz="24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/>
                  <a:buNone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11580"/>
                <a:ext cx="5257800" cy="2133600"/>
              </a:xfrm>
              <a:prstGeom prst="rect">
                <a:avLst/>
              </a:prstGeom>
              <a:blipFill>
                <a:blip r:embed="rId3"/>
                <a:stretch>
                  <a:fillRect l="-1856" t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248400" y="4411580"/>
                <a:ext cx="5257800" cy="2133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/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Normal Equation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No need to choose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Don’t need to iterate.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Need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)</m:t>
                    </m:r>
                  </m:oMath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Slow if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is </a:t>
                </a: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very large.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/>
                  <a:buNone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/>
                  <a:buNone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/>
                  <a:buNone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/>
                  <a:buNone/>
                </a:pPr>
                <a:endParaRPr lang="en-US" sz="24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/>
                  <a:buNone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411580"/>
                <a:ext cx="5257800" cy="2133600"/>
              </a:xfrm>
              <a:prstGeom prst="rect">
                <a:avLst/>
              </a:prstGeom>
              <a:blipFill>
                <a:blip r:embed="rId4"/>
                <a:stretch>
                  <a:fillRect l="-1738" t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72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CONTENT</a:t>
            </a:r>
            <a:endParaRPr lang="en-US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Multiple Features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Gradient Descent for Multiple Variables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Gradient Descent: Feature Scaling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Gradient Descent: Learning Rate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Features and Polynomial Regression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Normal Equation</a:t>
            </a:r>
          </a:p>
          <a:p>
            <a:endParaRPr lang="en-US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84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MULTIPLE FEATURES</a:t>
            </a:r>
            <a:endParaRPr lang="en-US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582" y="1690688"/>
            <a:ext cx="3928835" cy="352370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29306" y="5336499"/>
                <a:ext cx="25333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vi-VN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vi-VN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vi-VN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vi-VN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vi-VN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x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306" y="5336499"/>
                <a:ext cx="2533386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99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MULTIPLE FEATURES</a:t>
            </a:r>
            <a:endParaRPr lang="en-US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9877"/>
                <a:ext cx="6896725" cy="1815972"/>
              </a:xfrm>
            </p:spPr>
            <p:txBody>
              <a:bodyPr>
                <a:normAutofit fontScale="92500" lnSpcReduction="100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Notation: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lang="vi-VN" sz="24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𝑚</m:t>
                    </m:r>
                    <m:r>
                      <a:rPr lang="vi-VN" sz="24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number of training examples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number of features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input (features)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training example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value of feature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𝑗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training example</a:t>
                </a: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9877"/>
                <a:ext cx="6896725" cy="1815972"/>
              </a:xfrm>
              <a:blipFill rotWithShape="0">
                <a:blip r:embed="rId2"/>
                <a:stretch>
                  <a:fillRect l="-1149" t="-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757" y="1690688"/>
            <a:ext cx="6786485" cy="2498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34530" y="4292407"/>
                <a:ext cx="1934119" cy="2033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sz="2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=4</m:t>
                      </m:r>
                    </m:oMath>
                  </m:oMathPara>
                </a14:m>
                <a:endParaRPr lang="en-US" sz="2200" b="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(2)</m:t>
                          </m:r>
                        </m:sup>
                      </m:sSup>
                      <m:r>
                        <a:rPr lang="en-US" sz="2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2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  <m:r>
                                        <a:rPr lang="en-US" sz="22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416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  <m:t>40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b="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(2)</m:t>
                          </m:r>
                        </m:sup>
                      </m:sSubSup>
                      <m:r>
                        <a:rPr lang="en-US" sz="2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lang="en-US" sz="2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530" y="4292407"/>
                <a:ext cx="1934119" cy="20334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43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MULTIPLE FEATURES</a:t>
            </a:r>
            <a:endParaRPr lang="en-US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Hypothesis: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	</a:t>
                </a: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Previously: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</m:oMath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+⋯+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For convenience of notation,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=1       (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=1) 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mr-IN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mr-IN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sSup>
                        <m:sSupPr>
                          <m:ctrlPr>
                            <a:rPr lang="mr-IN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mr-IN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   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mr-IN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mr-IN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sSup>
                        <m:sSupPr>
                          <m:ctrlPr>
                            <a:rPr lang="mr-IN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mr-IN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+⋯+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                                             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b="-1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295868" y="5746076"/>
                <a:ext cx="306064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mr-IN" sz="22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868" y="5746076"/>
                <a:ext cx="306064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GRADIENT DESCENT FOR </a:t>
            </a:r>
            <a:b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MULTIPLE VARIABLES</a:t>
            </a:r>
            <a:endParaRPr lang="en-US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Hypothesis: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+⋯+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Parameters: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Cost Function: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is-I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Gradient descent: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	</a:t>
                </a: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Repeat {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	</a:t>
                </a: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:=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f>
                      <m:fPr>
                        <m:ctrlPr>
                          <a:rPr lang="mr-I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</m:num>
                      <m:den>
                        <m:r>
                          <a:rPr lang="mr-I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𝐽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	</a:t>
                </a: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} (simultaneously update 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𝑗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=0,1,…,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)</a:t>
                </a: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63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GRADIENT DESCENT FOR </a:t>
            </a:r>
            <a:b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MULTIPLE VARIABLES</a:t>
            </a:r>
            <a:endParaRPr lang="en-US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27689" cy="4351338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Previously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=1)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: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Repeat {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:=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f>
                        <m:fPr>
                          <m:ctrlPr>
                            <a:rPr lang="mr-IN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24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:=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f>
                        <m:fPr>
                          <m:ctrlPr>
                            <a:rPr lang="mr-IN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	(simultaneously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)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}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27689" cy="4351338"/>
              </a:xfrm>
              <a:blipFill rotWithShape="0">
                <a:blip r:embed="rId2"/>
                <a:stretch>
                  <a:fillRect l="-1798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265889" y="1825625"/>
                <a:ext cx="5427689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/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New algorithm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&gt;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1)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/>
                  <a:buNone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Repeat </a:t>
                </a: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{</a:t>
                </a:r>
                <a:endParaRPr lang="en-US" sz="2400" i="1" dirty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:=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f>
                        <m:fPr>
                          <m:ctrlPr>
                            <a:rPr lang="mr-IN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/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  (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simultaneously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𝑗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=0,…,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/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}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/>
                  <a:buNone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lang="mr-IN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Θ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/>
                  <a:buNone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889" y="1825625"/>
                <a:ext cx="5427689" cy="4351338"/>
              </a:xfrm>
              <a:prstGeom prst="rect">
                <a:avLst/>
              </a:prstGeom>
              <a:blipFill rotWithShape="0">
                <a:blip r:embed="rId3"/>
                <a:stretch>
                  <a:fillRect l="-1798" t="-1120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08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FEATURE SCALING</a:t>
            </a:r>
            <a:endParaRPr lang="en-US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312108" cy="1757024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Idea: Make sure features are on a similar scale.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E.g.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size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0−2000 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𝑓𝑒𝑒𝑡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)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number of bedroom (1-5)</a:t>
                </a: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312108" cy="1757024"/>
              </a:xfrm>
              <a:blipFill rotWithShape="0">
                <a:blip r:embed="rId2"/>
                <a:stretch>
                  <a:fillRect l="-1546" t="-5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32943"/>
            <a:ext cx="3403409" cy="34402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7150308" y="2221848"/>
                <a:ext cx="4981124" cy="13608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/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mr-IN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𝑠𝑖𝑧𝑒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𝑓𝑒𝑒𝑡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2000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/>
                  <a:buNone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mr-IN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𝑛𝑢𝑚𝑏𝑒𝑟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𝑜𝑓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𝑏𝑒𝑑𝑟𝑜𝑜𝑚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308" y="2221848"/>
                <a:ext cx="4981124" cy="136080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308" y="3649088"/>
            <a:ext cx="3037459" cy="220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6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FEATURE SCALING</a:t>
            </a:r>
            <a:endParaRPr lang="en-US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05352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Get every feature into approximately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−1≤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≤1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range.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=1</m:t>
                    </m:r>
                  </m:oMath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3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                 		-  ok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b="0" dirty="0" smtClean="0">
                    <a:solidFill>
                      <a:schemeClr val="bg1">
                        <a:lumMod val="50000"/>
                      </a:schemeClr>
                    </a:solidFill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−2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0.5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          		-  ok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b="0" dirty="0" smtClean="0">
                    <a:solidFill>
                      <a:schemeClr val="bg1">
                        <a:lumMod val="50000"/>
                      </a:schemeClr>
                    </a:solidFill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−100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100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    		-  not ok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b="0" dirty="0" smtClean="0">
                    <a:solidFill>
                      <a:schemeClr val="bg1">
                        <a:lumMod val="50000"/>
                      </a:schemeClr>
                    </a:solidFill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−0.001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0.001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   	-  not ok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05352"/>
              </a:xfrm>
              <a:blipFill rotWithShape="0">
                <a:blip r:embed="rId2"/>
                <a:stretch>
                  <a:fillRect l="-928" t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97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283</Words>
  <Application>Microsoft Office PowerPoint</Application>
  <PresentationFormat>Widescreen</PresentationFormat>
  <Paragraphs>158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Cambria Math</vt:lpstr>
      <vt:lpstr>Mangal</vt:lpstr>
      <vt:lpstr>Office Theme</vt:lpstr>
      <vt:lpstr>MACHINE LEARNING Multivariate Linear Regression</vt:lpstr>
      <vt:lpstr>CONTENT</vt:lpstr>
      <vt:lpstr>MULTIPLE FEATURES</vt:lpstr>
      <vt:lpstr>MULTIPLE FEATURES</vt:lpstr>
      <vt:lpstr>MULTIPLE FEATURES</vt:lpstr>
      <vt:lpstr>GRADIENT DESCENT FOR  MULTIPLE VARIABLES</vt:lpstr>
      <vt:lpstr>GRADIENT DESCENT FOR  MULTIPLE VARIABLES</vt:lpstr>
      <vt:lpstr>FEATURE SCALING</vt:lpstr>
      <vt:lpstr>FEATURE SCALING</vt:lpstr>
      <vt:lpstr>MEAN NORMALIZATION</vt:lpstr>
      <vt:lpstr>LEARNING RATE</vt:lpstr>
      <vt:lpstr>LEARNING RATE</vt:lpstr>
      <vt:lpstr>LEARNING RATE</vt:lpstr>
      <vt:lpstr>FEATURES AND  POLYNOMIAL REGRESSION</vt:lpstr>
      <vt:lpstr>POLYNOMIAL REGRESSION</vt:lpstr>
      <vt:lpstr>NORMAL EQUATION</vt:lpstr>
      <vt:lpstr>NORMAL EQUATION: EXAMPLES</vt:lpstr>
      <vt:lpstr>NORMAL EQUATION</vt:lpstr>
      <vt:lpstr>NORMAL EQUATION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Multivariate Linear Regression</dc:title>
  <dc:creator>Microsoft Office User</dc:creator>
  <cp:lastModifiedBy>Windows User</cp:lastModifiedBy>
  <cp:revision>29</cp:revision>
  <dcterms:created xsi:type="dcterms:W3CDTF">2019-05-05T15:01:48Z</dcterms:created>
  <dcterms:modified xsi:type="dcterms:W3CDTF">2019-05-10T08:16:14Z</dcterms:modified>
</cp:coreProperties>
</file>