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848"/>
    <a:srgbClr val="E22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17"/>
  </p:normalViewPr>
  <p:slideViewPr>
    <p:cSldViewPr snapToGrid="0" snapToObjects="1">
      <p:cViewPr varScale="1">
        <p:scale>
          <a:sx n="85" d="100"/>
          <a:sy n="8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A8D2-CD04-0D45-8EA6-655666B533D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46E-E835-CF41-92BF-4E955060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2356-B0AB-AD41-B903-A8F0CD14B23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55" y="1122363"/>
            <a:ext cx="9548734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MACHINE LEARNING</a:t>
            </a:r>
            <a:br>
              <a:rPr lang="en-US" sz="72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Logistic </a:t>
            </a:r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egression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2432"/>
            <a:ext cx="9144000" cy="1345367"/>
          </a:xfrm>
        </p:spPr>
        <p:txBody>
          <a:bodyPr/>
          <a:lstStyle/>
          <a:p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HueAI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mr-IN" dirty="0" smtClean="0">
                <a:latin typeface="Cambria Math" charset="0"/>
                <a:ea typeface="Cambria Math" charset="0"/>
                <a:cs typeface="Cambria Math" charset="0"/>
              </a:rPr>
              <a:t>–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April 2019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4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DECISION BOUNDARY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8462" y="1825624"/>
                <a:ext cx="6605337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Decision Boundary: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8462" y="1825624"/>
                <a:ext cx="6605337" cy="4302459"/>
              </a:xfrm>
              <a:blipFill>
                <a:blip r:embed="rId2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380874" cy="27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NON-LINEAR DECISION BOUNDARY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77128" y="1690688"/>
                <a:ext cx="7615003" cy="49949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Predict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−1+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Decision Boundary: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7128" y="1690688"/>
                <a:ext cx="7615003" cy="4994925"/>
              </a:xfrm>
              <a:blipFill rotWithShape="0">
                <a:blip r:embed="rId2"/>
                <a:stretch>
                  <a:fillRect l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3840183" cy="301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53" y="4850797"/>
            <a:ext cx="2476419" cy="20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LOGISTIC REGRESSION MODEL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 set: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examples</a:t>
                </a:r>
                <a:endParaRPr lang="vi-VN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choose parameters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302459"/>
              </a:xfrm>
              <a:blipFill>
                <a:blip r:embed="rId2"/>
                <a:stretch>
                  <a:fillRect l="-92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90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Linear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302459"/>
              </a:xfrm>
              <a:blipFill>
                <a:blip r:embed="rId2"/>
                <a:stretch>
                  <a:fillRect l="-928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2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1623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1623429"/>
              </a:xfrm>
              <a:blipFill>
                <a:blip r:embed="rId2"/>
                <a:stretch>
                  <a:fillRect l="-928" t="-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66" y="3449053"/>
            <a:ext cx="8138065" cy="31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1623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1623429"/>
              </a:xfrm>
              <a:blipFill>
                <a:blip r:embed="rId2"/>
                <a:stretch>
                  <a:fillRect l="-928" t="-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416842" y="3449053"/>
                <a:ext cx="5578194" cy="28139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But as: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Capture intuition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(predict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but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we’ll penalize learning algorithm by a very large cost.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2" y="3449053"/>
                <a:ext cx="5578194" cy="2813966"/>
              </a:xfrm>
              <a:prstGeom prst="rect">
                <a:avLst/>
              </a:prstGeom>
              <a:blipFill>
                <a:blip r:embed="rId3"/>
                <a:stretch>
                  <a:fillRect l="-1749" b="-3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2" y="3308164"/>
            <a:ext cx="3733800" cy="30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1623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1623429"/>
              </a:xfrm>
              <a:blipFill>
                <a:blip r:embed="rId2"/>
                <a:stretch>
                  <a:fillRect l="-928" t="-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73" y="3449052"/>
            <a:ext cx="7067490" cy="3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SIMPLIFIED COST FUNCTION 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AND GRADIENT DESCENT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 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always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  <a:blipFill>
                <a:blip r:embed="rId2"/>
                <a:stretch>
                  <a:fillRect l="-928" t="-2751" b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4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SIMPLIFIED COST FUNCTION 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AND GRADIENT DESCENT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fit parameters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make a prediction given new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SIMPLIFIED COST FUNCTION 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AND GRADIENT DESCENT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Want: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 {</a:t>
                </a:r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CONTENT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Classification and Representation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Classification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Hypothesis Representation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Decision Boundary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Logistic Regression Model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Simplified Cost Function and Gradient Descent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Multiclass Classification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One-vs-all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Regularization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The Problem of Overfitting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Cost Function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Regularized Linear Regression</a:t>
            </a:r>
          </a:p>
          <a:p>
            <a:pPr marL="800100" lvl="1" indent="-342900"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Regularized Logistic Regression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4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MULTICLASS CLASSIFICATION: ONE-VS-ALL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430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Email: Work, Friends, Family, Hobby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Weather: Sunny, Cloudy, Rain, Snow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Binary classification				Multi-class classification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586198"/>
            <a:ext cx="2771274" cy="2664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66" y="3586198"/>
            <a:ext cx="2798818" cy="26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ONE-VS-ALL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690688"/>
            <a:ext cx="781159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ONE-VS-ALL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 a logistic regression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each class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predict the probability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 a new input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to make a prediction, pick the class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maximizes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  <a:blipFill>
                <a:blip r:embed="rId2"/>
                <a:stretch>
                  <a:fillRect l="-928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THE PROBLEM OF OVERFITTING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62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Linear regression (housing prices)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99" y="2452550"/>
            <a:ext cx="9365399" cy="2376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294" y="4963609"/>
            <a:ext cx="255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Underfit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 High bias”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505" y="4963609"/>
            <a:ext cx="309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Overfit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 High variance”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1" y="5519543"/>
            <a:ext cx="10515599" cy="100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Overfitting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If we have too many features, the learned hypothesis may fit the training set very well, but fail to generalize to new examples. 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THE PROBLEM OF OVERFITTING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62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Logistic regression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9653" y="5945262"/>
            <a:ext cx="255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Underfit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989" y="5945262"/>
            <a:ext cx="160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Overfit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3" y="2325072"/>
            <a:ext cx="8839137" cy="35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ADDRESSING OVERFITTING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Reduce number of features.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Manually select which features to keep.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 selection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Keep all the features, but reduce values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Works well when we have a lot of features, each of which contributes a bit to predicting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430797"/>
              </a:xfrm>
              <a:blipFill>
                <a:blip r:embed="rId2"/>
                <a:stretch>
                  <a:fillRect l="-928" t="-1926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OVERFITTING: 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62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Intuition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1" y="4890043"/>
                <a:ext cx="10515599" cy="1639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we penalize and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really small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+1000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+1000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890043"/>
                <a:ext cx="10515599" cy="1639094"/>
              </a:xfrm>
              <a:prstGeom prst="rect">
                <a:avLst/>
              </a:prstGeom>
              <a:blipFill>
                <a:blip r:embed="rId2"/>
                <a:stretch>
                  <a:fillRect l="-928" t="-7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42" y="2150493"/>
            <a:ext cx="6735693" cy="24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OVERFITTING: 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0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regularization parameter.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0586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12" y="3605463"/>
            <a:ext cx="4004493" cy="28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OVERFITTING: COST FUNCTION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16371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too large?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1637103"/>
              </a:xfrm>
              <a:blipFill rotWithShape="0">
                <a:blip r:embed="rId2"/>
                <a:stretch>
                  <a:fillRect l="-928" t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9153"/>
            <a:ext cx="5386466" cy="294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955435" y="3597664"/>
                <a:ext cx="3807503" cy="28184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35" y="3597664"/>
                <a:ext cx="3807503" cy="2818415"/>
              </a:xfrm>
              <a:prstGeom prst="rect">
                <a:avLst/>
              </a:prstGeom>
              <a:blipFill rotWithShape="0">
                <a:blip r:embed="rId4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REGULARIZED LINEAR REGRESSION</a:t>
            </a:r>
            <a:endParaRPr lang="en-US" sz="32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2753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Gradient descent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Repeat {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f>
                      <m:fPr>
                        <m:ctrlPr>
                          <a:rPr lang="mr-I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d>
                      <m:dPr>
                        <m:ctrlPr>
                          <a:rPr lang="mr-I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mr-IN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(1−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275372"/>
              </a:xfrm>
              <a:blipFill rotWithShape="0">
                <a:blip r:embed="rId2"/>
                <a:stretch>
                  <a:fillRect l="-754" t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6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CLASSIFICATION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Classification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Email: Spam / Not Spam?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Tumor: Malignant / Benign?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0: “Negative Class” (benign tumor)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1: “Positive Class” (malignant tumor)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∈{0,1,2,3}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  <a:blipFill>
                <a:blip r:embed="rId2"/>
                <a:stretch>
                  <a:fillRect l="-928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9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9877"/>
                <a:ext cx="10515600" cy="1815972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Threshold classifier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at 0.5: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)≥0.5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predict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If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0.5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predict 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”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9877"/>
                <a:ext cx="10515600" cy="1815972"/>
              </a:xfrm>
              <a:blipFill>
                <a:blip r:embed="rId2"/>
                <a:stretch>
                  <a:fillRect l="-928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1785649"/>
            <a:ext cx="583964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9877"/>
            <a:ext cx="10515600" cy="181597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Result seem not good for linear regression.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Apply linear regression to a classification problem often isn’t a great idea.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776122"/>
            <a:ext cx="740195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CLASSIFICATION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Classification: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 &gt; 1 or &lt;0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  <a:blipFill>
                <a:blip r:embed="rId2"/>
                <a:stretch>
                  <a:fillRect l="-928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HYPOTHESIS REPRESENTATION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 Model: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Want: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 function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function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  <a:blipFill>
                <a:blip r:embed="rId2"/>
                <a:stretch>
                  <a:fillRect l="-928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24" y="3240505"/>
            <a:ext cx="5293276" cy="26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HYPOTHESIS REPRESENTATION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Interpretation of Hypothesis Output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estimated probability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𝑡𝑢𝑚𝑜𝑟𝑆𝑖𝑧𝑒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Tell patient that 70% chance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vi-VN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tumor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being malignant</a:t>
                </a: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“probability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given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parameterized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  <a:blipFill>
                <a:blip r:embed="rId2"/>
                <a:stretch>
                  <a:fillRect l="-928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1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DECISION BOUNDARY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Logistic regression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predict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predict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02459"/>
              </a:xfrm>
              <a:blipFill>
                <a:blip r:embed="rId2"/>
                <a:stretch>
                  <a:fillRect l="-928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03" y="1825624"/>
            <a:ext cx="3861597" cy="2203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60632" y="4347410"/>
                <a:ext cx="34931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 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𝑤h𝑒𝑛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whenever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2" y="4347410"/>
                <a:ext cx="3493168" cy="1015663"/>
              </a:xfrm>
              <a:prstGeom prst="rect">
                <a:avLst/>
              </a:prstGeom>
              <a:blipFill>
                <a:blip r:embed="rId4"/>
                <a:stretch>
                  <a:fillRect l="-174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0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1299</Words>
  <Application>Microsoft Macintosh PowerPoint</Application>
  <PresentationFormat>Widescreen</PresentationFormat>
  <Paragraphs>190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Cambria Math</vt:lpstr>
      <vt:lpstr>Arial</vt:lpstr>
      <vt:lpstr>Office Theme</vt:lpstr>
      <vt:lpstr>MACHINE LEARNING Logistic Regression</vt:lpstr>
      <vt:lpstr>CONTENT</vt:lpstr>
      <vt:lpstr>CLASSIFICATION</vt:lpstr>
      <vt:lpstr>CLASSIFICATION</vt:lpstr>
      <vt:lpstr>CLASSIFICATION</vt:lpstr>
      <vt:lpstr>CLASSIFICATION</vt:lpstr>
      <vt:lpstr>HYPOTHESIS REPRESENTATION</vt:lpstr>
      <vt:lpstr>HYPOTHESIS REPRESENTATION</vt:lpstr>
      <vt:lpstr>DECISION BOUNDARY</vt:lpstr>
      <vt:lpstr>DECISION BOUNDARY</vt:lpstr>
      <vt:lpstr>NON-LINEAR DECISION BOUNDARY</vt:lpstr>
      <vt:lpstr>LOGISTIC REGRESSION MODEL COST FUNCTION</vt:lpstr>
      <vt:lpstr>COST FUNCTION</vt:lpstr>
      <vt:lpstr>COST FUNCTION</vt:lpstr>
      <vt:lpstr>COST FUNCTION</vt:lpstr>
      <vt:lpstr>COST FUNCTION</vt:lpstr>
      <vt:lpstr>SIMPLIFIED COST FUNCTION  AND GRADIENT DESCENT</vt:lpstr>
      <vt:lpstr>SIMPLIFIED COST FUNCTION  AND GRADIENT DESCENT</vt:lpstr>
      <vt:lpstr>SIMPLIFIED COST FUNCTION  AND GRADIENT DESCENT</vt:lpstr>
      <vt:lpstr>MULTICLASS CLASSIFICATION: ONE-VS-ALL</vt:lpstr>
      <vt:lpstr>ONE-VS-ALL</vt:lpstr>
      <vt:lpstr>ONE-VS-ALL</vt:lpstr>
      <vt:lpstr>THE PROBLEM OF OVERFITTING</vt:lpstr>
      <vt:lpstr>THE PROBLEM OF OVERFITTING</vt:lpstr>
      <vt:lpstr>ADDRESSING OVERFITTING</vt:lpstr>
      <vt:lpstr>OVERFITTING: COST FUNCTION</vt:lpstr>
      <vt:lpstr>OVERFITTING: COST FUNCTION</vt:lpstr>
      <vt:lpstr>OVERFITTING: COST FUNCTION</vt:lpstr>
      <vt:lpstr>REGULARIZED LINEAR REGRESSION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Multivariate Linear Regression</dc:title>
  <dc:creator>Microsoft Office User</dc:creator>
  <cp:lastModifiedBy>Microsoft Office User</cp:lastModifiedBy>
  <cp:revision>63</cp:revision>
  <dcterms:created xsi:type="dcterms:W3CDTF">2019-05-05T15:01:48Z</dcterms:created>
  <dcterms:modified xsi:type="dcterms:W3CDTF">2019-10-27T03:02:59Z</dcterms:modified>
</cp:coreProperties>
</file>