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Lst>
  <p:sldSz cx="27432000" cy="137160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62F6D"/>
    <a:srgbClr val="FFFFFF"/>
    <a:srgbClr val="00396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04" autoAdjust="0"/>
    <p:restoredTop sz="94660"/>
  </p:normalViewPr>
  <p:slideViewPr>
    <p:cSldViewPr snapToGrid="0">
      <p:cViewPr>
        <p:scale>
          <a:sx n="40" d="100"/>
          <a:sy n="40" d="100"/>
        </p:scale>
        <p:origin x="202"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429000" y="2244726"/>
            <a:ext cx="20574000" cy="4775200"/>
          </a:xfrm>
        </p:spPr>
        <p:txBody>
          <a:bodyPr anchor="b"/>
          <a:lstStyle>
            <a:lvl1pPr algn="ctr">
              <a:defRPr sz="12000"/>
            </a:lvl1pPr>
          </a:lstStyle>
          <a:p>
            <a:r>
              <a:rPr lang="en-US"/>
              <a:t>Click to edit Master title style</a:t>
            </a:r>
            <a:endParaRPr lang="en-US" dirty="0"/>
          </a:p>
        </p:txBody>
      </p:sp>
      <p:sp>
        <p:nvSpPr>
          <p:cNvPr id="3" name="Subtitle 2"/>
          <p:cNvSpPr>
            <a:spLocks noGrp="1"/>
          </p:cNvSpPr>
          <p:nvPr>
            <p:ph type="subTitle" idx="1"/>
          </p:nvPr>
        </p:nvSpPr>
        <p:spPr>
          <a:xfrm>
            <a:off x="3429000" y="7204076"/>
            <a:ext cx="20574000" cy="3311524"/>
          </a:xfrm>
        </p:spPr>
        <p:txBody>
          <a:bodyPr/>
          <a:lstStyle>
            <a:lvl1pPr marL="0" indent="0" algn="ctr">
              <a:buNone/>
              <a:defRPr sz="4800"/>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FE6E3BE-B5C7-4D70-AE4B-5DE67D526EE2}" type="datetimeFigureOut">
              <a:rPr lang="en-US" smtClean="0"/>
              <a:t>11/30/2021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046956-8819-4264-9AD3-C3C956DC59D0}" type="slidenum">
              <a:rPr lang="en-US" smtClean="0"/>
              <a:t>‹#›</a:t>
            </a:fld>
            <a:endParaRPr lang="en-US"/>
          </a:p>
        </p:txBody>
      </p:sp>
    </p:spTree>
    <p:extLst>
      <p:ext uri="{BB962C8B-B14F-4D97-AF65-F5344CB8AC3E}">
        <p14:creationId xmlns:p14="http://schemas.microsoft.com/office/powerpoint/2010/main" val="471268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E6E3BE-B5C7-4D70-AE4B-5DE67D526EE2}" type="datetimeFigureOut">
              <a:rPr lang="en-US" smtClean="0"/>
              <a:t>11/30/2021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046956-8819-4264-9AD3-C3C956DC59D0}" type="slidenum">
              <a:rPr lang="en-US" smtClean="0"/>
              <a:t>‹#›</a:t>
            </a:fld>
            <a:endParaRPr lang="en-US"/>
          </a:p>
        </p:txBody>
      </p:sp>
    </p:spTree>
    <p:extLst>
      <p:ext uri="{BB962C8B-B14F-4D97-AF65-F5344CB8AC3E}">
        <p14:creationId xmlns:p14="http://schemas.microsoft.com/office/powerpoint/2010/main" val="2286473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9631025" y="730250"/>
            <a:ext cx="5915025" cy="1162367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885950" y="730250"/>
            <a:ext cx="17402175" cy="116236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E6E3BE-B5C7-4D70-AE4B-5DE67D526EE2}" type="datetimeFigureOut">
              <a:rPr lang="en-US" smtClean="0"/>
              <a:t>11/30/2021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046956-8819-4264-9AD3-C3C956DC59D0}" type="slidenum">
              <a:rPr lang="en-US" smtClean="0"/>
              <a:t>‹#›</a:t>
            </a:fld>
            <a:endParaRPr lang="en-US"/>
          </a:p>
        </p:txBody>
      </p:sp>
    </p:spTree>
    <p:extLst>
      <p:ext uri="{BB962C8B-B14F-4D97-AF65-F5344CB8AC3E}">
        <p14:creationId xmlns:p14="http://schemas.microsoft.com/office/powerpoint/2010/main" val="1311916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E6E3BE-B5C7-4D70-AE4B-5DE67D526EE2}" type="datetimeFigureOut">
              <a:rPr lang="en-US" smtClean="0"/>
              <a:t>11/30/2021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046956-8819-4264-9AD3-C3C956DC59D0}" type="slidenum">
              <a:rPr lang="en-US" smtClean="0"/>
              <a:t>‹#›</a:t>
            </a:fld>
            <a:endParaRPr lang="en-US"/>
          </a:p>
        </p:txBody>
      </p:sp>
    </p:spTree>
    <p:extLst>
      <p:ext uri="{BB962C8B-B14F-4D97-AF65-F5344CB8AC3E}">
        <p14:creationId xmlns:p14="http://schemas.microsoft.com/office/powerpoint/2010/main" val="2262708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871663" y="3419477"/>
            <a:ext cx="23660100" cy="5705474"/>
          </a:xfrm>
        </p:spPr>
        <p:txBody>
          <a:bodyPr anchor="b"/>
          <a:lstStyle>
            <a:lvl1pPr>
              <a:defRPr sz="12000"/>
            </a:lvl1pPr>
          </a:lstStyle>
          <a:p>
            <a:r>
              <a:rPr lang="en-US"/>
              <a:t>Click to edit Master title style</a:t>
            </a:r>
            <a:endParaRPr lang="en-US" dirty="0"/>
          </a:p>
        </p:txBody>
      </p:sp>
      <p:sp>
        <p:nvSpPr>
          <p:cNvPr id="3" name="Text Placeholder 2"/>
          <p:cNvSpPr>
            <a:spLocks noGrp="1"/>
          </p:cNvSpPr>
          <p:nvPr>
            <p:ph type="body" idx="1"/>
          </p:nvPr>
        </p:nvSpPr>
        <p:spPr>
          <a:xfrm>
            <a:off x="1871663" y="9178927"/>
            <a:ext cx="23660100" cy="3000374"/>
          </a:xfrm>
        </p:spPr>
        <p:txBody>
          <a:bodyPr/>
          <a:lstStyle>
            <a:lvl1pPr marL="0" indent="0">
              <a:buNone/>
              <a:defRPr sz="4800">
                <a:solidFill>
                  <a:schemeClr val="tx1">
                    <a:tint val="75000"/>
                  </a:schemeClr>
                </a:solidFill>
              </a:defRPr>
            </a:lvl1pPr>
            <a:lvl2pPr marL="914400" indent="0">
              <a:buNone/>
              <a:defRPr sz="40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E6E3BE-B5C7-4D70-AE4B-5DE67D526EE2}" type="datetimeFigureOut">
              <a:rPr lang="en-US" smtClean="0"/>
              <a:t>11/30/2021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046956-8819-4264-9AD3-C3C956DC59D0}" type="slidenum">
              <a:rPr lang="en-US" smtClean="0"/>
              <a:t>‹#›</a:t>
            </a:fld>
            <a:endParaRPr lang="en-US"/>
          </a:p>
        </p:txBody>
      </p:sp>
    </p:spTree>
    <p:extLst>
      <p:ext uri="{BB962C8B-B14F-4D97-AF65-F5344CB8AC3E}">
        <p14:creationId xmlns:p14="http://schemas.microsoft.com/office/powerpoint/2010/main" val="1971877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885950" y="3651250"/>
            <a:ext cx="11658600" cy="87026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3887450" y="3651250"/>
            <a:ext cx="11658600" cy="87026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E6E3BE-B5C7-4D70-AE4B-5DE67D526EE2}" type="datetimeFigureOut">
              <a:rPr lang="en-US" smtClean="0"/>
              <a:t>11/30/2021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046956-8819-4264-9AD3-C3C956DC59D0}" type="slidenum">
              <a:rPr lang="en-US" smtClean="0"/>
              <a:t>‹#›</a:t>
            </a:fld>
            <a:endParaRPr lang="en-US"/>
          </a:p>
        </p:txBody>
      </p:sp>
    </p:spTree>
    <p:extLst>
      <p:ext uri="{BB962C8B-B14F-4D97-AF65-F5344CB8AC3E}">
        <p14:creationId xmlns:p14="http://schemas.microsoft.com/office/powerpoint/2010/main" val="954584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89523" y="730251"/>
            <a:ext cx="23660100" cy="265112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889524" y="3362326"/>
            <a:ext cx="11605021"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4" name="Content Placeholder 3"/>
          <p:cNvSpPr>
            <a:spLocks noGrp="1"/>
          </p:cNvSpPr>
          <p:nvPr>
            <p:ph sz="half" idx="2"/>
          </p:nvPr>
        </p:nvSpPr>
        <p:spPr>
          <a:xfrm>
            <a:off x="1889524" y="5010150"/>
            <a:ext cx="11605021" cy="7369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3887450" y="3362326"/>
            <a:ext cx="11662173"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6" name="Content Placeholder 5"/>
          <p:cNvSpPr>
            <a:spLocks noGrp="1"/>
          </p:cNvSpPr>
          <p:nvPr>
            <p:ph sz="quarter" idx="4"/>
          </p:nvPr>
        </p:nvSpPr>
        <p:spPr>
          <a:xfrm>
            <a:off x="13887450" y="5010150"/>
            <a:ext cx="11662173" cy="7369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FE6E3BE-B5C7-4D70-AE4B-5DE67D526EE2}" type="datetimeFigureOut">
              <a:rPr lang="en-US" smtClean="0"/>
              <a:t>11/30/2021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046956-8819-4264-9AD3-C3C956DC59D0}" type="slidenum">
              <a:rPr lang="en-US" smtClean="0"/>
              <a:t>‹#›</a:t>
            </a:fld>
            <a:endParaRPr lang="en-US"/>
          </a:p>
        </p:txBody>
      </p:sp>
    </p:spTree>
    <p:extLst>
      <p:ext uri="{BB962C8B-B14F-4D97-AF65-F5344CB8AC3E}">
        <p14:creationId xmlns:p14="http://schemas.microsoft.com/office/powerpoint/2010/main" val="3312539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FE6E3BE-B5C7-4D70-AE4B-5DE67D526EE2}" type="datetimeFigureOut">
              <a:rPr lang="en-US" smtClean="0"/>
              <a:t>11/30/2021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046956-8819-4264-9AD3-C3C956DC59D0}" type="slidenum">
              <a:rPr lang="en-US" smtClean="0"/>
              <a:t>‹#›</a:t>
            </a:fld>
            <a:endParaRPr lang="en-US"/>
          </a:p>
        </p:txBody>
      </p:sp>
    </p:spTree>
    <p:extLst>
      <p:ext uri="{BB962C8B-B14F-4D97-AF65-F5344CB8AC3E}">
        <p14:creationId xmlns:p14="http://schemas.microsoft.com/office/powerpoint/2010/main" val="4245235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E6E3BE-B5C7-4D70-AE4B-5DE67D526EE2}" type="datetimeFigureOut">
              <a:rPr lang="en-US" smtClean="0"/>
              <a:t>11/30/2021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046956-8819-4264-9AD3-C3C956DC59D0}" type="slidenum">
              <a:rPr lang="en-US" smtClean="0"/>
              <a:t>‹#›</a:t>
            </a:fld>
            <a:endParaRPr lang="en-US"/>
          </a:p>
        </p:txBody>
      </p:sp>
    </p:spTree>
    <p:extLst>
      <p:ext uri="{BB962C8B-B14F-4D97-AF65-F5344CB8AC3E}">
        <p14:creationId xmlns:p14="http://schemas.microsoft.com/office/powerpoint/2010/main" val="888410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9524" y="914400"/>
            <a:ext cx="8847533" cy="3200400"/>
          </a:xfrm>
        </p:spPr>
        <p:txBody>
          <a:bodyPr anchor="b"/>
          <a:lstStyle>
            <a:lvl1pPr>
              <a:defRPr sz="6400"/>
            </a:lvl1pPr>
          </a:lstStyle>
          <a:p>
            <a:r>
              <a:rPr lang="en-US"/>
              <a:t>Click to edit Master title style</a:t>
            </a:r>
            <a:endParaRPr lang="en-US" dirty="0"/>
          </a:p>
        </p:txBody>
      </p:sp>
      <p:sp>
        <p:nvSpPr>
          <p:cNvPr id="3" name="Content Placeholder 2"/>
          <p:cNvSpPr>
            <a:spLocks noGrp="1"/>
          </p:cNvSpPr>
          <p:nvPr>
            <p:ph idx="1"/>
          </p:nvPr>
        </p:nvSpPr>
        <p:spPr>
          <a:xfrm>
            <a:off x="11662173" y="1974851"/>
            <a:ext cx="13887450" cy="9747250"/>
          </a:xfrm>
        </p:spPr>
        <p:txBody>
          <a:bodyPr/>
          <a:lstStyle>
            <a:lvl1pPr>
              <a:defRPr sz="64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889524" y="4114800"/>
            <a:ext cx="8847533"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EFE6E3BE-B5C7-4D70-AE4B-5DE67D526EE2}" type="datetimeFigureOut">
              <a:rPr lang="en-US" smtClean="0"/>
              <a:t>11/30/2021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046956-8819-4264-9AD3-C3C956DC59D0}" type="slidenum">
              <a:rPr lang="en-US" smtClean="0"/>
              <a:t>‹#›</a:t>
            </a:fld>
            <a:endParaRPr lang="en-US"/>
          </a:p>
        </p:txBody>
      </p:sp>
    </p:spTree>
    <p:extLst>
      <p:ext uri="{BB962C8B-B14F-4D97-AF65-F5344CB8AC3E}">
        <p14:creationId xmlns:p14="http://schemas.microsoft.com/office/powerpoint/2010/main" val="585101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9524" y="914400"/>
            <a:ext cx="8847533" cy="3200400"/>
          </a:xfrm>
        </p:spPr>
        <p:txBody>
          <a:bodyPr anchor="b"/>
          <a:lstStyle>
            <a:lvl1pPr>
              <a:defRPr sz="6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62173" y="1974851"/>
            <a:ext cx="13887450" cy="9747250"/>
          </a:xfrm>
        </p:spPr>
        <p:txBody>
          <a:bodyPr anchor="t"/>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r>
              <a:rPr lang="en-US"/>
              <a:t>Click icon to add picture</a:t>
            </a:r>
            <a:endParaRPr lang="en-US" dirty="0"/>
          </a:p>
        </p:txBody>
      </p:sp>
      <p:sp>
        <p:nvSpPr>
          <p:cNvPr id="4" name="Text Placeholder 3"/>
          <p:cNvSpPr>
            <a:spLocks noGrp="1"/>
          </p:cNvSpPr>
          <p:nvPr>
            <p:ph type="body" sz="half" idx="2"/>
          </p:nvPr>
        </p:nvSpPr>
        <p:spPr>
          <a:xfrm>
            <a:off x="1889524" y="4114800"/>
            <a:ext cx="8847533"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EFE6E3BE-B5C7-4D70-AE4B-5DE67D526EE2}" type="datetimeFigureOut">
              <a:rPr lang="en-US" smtClean="0"/>
              <a:t>11/30/2021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046956-8819-4264-9AD3-C3C956DC59D0}" type="slidenum">
              <a:rPr lang="en-US" smtClean="0"/>
              <a:t>‹#›</a:t>
            </a:fld>
            <a:endParaRPr lang="en-US"/>
          </a:p>
        </p:txBody>
      </p:sp>
    </p:spTree>
    <p:extLst>
      <p:ext uri="{BB962C8B-B14F-4D97-AF65-F5344CB8AC3E}">
        <p14:creationId xmlns:p14="http://schemas.microsoft.com/office/powerpoint/2010/main" val="3208042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85950" y="730251"/>
            <a:ext cx="23660100" cy="2651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885950" y="3651250"/>
            <a:ext cx="23660100" cy="87026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885950" y="12712701"/>
            <a:ext cx="6172200" cy="730250"/>
          </a:xfrm>
          <a:prstGeom prst="rect">
            <a:avLst/>
          </a:prstGeom>
        </p:spPr>
        <p:txBody>
          <a:bodyPr vert="horz" lIns="91440" tIns="45720" rIns="91440" bIns="45720" rtlCol="0" anchor="ctr"/>
          <a:lstStyle>
            <a:lvl1pPr algn="l">
              <a:defRPr sz="2400">
                <a:solidFill>
                  <a:schemeClr val="tx1">
                    <a:tint val="75000"/>
                  </a:schemeClr>
                </a:solidFill>
              </a:defRPr>
            </a:lvl1pPr>
          </a:lstStyle>
          <a:p>
            <a:fld id="{EFE6E3BE-B5C7-4D70-AE4B-5DE67D526EE2}" type="datetimeFigureOut">
              <a:rPr lang="en-US" smtClean="0"/>
              <a:t>11/30/2021</a:t>
            </a:fld>
            <a:endParaRPr lang="en-US"/>
          </a:p>
        </p:txBody>
      </p:sp>
      <p:sp>
        <p:nvSpPr>
          <p:cNvPr id="5" name="Footer Placeholder 4"/>
          <p:cNvSpPr>
            <a:spLocks noGrp="1"/>
          </p:cNvSpPr>
          <p:nvPr>
            <p:ph type="ftr" sz="quarter" idx="3"/>
          </p:nvPr>
        </p:nvSpPr>
        <p:spPr>
          <a:xfrm>
            <a:off x="9086850" y="12712701"/>
            <a:ext cx="9258300" cy="730250"/>
          </a:xfrm>
          <a:prstGeom prst="rect">
            <a:avLst/>
          </a:prstGeom>
        </p:spPr>
        <p:txBody>
          <a:bodyPr vert="horz" lIns="91440" tIns="45720" rIns="91440" bIns="45720" rtlCol="0" anchor="ctr"/>
          <a:lstStyle>
            <a:lvl1pPr algn="ctr">
              <a:defRPr sz="2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9373850" y="12712701"/>
            <a:ext cx="6172200" cy="730250"/>
          </a:xfrm>
          <a:prstGeom prst="rect">
            <a:avLst/>
          </a:prstGeom>
        </p:spPr>
        <p:txBody>
          <a:bodyPr vert="horz" lIns="91440" tIns="45720" rIns="91440" bIns="45720" rtlCol="0" anchor="ctr"/>
          <a:lstStyle>
            <a:lvl1pPr algn="r">
              <a:defRPr sz="2400">
                <a:solidFill>
                  <a:schemeClr val="tx1">
                    <a:tint val="75000"/>
                  </a:schemeClr>
                </a:solidFill>
              </a:defRPr>
            </a:lvl1pPr>
          </a:lstStyle>
          <a:p>
            <a:fld id="{90046956-8819-4264-9AD3-C3C956DC59D0}" type="slidenum">
              <a:rPr lang="en-US" smtClean="0"/>
              <a:t>‹#›</a:t>
            </a:fld>
            <a:endParaRPr lang="en-US"/>
          </a:p>
        </p:txBody>
      </p:sp>
    </p:spTree>
    <p:extLst>
      <p:ext uri="{BB962C8B-B14F-4D97-AF65-F5344CB8AC3E}">
        <p14:creationId xmlns:p14="http://schemas.microsoft.com/office/powerpoint/2010/main" val="3856202200"/>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2" name="Rectangle: Diagonal Corners Snipped 11">
            <a:extLst>
              <a:ext uri="{FF2B5EF4-FFF2-40B4-BE49-F238E27FC236}">
                <a16:creationId xmlns:a16="http://schemas.microsoft.com/office/drawing/2014/main" id="{C2AAD65A-1DB9-4C64-8124-2EB3C11D81F0}"/>
              </a:ext>
            </a:extLst>
          </p:cNvPr>
          <p:cNvSpPr/>
          <p:nvPr/>
        </p:nvSpPr>
        <p:spPr>
          <a:xfrm>
            <a:off x="228600" y="161235"/>
            <a:ext cx="26974799" cy="1914922"/>
          </a:xfrm>
          <a:prstGeom prst="snip2DiagRect">
            <a:avLst/>
          </a:prstGeom>
          <a:solidFill>
            <a:srgbClr val="062F6D"/>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7862" dirty="0">
              <a:solidFill>
                <a:schemeClr val="accent4"/>
              </a:solidFill>
            </a:endParaRPr>
          </a:p>
          <a:p>
            <a:pPr algn="ctr"/>
            <a:r>
              <a:rPr lang="en-US" sz="4800" dirty="0">
                <a:solidFill>
                  <a:schemeClr val="accent4"/>
                </a:solidFill>
              </a:rPr>
              <a:t>Predicting and Classification </a:t>
            </a:r>
          </a:p>
          <a:p>
            <a:pPr algn="ctr"/>
            <a:r>
              <a:rPr lang="en-US" sz="4800" dirty="0">
                <a:solidFill>
                  <a:schemeClr val="accent4"/>
                </a:solidFill>
              </a:rPr>
              <a:t>Diagnosis of Breast Cancer in Wisconsin</a:t>
            </a:r>
          </a:p>
          <a:p>
            <a:pPr algn="ctr"/>
            <a:r>
              <a:rPr lang="en-US" sz="2000" dirty="0">
                <a:solidFill>
                  <a:schemeClr val="bg1"/>
                </a:solidFill>
                <a:latin typeface="Arial" panose="020B0604020202020204" pitchFamily="34" charset="0"/>
                <a:ea typeface="Arial" panose="020B0604020202020204" pitchFamily="34" charset="0"/>
              </a:rPr>
              <a:t>Thanh La</a:t>
            </a:r>
            <a:r>
              <a:rPr lang="en-US" sz="2000" baseline="30000" dirty="0">
                <a:solidFill>
                  <a:schemeClr val="bg1"/>
                </a:solidFill>
                <a:latin typeface="Arial" panose="020B0604020202020204" pitchFamily="34" charset="0"/>
                <a:ea typeface="Arial" panose="020B0604020202020204" pitchFamily="34" charset="0"/>
              </a:rPr>
              <a:t>1</a:t>
            </a:r>
            <a:r>
              <a:rPr lang="en-US" sz="2000" dirty="0">
                <a:solidFill>
                  <a:schemeClr val="bg1"/>
                </a:solidFill>
                <a:latin typeface="Arial" panose="020B0604020202020204" pitchFamily="34" charset="0"/>
                <a:ea typeface="Arial" panose="020B0604020202020204" pitchFamily="34" charset="0"/>
              </a:rPr>
              <a:t>, Son Luong</a:t>
            </a:r>
            <a:r>
              <a:rPr lang="en-US" sz="2000" baseline="30000" dirty="0">
                <a:solidFill>
                  <a:schemeClr val="bg1"/>
                </a:solidFill>
                <a:latin typeface="Arial" panose="020B0604020202020204" pitchFamily="34" charset="0"/>
                <a:ea typeface="Arial" panose="020B0604020202020204" pitchFamily="34" charset="0"/>
              </a:rPr>
              <a:t>1</a:t>
            </a:r>
            <a:r>
              <a:rPr lang="en-US" sz="2000" dirty="0">
                <a:solidFill>
                  <a:schemeClr val="bg1"/>
                </a:solidFill>
                <a:latin typeface="Arial" panose="020B0604020202020204" pitchFamily="34" charset="0"/>
                <a:ea typeface="Arial" panose="020B0604020202020204" pitchFamily="34" charset="0"/>
              </a:rPr>
              <a:t>,  Dr. Katherine Shoemaker</a:t>
            </a:r>
            <a:r>
              <a:rPr lang="en-US" sz="2000" baseline="30000" dirty="0">
                <a:solidFill>
                  <a:schemeClr val="bg1"/>
                </a:solidFill>
                <a:latin typeface="Arial" panose="020B0604020202020204" pitchFamily="34" charset="0"/>
                <a:ea typeface="Arial" panose="020B0604020202020204" pitchFamily="34" charset="0"/>
              </a:rPr>
              <a:t>1 </a:t>
            </a:r>
            <a:endParaRPr lang="en-US" sz="2000" dirty="0">
              <a:solidFill>
                <a:schemeClr val="bg1"/>
              </a:solidFill>
              <a:latin typeface="Arial" panose="020B0604020202020204" pitchFamily="34" charset="0"/>
              <a:ea typeface="Arial" panose="020B0604020202020204" pitchFamily="34" charset="0"/>
            </a:endParaRPr>
          </a:p>
          <a:p>
            <a:pPr algn="ctr"/>
            <a:r>
              <a:rPr lang="en-US" sz="7862" dirty="0">
                <a:solidFill>
                  <a:schemeClr val="accent4"/>
                </a:solidFill>
              </a:rPr>
              <a:t> </a:t>
            </a:r>
          </a:p>
        </p:txBody>
      </p:sp>
      <p:pic>
        <p:nvPicPr>
          <p:cNvPr id="20" name="Picture 19">
            <a:extLst>
              <a:ext uri="{FF2B5EF4-FFF2-40B4-BE49-F238E27FC236}">
                <a16:creationId xmlns:a16="http://schemas.microsoft.com/office/drawing/2014/main" id="{5CA8E784-395F-4DF4-A11E-E7AB52D32C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9253" y="161235"/>
            <a:ext cx="1914922" cy="1914922"/>
          </a:xfrm>
          <a:prstGeom prst="rect">
            <a:avLst/>
          </a:prstGeom>
        </p:spPr>
      </p:pic>
      <p:sp>
        <p:nvSpPr>
          <p:cNvPr id="22" name="Rectangle: Diagonal Corners Snipped 21">
            <a:extLst>
              <a:ext uri="{FF2B5EF4-FFF2-40B4-BE49-F238E27FC236}">
                <a16:creationId xmlns:a16="http://schemas.microsoft.com/office/drawing/2014/main" id="{6A04E50F-BFDD-400B-B498-4E77EFF74F0F}"/>
              </a:ext>
            </a:extLst>
          </p:cNvPr>
          <p:cNvSpPr/>
          <p:nvPr/>
        </p:nvSpPr>
        <p:spPr>
          <a:xfrm>
            <a:off x="228601" y="2146874"/>
            <a:ext cx="5391150" cy="835154"/>
          </a:xfrm>
          <a:prstGeom prst="snip2DiagRect">
            <a:avLst/>
          </a:prstGeom>
          <a:solidFill>
            <a:srgbClr val="062F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116" dirty="0">
                <a:solidFill>
                  <a:schemeClr val="accent4"/>
                </a:solidFill>
              </a:rPr>
              <a:t>Abstract</a:t>
            </a:r>
          </a:p>
        </p:txBody>
      </p:sp>
      <p:sp>
        <p:nvSpPr>
          <p:cNvPr id="23" name="TextBox 22">
            <a:extLst>
              <a:ext uri="{FF2B5EF4-FFF2-40B4-BE49-F238E27FC236}">
                <a16:creationId xmlns:a16="http://schemas.microsoft.com/office/drawing/2014/main" id="{90C80367-801B-4763-BDC6-D1DAC3727253}"/>
              </a:ext>
            </a:extLst>
          </p:cNvPr>
          <p:cNvSpPr txBox="1"/>
          <p:nvPr/>
        </p:nvSpPr>
        <p:spPr>
          <a:xfrm>
            <a:off x="228600" y="3011978"/>
            <a:ext cx="5391151" cy="6370975"/>
          </a:xfrm>
          <a:prstGeom prst="rect">
            <a:avLst/>
          </a:prstGeom>
          <a:noFill/>
        </p:spPr>
        <p:txBody>
          <a:bodyPr wrap="square" rtlCol="0">
            <a:spAutoFit/>
          </a:bodyPr>
          <a:lstStyle/>
          <a:p>
            <a:r>
              <a:rPr lang="en-US" sz="1700" dirty="0">
                <a:solidFill>
                  <a:srgbClr val="000000"/>
                </a:solidFill>
                <a:ea typeface="Arial" panose="020B0604020202020204" pitchFamily="34" charset="0"/>
              </a:rPr>
              <a:t>Breast cancer is the most common cancer, accounting for approximately 33% of all cancers diagnosed among women in Wisconsin. It has been 40 years since the first case was collected by the Wisconsin Cancer Report system (WCRS). Early detection plays an essential role in breast cancer treatment by boosting the chance for timely intervention. Moreover, the increase in the incidence of this cancer shows no sign of stopping, which is why this topic has received much attention from researchers, including expert systems and machine learning techniques. Therefore, this study aims to predict and detect breast cancer early with non-invasive and technology-involved methods by using one of the most popular machine learning algorithms, which is stepwise logistic regression. Using stepwise regression will help the system remove redundant values and retain valuable values in the data, thereby using the logistic regression system to calculate relevant predictions such as accuracy, AIC, the probability. The study works on the Wisconsin Breast Cancer dataset taken from UCI Machine learning Repository. The outcome of this research shows that the stepwise logistic regression model achieved a classification accuracy of nearly 98%. Furthermore, this research will continue to be developed in terms of accuracy to detect breast cancer for early intervention.</a:t>
            </a:r>
            <a:endParaRPr lang="en-US" sz="1700" dirty="0">
              <a:ea typeface="Times New Roman" panose="02020603050405020304" pitchFamily="18" charset="0"/>
            </a:endParaRPr>
          </a:p>
        </p:txBody>
      </p:sp>
      <p:sp>
        <p:nvSpPr>
          <p:cNvPr id="24" name="Rectangle: Diagonal Corners Snipped 23">
            <a:extLst>
              <a:ext uri="{FF2B5EF4-FFF2-40B4-BE49-F238E27FC236}">
                <a16:creationId xmlns:a16="http://schemas.microsoft.com/office/drawing/2014/main" id="{0DB27FB9-E4FF-4A1F-9826-AA71B3E38749}"/>
              </a:ext>
            </a:extLst>
          </p:cNvPr>
          <p:cNvSpPr/>
          <p:nvPr/>
        </p:nvSpPr>
        <p:spPr>
          <a:xfrm>
            <a:off x="21812246" y="2227773"/>
            <a:ext cx="5391151" cy="835153"/>
          </a:xfrm>
          <a:prstGeom prst="snip2DiagRect">
            <a:avLst/>
          </a:prstGeom>
          <a:solidFill>
            <a:srgbClr val="062F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116" dirty="0">
                <a:solidFill>
                  <a:schemeClr val="accent4"/>
                </a:solidFill>
              </a:rPr>
              <a:t>Result</a:t>
            </a:r>
          </a:p>
        </p:txBody>
      </p:sp>
      <p:sp>
        <p:nvSpPr>
          <p:cNvPr id="26" name="Rectangle: Diagonal Corners Snipped 25">
            <a:extLst>
              <a:ext uri="{FF2B5EF4-FFF2-40B4-BE49-F238E27FC236}">
                <a16:creationId xmlns:a16="http://schemas.microsoft.com/office/drawing/2014/main" id="{EC75377A-3EB3-483E-9ACA-9C4B36DED233}"/>
              </a:ext>
            </a:extLst>
          </p:cNvPr>
          <p:cNvSpPr/>
          <p:nvPr/>
        </p:nvSpPr>
        <p:spPr>
          <a:xfrm>
            <a:off x="21812246" y="7028926"/>
            <a:ext cx="5391151" cy="835154"/>
          </a:xfrm>
          <a:prstGeom prst="snip2DiagRect">
            <a:avLst/>
          </a:prstGeom>
          <a:solidFill>
            <a:srgbClr val="062F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116" dirty="0">
                <a:solidFill>
                  <a:schemeClr val="accent4"/>
                </a:solidFill>
              </a:rPr>
              <a:t>Conclusion</a:t>
            </a:r>
          </a:p>
        </p:txBody>
      </p:sp>
      <p:sp>
        <p:nvSpPr>
          <p:cNvPr id="27" name="Rectangle: Diagonal Corners Snipped 26">
            <a:extLst>
              <a:ext uri="{FF2B5EF4-FFF2-40B4-BE49-F238E27FC236}">
                <a16:creationId xmlns:a16="http://schemas.microsoft.com/office/drawing/2014/main" id="{65C36439-AC02-4803-868D-C4E3ADA6930E}"/>
              </a:ext>
            </a:extLst>
          </p:cNvPr>
          <p:cNvSpPr/>
          <p:nvPr/>
        </p:nvSpPr>
        <p:spPr>
          <a:xfrm>
            <a:off x="228601" y="9293778"/>
            <a:ext cx="5391150" cy="835154"/>
          </a:xfrm>
          <a:prstGeom prst="snip2DiagRect">
            <a:avLst/>
          </a:prstGeom>
          <a:solidFill>
            <a:srgbClr val="062F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116" dirty="0">
                <a:solidFill>
                  <a:schemeClr val="accent4"/>
                </a:solidFill>
              </a:rPr>
              <a:t>Method</a:t>
            </a:r>
          </a:p>
        </p:txBody>
      </p:sp>
      <p:sp>
        <p:nvSpPr>
          <p:cNvPr id="28" name="Rectangle: Diagonal Corners Snipped 27">
            <a:extLst>
              <a:ext uri="{FF2B5EF4-FFF2-40B4-BE49-F238E27FC236}">
                <a16:creationId xmlns:a16="http://schemas.microsoft.com/office/drawing/2014/main" id="{BA973281-3CFF-44E7-8D37-16E520345AB9}"/>
              </a:ext>
            </a:extLst>
          </p:cNvPr>
          <p:cNvSpPr/>
          <p:nvPr/>
        </p:nvSpPr>
        <p:spPr>
          <a:xfrm>
            <a:off x="5845721" y="2146874"/>
            <a:ext cx="15740556" cy="835154"/>
          </a:xfrm>
          <a:prstGeom prst="snip2DiagRect">
            <a:avLst/>
          </a:prstGeom>
          <a:solidFill>
            <a:srgbClr val="062F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116" dirty="0">
                <a:solidFill>
                  <a:schemeClr val="accent4"/>
                </a:solidFill>
              </a:rPr>
              <a:t>Feature Correlation</a:t>
            </a:r>
          </a:p>
        </p:txBody>
      </p:sp>
      <p:sp>
        <p:nvSpPr>
          <p:cNvPr id="30" name="Rectangle: Diagonal Corners Snipped 29">
            <a:extLst>
              <a:ext uri="{FF2B5EF4-FFF2-40B4-BE49-F238E27FC236}">
                <a16:creationId xmlns:a16="http://schemas.microsoft.com/office/drawing/2014/main" id="{8090C154-C451-48DF-AB4B-2E457DA51CA2}"/>
              </a:ext>
            </a:extLst>
          </p:cNvPr>
          <p:cNvSpPr/>
          <p:nvPr/>
        </p:nvSpPr>
        <p:spPr>
          <a:xfrm>
            <a:off x="5845720" y="7864080"/>
            <a:ext cx="15740556" cy="835154"/>
          </a:xfrm>
          <a:prstGeom prst="snip2DiagRect">
            <a:avLst/>
          </a:prstGeom>
          <a:solidFill>
            <a:srgbClr val="062F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116" dirty="0">
                <a:solidFill>
                  <a:schemeClr val="accent4"/>
                </a:solidFill>
              </a:rPr>
              <a:t>Analysis and Visualization </a:t>
            </a:r>
          </a:p>
        </p:txBody>
      </p:sp>
      <p:sp>
        <p:nvSpPr>
          <p:cNvPr id="31" name="Rectangle: Diagonal Corners Snipped 30">
            <a:extLst>
              <a:ext uri="{FF2B5EF4-FFF2-40B4-BE49-F238E27FC236}">
                <a16:creationId xmlns:a16="http://schemas.microsoft.com/office/drawing/2014/main" id="{4B76AEF1-652F-4545-8083-6A434A236BDD}"/>
              </a:ext>
            </a:extLst>
          </p:cNvPr>
          <p:cNvSpPr/>
          <p:nvPr/>
        </p:nvSpPr>
        <p:spPr>
          <a:xfrm>
            <a:off x="21812247" y="10804689"/>
            <a:ext cx="5391151" cy="835154"/>
          </a:xfrm>
          <a:prstGeom prst="snip2DiagRect">
            <a:avLst/>
          </a:prstGeom>
          <a:solidFill>
            <a:srgbClr val="062F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116" dirty="0">
                <a:solidFill>
                  <a:schemeClr val="accent4"/>
                </a:solidFill>
              </a:rPr>
              <a:t>Reference</a:t>
            </a:r>
          </a:p>
        </p:txBody>
      </p:sp>
      <p:pic>
        <p:nvPicPr>
          <p:cNvPr id="32" name="Picture 2">
            <a:extLst>
              <a:ext uri="{FF2B5EF4-FFF2-40B4-BE49-F238E27FC236}">
                <a16:creationId xmlns:a16="http://schemas.microsoft.com/office/drawing/2014/main" id="{2A4872BC-9104-419F-9478-96B6705391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09392" y="243786"/>
            <a:ext cx="1749818" cy="1749819"/>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7E275DDD-F25E-4AD9-9227-87A7D0341892}"/>
                  </a:ext>
                </a:extLst>
              </p:cNvPr>
              <p:cNvSpPr txBox="1"/>
              <p:nvPr/>
            </p:nvSpPr>
            <p:spPr>
              <a:xfrm>
                <a:off x="228600" y="10184224"/>
                <a:ext cx="5391151" cy="3656001"/>
              </a:xfrm>
              <a:prstGeom prst="rect">
                <a:avLst/>
              </a:prstGeom>
              <a:noFill/>
            </p:spPr>
            <p:txBody>
              <a:bodyPr wrap="square" rtlCol="0">
                <a:spAutoFit/>
              </a:bodyPr>
              <a:lstStyle/>
              <a:p>
                <a:pPr marL="624085" indent="-624085">
                  <a:buFontTx/>
                  <a:buChar char="-"/>
                </a:pPr>
                <a:r>
                  <a:rPr lang="en-US" sz="1700" dirty="0"/>
                  <a:t>Logistic Regression:</a:t>
                </a:r>
              </a:p>
              <a:p>
                <a:pPr marL="1622621" lvl="1" indent="-624085">
                  <a:buFontTx/>
                  <a:buChar char="-"/>
                </a:pPr>
                <a:r>
                  <a:rPr lang="en-US" sz="1700" dirty="0"/>
                  <a:t>LR models the probability of default, given balance, Probability of (default = yes | balance) shortened to probability of (balance)</a:t>
                </a:r>
              </a:p>
              <a:p>
                <a:pPr marL="1622621" lvl="1" indent="-624085">
                  <a:buFontTx/>
                  <a:buChar char="-"/>
                </a:pPr>
                <a14:m>
                  <m:oMath xmlns:m="http://schemas.openxmlformats.org/officeDocument/2006/math">
                    <m:r>
                      <a:rPr lang="en-US" sz="1700">
                        <a:latin typeface="Cambria Math" panose="02040503050406030204" pitchFamily="18" charset="0"/>
                      </a:rPr>
                      <m:t>𝑝</m:t>
                    </m:r>
                    <m:d>
                      <m:dPr>
                        <m:ctrlPr>
                          <a:rPr lang="en-US" sz="1700" i="1">
                            <a:latin typeface="Cambria Math" panose="02040503050406030204" pitchFamily="18" charset="0"/>
                          </a:rPr>
                        </m:ctrlPr>
                      </m:dPr>
                      <m:e>
                        <m:r>
                          <a:rPr lang="en-US" sz="1700">
                            <a:latin typeface="Cambria Math" panose="02040503050406030204" pitchFamily="18" charset="0"/>
                          </a:rPr>
                          <m:t>𝑋</m:t>
                        </m:r>
                      </m:e>
                    </m:d>
                    <m:r>
                      <a:rPr lang="en-US" sz="1700">
                        <a:latin typeface="Cambria Math" panose="02040503050406030204" pitchFamily="18" charset="0"/>
                      </a:rPr>
                      <m:t>= </m:t>
                    </m:r>
                    <m:f>
                      <m:fPr>
                        <m:ctrlPr>
                          <a:rPr lang="en-US" sz="1700" i="1">
                            <a:latin typeface="Cambria Math" panose="02040503050406030204" pitchFamily="18" charset="0"/>
                          </a:rPr>
                        </m:ctrlPr>
                      </m:fPr>
                      <m:num>
                        <m:sSup>
                          <m:sSupPr>
                            <m:ctrlPr>
                              <a:rPr lang="en-US" sz="1700" i="1">
                                <a:latin typeface="Cambria Math" panose="02040503050406030204" pitchFamily="18" charset="0"/>
                              </a:rPr>
                            </m:ctrlPr>
                          </m:sSupPr>
                          <m:e>
                            <m:r>
                              <a:rPr lang="en-US" sz="1700">
                                <a:latin typeface="Cambria Math" panose="02040503050406030204" pitchFamily="18" charset="0"/>
                              </a:rPr>
                              <m:t>𝑒</m:t>
                            </m:r>
                          </m:e>
                          <m:sup>
                            <m:sSub>
                              <m:sSubPr>
                                <m:ctrlPr>
                                  <a:rPr lang="en-US" sz="1700" i="1">
                                    <a:latin typeface="Cambria Math" panose="02040503050406030204" pitchFamily="18" charset="0"/>
                                  </a:rPr>
                                </m:ctrlPr>
                              </m:sSubPr>
                              <m:e>
                                <m:r>
                                  <a:rPr lang="en-US" sz="1700">
                                    <a:latin typeface="Cambria Math" panose="02040503050406030204" pitchFamily="18" charset="0"/>
                                  </a:rPr>
                                  <m:t>𝛽</m:t>
                                </m:r>
                              </m:e>
                              <m:sub>
                                <m:r>
                                  <a:rPr lang="en-US" sz="1700">
                                    <a:latin typeface="Cambria Math" panose="02040503050406030204" pitchFamily="18" charset="0"/>
                                  </a:rPr>
                                  <m:t>0</m:t>
                                </m:r>
                              </m:sub>
                            </m:sSub>
                            <m:r>
                              <a:rPr lang="en-US" sz="1700">
                                <a:latin typeface="Cambria Math" panose="02040503050406030204" pitchFamily="18" charset="0"/>
                              </a:rPr>
                              <m:t>+</m:t>
                            </m:r>
                            <m:sSub>
                              <m:sSubPr>
                                <m:ctrlPr>
                                  <a:rPr lang="en-US" sz="1700" i="1">
                                    <a:latin typeface="Cambria Math" panose="02040503050406030204" pitchFamily="18" charset="0"/>
                                  </a:rPr>
                                </m:ctrlPr>
                              </m:sSubPr>
                              <m:e>
                                <m:r>
                                  <a:rPr lang="en-US" sz="1700">
                                    <a:latin typeface="Cambria Math" panose="02040503050406030204" pitchFamily="18" charset="0"/>
                                  </a:rPr>
                                  <m:t>𝛽</m:t>
                                </m:r>
                              </m:e>
                              <m:sub>
                                <m:r>
                                  <a:rPr lang="en-US" sz="1700">
                                    <a:latin typeface="Cambria Math" panose="02040503050406030204" pitchFamily="18" charset="0"/>
                                  </a:rPr>
                                  <m:t>1</m:t>
                                </m:r>
                              </m:sub>
                            </m:sSub>
                            <m:r>
                              <a:rPr lang="en-US" sz="1700">
                                <a:latin typeface="Cambria Math" panose="02040503050406030204" pitchFamily="18" charset="0"/>
                              </a:rPr>
                              <m:t>𝑋</m:t>
                            </m:r>
                          </m:sup>
                        </m:sSup>
                      </m:num>
                      <m:den>
                        <m:r>
                          <a:rPr lang="en-US" sz="1700">
                            <a:latin typeface="Cambria Math" panose="02040503050406030204" pitchFamily="18" charset="0"/>
                          </a:rPr>
                          <m:t>1+</m:t>
                        </m:r>
                        <m:sSup>
                          <m:sSupPr>
                            <m:ctrlPr>
                              <a:rPr lang="en-US" sz="1700" i="1">
                                <a:latin typeface="Cambria Math" panose="02040503050406030204" pitchFamily="18" charset="0"/>
                              </a:rPr>
                            </m:ctrlPr>
                          </m:sSupPr>
                          <m:e>
                            <m:r>
                              <a:rPr lang="en-US" sz="1700">
                                <a:latin typeface="Cambria Math" panose="02040503050406030204" pitchFamily="18" charset="0"/>
                              </a:rPr>
                              <m:t>𝑒</m:t>
                            </m:r>
                          </m:e>
                          <m:sup>
                            <m:sSub>
                              <m:sSubPr>
                                <m:ctrlPr>
                                  <a:rPr lang="en-US" sz="1700" i="1">
                                    <a:latin typeface="Cambria Math" panose="02040503050406030204" pitchFamily="18" charset="0"/>
                                  </a:rPr>
                                </m:ctrlPr>
                              </m:sSubPr>
                              <m:e>
                                <m:r>
                                  <a:rPr lang="en-US" sz="1700">
                                    <a:latin typeface="Cambria Math" panose="02040503050406030204" pitchFamily="18" charset="0"/>
                                  </a:rPr>
                                  <m:t>𝛽</m:t>
                                </m:r>
                              </m:e>
                              <m:sub>
                                <m:r>
                                  <a:rPr lang="en-US" sz="1700">
                                    <a:latin typeface="Cambria Math" panose="02040503050406030204" pitchFamily="18" charset="0"/>
                                  </a:rPr>
                                  <m:t>0</m:t>
                                </m:r>
                              </m:sub>
                            </m:sSub>
                            <m:r>
                              <a:rPr lang="en-US" sz="1700">
                                <a:latin typeface="Cambria Math" panose="02040503050406030204" pitchFamily="18" charset="0"/>
                              </a:rPr>
                              <m:t>+</m:t>
                            </m:r>
                            <m:sSub>
                              <m:sSubPr>
                                <m:ctrlPr>
                                  <a:rPr lang="en-US" sz="1700" i="1">
                                    <a:latin typeface="Cambria Math" panose="02040503050406030204" pitchFamily="18" charset="0"/>
                                  </a:rPr>
                                </m:ctrlPr>
                              </m:sSubPr>
                              <m:e>
                                <m:r>
                                  <a:rPr lang="en-US" sz="1700">
                                    <a:latin typeface="Cambria Math" panose="02040503050406030204" pitchFamily="18" charset="0"/>
                                  </a:rPr>
                                  <m:t>𝛽</m:t>
                                </m:r>
                              </m:e>
                              <m:sub>
                                <m:r>
                                  <a:rPr lang="en-US" sz="1700">
                                    <a:latin typeface="Cambria Math" panose="02040503050406030204" pitchFamily="18" charset="0"/>
                                  </a:rPr>
                                  <m:t>1</m:t>
                                </m:r>
                              </m:sub>
                            </m:sSub>
                            <m:r>
                              <a:rPr lang="en-US" sz="1700">
                                <a:latin typeface="Cambria Math" panose="02040503050406030204" pitchFamily="18" charset="0"/>
                              </a:rPr>
                              <m:t>𝑋</m:t>
                            </m:r>
                          </m:sup>
                        </m:sSup>
                      </m:den>
                    </m:f>
                  </m:oMath>
                </a14:m>
                <a:endParaRPr lang="en-US" sz="1700" dirty="0"/>
              </a:p>
              <a:p>
                <a:pPr marL="624085" indent="-624085">
                  <a:buFontTx/>
                  <a:buChar char="-"/>
                </a:pPr>
                <a:r>
                  <a:rPr lang="en-US" sz="1700" dirty="0"/>
                  <a:t>Stepwise Regression:</a:t>
                </a:r>
              </a:p>
              <a:p>
                <a:pPr marL="1622621" lvl="1" indent="-624085">
                  <a:buFontTx/>
                  <a:buChar char="-"/>
                </a:pPr>
                <a:r>
                  <a:rPr lang="en-US" sz="1700" dirty="0"/>
                  <a:t>Is the method of fitting regression models</a:t>
                </a:r>
              </a:p>
              <a:p>
                <a:pPr marL="1622621" lvl="1" indent="-624085">
                  <a:buFontTx/>
                  <a:buChar char="-"/>
                </a:pPr>
                <a:r>
                  <a:rPr lang="en-US" sz="1700" dirty="0"/>
                  <a:t>It can be use to choose the predictive feature that carried out by an automatic procedure.</a:t>
                </a:r>
              </a:p>
              <a:p>
                <a:pPr marL="624085" indent="-624085">
                  <a:buFontTx/>
                  <a:buChar char="-"/>
                </a:pPr>
                <a:endParaRPr lang="en-US" sz="1700" dirty="0"/>
              </a:p>
            </p:txBody>
          </p:sp>
        </mc:Choice>
        <mc:Fallback xmlns="">
          <p:sp>
            <p:nvSpPr>
              <p:cNvPr id="34" name="TextBox 33">
                <a:extLst>
                  <a:ext uri="{FF2B5EF4-FFF2-40B4-BE49-F238E27FC236}">
                    <a16:creationId xmlns:a16="http://schemas.microsoft.com/office/drawing/2014/main" id="{7E275DDD-F25E-4AD9-9227-87A7D0341892}"/>
                  </a:ext>
                </a:extLst>
              </p:cNvPr>
              <p:cNvSpPr txBox="1">
                <a:spLocks noRot="1" noChangeAspect="1" noMove="1" noResize="1" noEditPoints="1" noAdjustHandles="1" noChangeArrowheads="1" noChangeShapeType="1" noTextEdit="1"/>
              </p:cNvSpPr>
              <p:nvPr/>
            </p:nvSpPr>
            <p:spPr>
              <a:xfrm>
                <a:off x="228600" y="10184224"/>
                <a:ext cx="5391151" cy="3656001"/>
              </a:xfrm>
              <a:prstGeom prst="rect">
                <a:avLst/>
              </a:prstGeom>
              <a:blipFill>
                <a:blip r:embed="rId4"/>
                <a:stretch>
                  <a:fillRect l="-792" t="-668" r="-339"/>
                </a:stretch>
              </a:blipFill>
            </p:spPr>
            <p:txBody>
              <a:bodyPr/>
              <a:lstStyle/>
              <a:p>
                <a:r>
                  <a:rPr lang="en-US">
                    <a:noFill/>
                  </a:rPr>
                  <a:t> </a:t>
                </a:r>
              </a:p>
            </p:txBody>
          </p:sp>
        </mc:Fallback>
      </mc:AlternateContent>
      <p:pic>
        <p:nvPicPr>
          <p:cNvPr id="40" name="Picture 39">
            <a:extLst>
              <a:ext uri="{FF2B5EF4-FFF2-40B4-BE49-F238E27FC236}">
                <a16:creationId xmlns:a16="http://schemas.microsoft.com/office/drawing/2014/main" id="{1F2D8C86-3F13-40AE-B4D5-8C4B7AB6623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00001" y="3062926"/>
            <a:ext cx="3515996" cy="2371418"/>
          </a:xfrm>
          <a:prstGeom prst="rect">
            <a:avLst/>
          </a:prstGeom>
        </p:spPr>
      </p:pic>
      <p:pic>
        <p:nvPicPr>
          <p:cNvPr id="42" name="Picture 41">
            <a:extLst>
              <a:ext uri="{FF2B5EF4-FFF2-40B4-BE49-F238E27FC236}">
                <a16:creationId xmlns:a16="http://schemas.microsoft.com/office/drawing/2014/main" id="{D1707BC2-E6D5-46BF-B9CC-6D07BEC7B99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200001" y="5515242"/>
            <a:ext cx="3515997" cy="2238622"/>
          </a:xfrm>
          <a:prstGeom prst="rect">
            <a:avLst/>
          </a:prstGeom>
        </p:spPr>
      </p:pic>
      <p:sp>
        <p:nvSpPr>
          <p:cNvPr id="5" name="TextBox 4">
            <a:extLst>
              <a:ext uri="{FF2B5EF4-FFF2-40B4-BE49-F238E27FC236}">
                <a16:creationId xmlns:a16="http://schemas.microsoft.com/office/drawing/2014/main" id="{6271C3B5-6F71-4A24-945F-7A149DF41852}"/>
              </a:ext>
            </a:extLst>
          </p:cNvPr>
          <p:cNvSpPr txBox="1"/>
          <p:nvPr/>
        </p:nvSpPr>
        <p:spPr>
          <a:xfrm>
            <a:off x="14435362" y="3074982"/>
            <a:ext cx="2745752" cy="353943"/>
          </a:xfrm>
          <a:prstGeom prst="rect">
            <a:avLst/>
          </a:prstGeom>
          <a:noFill/>
        </p:spPr>
        <p:txBody>
          <a:bodyPr wrap="none" rtlCol="0">
            <a:spAutoFit/>
          </a:bodyPr>
          <a:lstStyle/>
          <a:p>
            <a:r>
              <a:rPr lang="en-US" sz="1700" dirty="0"/>
              <a:t>Stepwise Backward Direction</a:t>
            </a:r>
          </a:p>
        </p:txBody>
      </p:sp>
      <p:sp>
        <p:nvSpPr>
          <p:cNvPr id="21" name="TextBox 20">
            <a:extLst>
              <a:ext uri="{FF2B5EF4-FFF2-40B4-BE49-F238E27FC236}">
                <a16:creationId xmlns:a16="http://schemas.microsoft.com/office/drawing/2014/main" id="{B11638E3-9895-49D9-821C-BA6550636C15}"/>
              </a:ext>
            </a:extLst>
          </p:cNvPr>
          <p:cNvSpPr txBox="1"/>
          <p:nvPr/>
        </p:nvSpPr>
        <p:spPr>
          <a:xfrm>
            <a:off x="18296247" y="3078557"/>
            <a:ext cx="2618922" cy="353943"/>
          </a:xfrm>
          <a:prstGeom prst="rect">
            <a:avLst/>
          </a:prstGeom>
          <a:noFill/>
        </p:spPr>
        <p:txBody>
          <a:bodyPr wrap="none" rtlCol="0">
            <a:spAutoFit/>
          </a:bodyPr>
          <a:lstStyle/>
          <a:p>
            <a:r>
              <a:rPr lang="en-US" sz="1700" dirty="0"/>
              <a:t>Stepwise Forward Direction</a:t>
            </a:r>
          </a:p>
        </p:txBody>
      </p:sp>
      <p:pic>
        <p:nvPicPr>
          <p:cNvPr id="11" name="Picture 10">
            <a:extLst>
              <a:ext uri="{FF2B5EF4-FFF2-40B4-BE49-F238E27FC236}">
                <a16:creationId xmlns:a16="http://schemas.microsoft.com/office/drawing/2014/main" id="{AFD0B5F9-DE75-4238-BE6F-6DC470DB37C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900820" y="3407230"/>
            <a:ext cx="3470098" cy="4346634"/>
          </a:xfrm>
          <a:prstGeom prst="rect">
            <a:avLst/>
          </a:prstGeom>
        </p:spPr>
      </p:pic>
      <p:pic>
        <p:nvPicPr>
          <p:cNvPr id="14" name="Picture 13">
            <a:extLst>
              <a:ext uri="{FF2B5EF4-FFF2-40B4-BE49-F238E27FC236}">
                <a16:creationId xmlns:a16="http://schemas.microsoft.com/office/drawing/2014/main" id="{E7255A3D-3B34-4031-AB68-6527050E434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073359" y="3407229"/>
            <a:ext cx="3470098" cy="4346635"/>
          </a:xfrm>
          <a:prstGeom prst="rect">
            <a:avLst/>
          </a:prstGeom>
        </p:spPr>
      </p:pic>
      <p:pic>
        <p:nvPicPr>
          <p:cNvPr id="3" name="Picture 2">
            <a:extLst>
              <a:ext uri="{FF2B5EF4-FFF2-40B4-BE49-F238E27FC236}">
                <a16:creationId xmlns:a16="http://schemas.microsoft.com/office/drawing/2014/main" id="{3EEF1323-0DFF-47F9-ADF6-D0D99A475AAE}"/>
              </a:ext>
            </a:extLst>
          </p:cNvPr>
          <p:cNvPicPr>
            <a:picLocks noChangeAspect="1"/>
          </p:cNvPicPr>
          <p:nvPr/>
        </p:nvPicPr>
        <p:blipFill>
          <a:blip r:embed="rId9"/>
          <a:stretch>
            <a:fillRect/>
          </a:stretch>
        </p:blipFill>
        <p:spPr>
          <a:xfrm>
            <a:off x="21814225" y="3407229"/>
            <a:ext cx="2638194" cy="3526578"/>
          </a:xfrm>
          <a:prstGeom prst="rect">
            <a:avLst/>
          </a:prstGeom>
        </p:spPr>
      </p:pic>
      <p:sp>
        <p:nvSpPr>
          <p:cNvPr id="25" name="TextBox 24">
            <a:extLst>
              <a:ext uri="{FF2B5EF4-FFF2-40B4-BE49-F238E27FC236}">
                <a16:creationId xmlns:a16="http://schemas.microsoft.com/office/drawing/2014/main" id="{E850B1CC-4E0F-42AF-98D4-E091C3E3551D}"/>
              </a:ext>
            </a:extLst>
          </p:cNvPr>
          <p:cNvSpPr txBox="1"/>
          <p:nvPr/>
        </p:nvSpPr>
        <p:spPr>
          <a:xfrm>
            <a:off x="21859493" y="3058106"/>
            <a:ext cx="2745752" cy="353943"/>
          </a:xfrm>
          <a:prstGeom prst="rect">
            <a:avLst/>
          </a:prstGeom>
          <a:noFill/>
        </p:spPr>
        <p:txBody>
          <a:bodyPr wrap="none" rtlCol="0">
            <a:spAutoFit/>
          </a:bodyPr>
          <a:lstStyle/>
          <a:p>
            <a:r>
              <a:rPr lang="en-US" sz="1700" dirty="0"/>
              <a:t>Stepwise Backward Direction</a:t>
            </a:r>
          </a:p>
        </p:txBody>
      </p:sp>
      <p:sp>
        <p:nvSpPr>
          <p:cNvPr id="33" name="TextBox 32">
            <a:extLst>
              <a:ext uri="{FF2B5EF4-FFF2-40B4-BE49-F238E27FC236}">
                <a16:creationId xmlns:a16="http://schemas.microsoft.com/office/drawing/2014/main" id="{A58DD24B-DF8B-4DAC-A69A-FD44E0D06278}"/>
              </a:ext>
            </a:extLst>
          </p:cNvPr>
          <p:cNvSpPr txBox="1"/>
          <p:nvPr/>
        </p:nvSpPr>
        <p:spPr>
          <a:xfrm>
            <a:off x="24565204" y="3037570"/>
            <a:ext cx="2618922" cy="353943"/>
          </a:xfrm>
          <a:prstGeom prst="rect">
            <a:avLst/>
          </a:prstGeom>
          <a:noFill/>
        </p:spPr>
        <p:txBody>
          <a:bodyPr wrap="none" rtlCol="0">
            <a:spAutoFit/>
          </a:bodyPr>
          <a:lstStyle/>
          <a:p>
            <a:r>
              <a:rPr lang="en-US" sz="1700" dirty="0"/>
              <a:t>Stepwise Forward Direction</a:t>
            </a:r>
          </a:p>
        </p:txBody>
      </p:sp>
      <p:pic>
        <p:nvPicPr>
          <p:cNvPr id="9" name="Picture 8">
            <a:extLst>
              <a:ext uri="{FF2B5EF4-FFF2-40B4-BE49-F238E27FC236}">
                <a16:creationId xmlns:a16="http://schemas.microsoft.com/office/drawing/2014/main" id="{A6A1F13E-6493-4228-AEFA-C0DA53E6C447}"/>
              </a:ext>
            </a:extLst>
          </p:cNvPr>
          <p:cNvPicPr>
            <a:picLocks noChangeAspect="1"/>
          </p:cNvPicPr>
          <p:nvPr/>
        </p:nvPicPr>
        <p:blipFill>
          <a:blip r:embed="rId10"/>
          <a:stretch>
            <a:fillRect/>
          </a:stretch>
        </p:blipFill>
        <p:spPr>
          <a:xfrm>
            <a:off x="24565204" y="3401780"/>
            <a:ext cx="2638194" cy="3526577"/>
          </a:xfrm>
          <a:prstGeom prst="rect">
            <a:avLst/>
          </a:prstGeom>
        </p:spPr>
      </p:pic>
      <p:pic>
        <p:nvPicPr>
          <p:cNvPr id="7" name="Picture 6">
            <a:extLst>
              <a:ext uri="{FF2B5EF4-FFF2-40B4-BE49-F238E27FC236}">
                <a16:creationId xmlns:a16="http://schemas.microsoft.com/office/drawing/2014/main" id="{CC1FCA20-700D-4981-A72A-622E5BD4038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6235265" y="8959491"/>
            <a:ext cx="5135653" cy="4525549"/>
          </a:xfrm>
          <a:prstGeom prst="rect">
            <a:avLst/>
          </a:prstGeom>
        </p:spPr>
      </p:pic>
      <p:sp>
        <p:nvSpPr>
          <p:cNvPr id="29" name="TextBox 28">
            <a:extLst>
              <a:ext uri="{FF2B5EF4-FFF2-40B4-BE49-F238E27FC236}">
                <a16:creationId xmlns:a16="http://schemas.microsoft.com/office/drawing/2014/main" id="{E70B3507-D65F-4CE4-A0ED-7513AF557905}"/>
              </a:ext>
            </a:extLst>
          </p:cNvPr>
          <p:cNvSpPr txBox="1"/>
          <p:nvPr/>
        </p:nvSpPr>
        <p:spPr>
          <a:xfrm>
            <a:off x="6836468" y="8809450"/>
            <a:ext cx="2618922" cy="353943"/>
          </a:xfrm>
          <a:prstGeom prst="rect">
            <a:avLst/>
          </a:prstGeom>
          <a:noFill/>
        </p:spPr>
        <p:txBody>
          <a:bodyPr wrap="none" rtlCol="0">
            <a:spAutoFit/>
          </a:bodyPr>
          <a:lstStyle/>
          <a:p>
            <a:r>
              <a:rPr lang="en-US" sz="1700" dirty="0"/>
              <a:t>Stepwise Forward Direction</a:t>
            </a:r>
          </a:p>
        </p:txBody>
      </p:sp>
      <p:pic>
        <p:nvPicPr>
          <p:cNvPr id="4" name="Picture 3">
            <a:extLst>
              <a:ext uri="{FF2B5EF4-FFF2-40B4-BE49-F238E27FC236}">
                <a16:creationId xmlns:a16="http://schemas.microsoft.com/office/drawing/2014/main" id="{CD2CEFA7-440E-4219-A54B-DDB8566B0D5E}"/>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091858" y="9274130"/>
            <a:ext cx="4108143" cy="3896269"/>
          </a:xfrm>
          <a:prstGeom prst="rect">
            <a:avLst/>
          </a:prstGeom>
        </p:spPr>
      </p:pic>
      <p:sp>
        <p:nvSpPr>
          <p:cNvPr id="35" name="TextBox 34">
            <a:extLst>
              <a:ext uri="{FF2B5EF4-FFF2-40B4-BE49-F238E27FC236}">
                <a16:creationId xmlns:a16="http://schemas.microsoft.com/office/drawing/2014/main" id="{3C65F1B5-3275-49AE-8C16-1704E95D316D}"/>
              </a:ext>
            </a:extLst>
          </p:cNvPr>
          <p:cNvSpPr txBox="1"/>
          <p:nvPr/>
        </p:nvSpPr>
        <p:spPr>
          <a:xfrm>
            <a:off x="11903536" y="8809377"/>
            <a:ext cx="2745752" cy="353943"/>
          </a:xfrm>
          <a:prstGeom prst="rect">
            <a:avLst/>
          </a:prstGeom>
          <a:noFill/>
        </p:spPr>
        <p:txBody>
          <a:bodyPr wrap="none" rtlCol="0">
            <a:spAutoFit/>
          </a:bodyPr>
          <a:lstStyle/>
          <a:p>
            <a:r>
              <a:rPr lang="en-US" sz="1700" dirty="0"/>
              <a:t>Stepwise Backward Direction</a:t>
            </a:r>
          </a:p>
        </p:txBody>
      </p:sp>
      <p:pic>
        <p:nvPicPr>
          <p:cNvPr id="8" name="Picture 7">
            <a:extLst>
              <a:ext uri="{FF2B5EF4-FFF2-40B4-BE49-F238E27FC236}">
                <a16:creationId xmlns:a16="http://schemas.microsoft.com/office/drawing/2014/main" id="{431C42C7-7027-412A-B600-F4D7F15EFBA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1163558" y="9272216"/>
            <a:ext cx="4108143" cy="3898183"/>
          </a:xfrm>
          <a:prstGeom prst="rect">
            <a:avLst/>
          </a:prstGeom>
        </p:spPr>
      </p:pic>
      <p:sp>
        <p:nvSpPr>
          <p:cNvPr id="2" name="TextBox 1">
            <a:extLst>
              <a:ext uri="{FF2B5EF4-FFF2-40B4-BE49-F238E27FC236}">
                <a16:creationId xmlns:a16="http://schemas.microsoft.com/office/drawing/2014/main" id="{DCB4833A-773C-4E8B-A939-529358FB18B6}"/>
              </a:ext>
            </a:extLst>
          </p:cNvPr>
          <p:cNvSpPr txBox="1"/>
          <p:nvPr/>
        </p:nvSpPr>
        <p:spPr>
          <a:xfrm>
            <a:off x="12198180" y="10127120"/>
            <a:ext cx="2370202" cy="646331"/>
          </a:xfrm>
          <a:prstGeom prst="rect">
            <a:avLst/>
          </a:prstGeom>
          <a:noFill/>
        </p:spPr>
        <p:txBody>
          <a:bodyPr wrap="square" rtlCol="0">
            <a:spAutoFit/>
          </a:bodyPr>
          <a:lstStyle/>
          <a:p>
            <a:r>
              <a:rPr lang="en-US" dirty="0" err="1"/>
              <a:t>Thành</a:t>
            </a:r>
            <a:r>
              <a:rPr lang="en-US" dirty="0"/>
              <a:t> </a:t>
            </a:r>
            <a:r>
              <a:rPr lang="en-US" dirty="0" err="1"/>
              <a:t>đang</a:t>
            </a:r>
            <a:r>
              <a:rPr lang="en-US" dirty="0"/>
              <a:t> tính </a:t>
            </a:r>
            <a:r>
              <a:rPr lang="en-US" dirty="0" err="1"/>
              <a:t>làm</a:t>
            </a:r>
            <a:r>
              <a:rPr lang="en-US" dirty="0"/>
              <a:t> </a:t>
            </a:r>
            <a:r>
              <a:rPr lang="en-US" dirty="0" err="1"/>
              <a:t>cái</a:t>
            </a:r>
            <a:r>
              <a:rPr lang="en-US" dirty="0"/>
              <a:t> ROC plot r </a:t>
            </a:r>
            <a:r>
              <a:rPr lang="en-US" dirty="0" err="1"/>
              <a:t>để</a:t>
            </a:r>
            <a:r>
              <a:rPr lang="en-US" dirty="0"/>
              <a:t> ở </a:t>
            </a:r>
            <a:r>
              <a:rPr lang="en-US" dirty="0" err="1"/>
              <a:t>đây</a:t>
            </a:r>
            <a:endParaRPr lang="en-US" dirty="0"/>
          </a:p>
        </p:txBody>
      </p:sp>
      <p:sp>
        <p:nvSpPr>
          <p:cNvPr id="6" name="TextBox 5">
            <a:extLst>
              <a:ext uri="{FF2B5EF4-FFF2-40B4-BE49-F238E27FC236}">
                <a16:creationId xmlns:a16="http://schemas.microsoft.com/office/drawing/2014/main" id="{15BC7FD0-E269-4F0C-AE18-6E03A6E00CD3}"/>
              </a:ext>
            </a:extLst>
          </p:cNvPr>
          <p:cNvSpPr txBox="1"/>
          <p:nvPr/>
        </p:nvSpPr>
        <p:spPr>
          <a:xfrm>
            <a:off x="7205728" y="10127120"/>
            <a:ext cx="2618922" cy="646331"/>
          </a:xfrm>
          <a:prstGeom prst="rect">
            <a:avLst/>
          </a:prstGeom>
          <a:noFill/>
        </p:spPr>
        <p:txBody>
          <a:bodyPr wrap="square" rtlCol="0">
            <a:spAutoFit/>
          </a:bodyPr>
          <a:lstStyle/>
          <a:p>
            <a:r>
              <a:rPr lang="en-US" dirty="0" err="1"/>
              <a:t>Cái</a:t>
            </a:r>
            <a:r>
              <a:rPr lang="en-US" dirty="0"/>
              <a:t> </a:t>
            </a:r>
            <a:r>
              <a:rPr lang="en-US" dirty="0" err="1"/>
              <a:t>này</a:t>
            </a:r>
            <a:r>
              <a:rPr lang="en-US" dirty="0"/>
              <a:t> </a:t>
            </a:r>
            <a:r>
              <a:rPr lang="en-US" dirty="0" err="1"/>
              <a:t>là</a:t>
            </a:r>
            <a:r>
              <a:rPr lang="en-US" dirty="0"/>
              <a:t> predict </a:t>
            </a:r>
            <a:r>
              <a:rPr lang="en-US" dirty="0" err="1"/>
              <a:t>của</a:t>
            </a:r>
            <a:r>
              <a:rPr lang="en-US" dirty="0"/>
              <a:t> whole LR- </a:t>
            </a:r>
            <a:r>
              <a:rPr lang="en-US" dirty="0" err="1"/>
              <a:t>glm</a:t>
            </a:r>
            <a:r>
              <a:rPr lang="en-US" dirty="0"/>
              <a:t> model á</a:t>
            </a:r>
          </a:p>
        </p:txBody>
      </p:sp>
    </p:spTree>
    <p:extLst>
      <p:ext uri="{BB962C8B-B14F-4D97-AF65-F5344CB8AC3E}">
        <p14:creationId xmlns:p14="http://schemas.microsoft.com/office/powerpoint/2010/main" val="84012882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569</TotalTime>
  <Words>353</Words>
  <Application>Microsoft Office PowerPoint</Application>
  <PresentationFormat>Custom</PresentationFormat>
  <Paragraphs>27</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Cambria Math</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Thanh La</dc:creator>
  <cp:lastModifiedBy>Thanh La</cp:lastModifiedBy>
  <cp:revision>11</cp:revision>
  <dcterms:created xsi:type="dcterms:W3CDTF">2021-11-24T21:00:39Z</dcterms:created>
  <dcterms:modified xsi:type="dcterms:W3CDTF">2021-11-30T18:51:17Z</dcterms:modified>
</cp:coreProperties>
</file>