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2"/>
  </p:notesMasterIdLst>
  <p:sldIdLst>
    <p:sldId id="256" r:id="rId2"/>
    <p:sldId id="347" r:id="rId3"/>
    <p:sldId id="258" r:id="rId4"/>
    <p:sldId id="260" r:id="rId5"/>
    <p:sldId id="266" r:id="rId6"/>
    <p:sldId id="268" r:id="rId7"/>
    <p:sldId id="348" r:id="rId8"/>
    <p:sldId id="270" r:id="rId9"/>
    <p:sldId id="349" r:id="rId10"/>
    <p:sldId id="350" r:id="rId11"/>
    <p:sldId id="369" r:id="rId12"/>
    <p:sldId id="370" r:id="rId13"/>
    <p:sldId id="371" r:id="rId14"/>
    <p:sldId id="352" r:id="rId15"/>
    <p:sldId id="353" r:id="rId16"/>
    <p:sldId id="354" r:id="rId17"/>
    <p:sldId id="355" r:id="rId18"/>
    <p:sldId id="356" r:id="rId19"/>
    <p:sldId id="365" r:id="rId20"/>
    <p:sldId id="366" r:id="rId21"/>
    <p:sldId id="367" r:id="rId22"/>
    <p:sldId id="368" r:id="rId23"/>
    <p:sldId id="372" r:id="rId24"/>
    <p:sldId id="358" r:id="rId25"/>
    <p:sldId id="359" r:id="rId26"/>
    <p:sldId id="361" r:id="rId27"/>
    <p:sldId id="362" r:id="rId28"/>
    <p:sldId id="363" r:id="rId29"/>
    <p:sldId id="364" r:id="rId30"/>
    <p:sldId id="320" r:id="rId31"/>
  </p:sldIdLst>
  <p:sldSz cx="9144000" cy="5143500" type="screen16x9"/>
  <p:notesSz cx="6858000" cy="9144000"/>
  <p:embeddedFontLst>
    <p:embeddedFont>
      <p:font typeface="Montserrat" panose="00000500000000000000" pitchFamily="2"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Vidaloka"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14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71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C0F2DA-D2E8-4F9D-B5FB-B798585F604F}">
  <a:tblStyle styleId="{F2C0F2DA-D2E8-4F9D-B5FB-B798585F60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42" autoAdjust="0"/>
  </p:normalViewPr>
  <p:slideViewPr>
    <p:cSldViewPr>
      <p:cViewPr varScale="1">
        <p:scale>
          <a:sx n="138" d="100"/>
          <a:sy n="138" d="100"/>
        </p:scale>
        <p:origin x="156" y="78"/>
      </p:cViewPr>
      <p:guideLst>
        <p:guide orient="horz" pos="1620"/>
        <p:guide pos="1463"/>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955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5516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588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74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342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692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064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931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438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488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562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080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375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605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338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262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31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972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836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cf7a3c50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cf7a3c50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619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487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936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image" Target="../media/image1.gif"/><Relationship Id="rId4" Type="http://schemas.openxmlformats.org/officeDocument/2006/relationships/hyperlink" Target="https://www.freepik.com/"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454245FA-635E-C6B3-CF42-3C37DE578E9E}"/>
              </a:ext>
            </a:extLst>
          </p:cNvPr>
          <p:cNvSpPr>
            <a:spLocks noGrp="1"/>
          </p:cNvSpPr>
          <p:nvPr>
            <p:ph type="sldNum" sz="quarter" idx="10"/>
          </p:nvPr>
        </p:nvSpPr>
        <p:spPr/>
        <p:txBody>
          <a:bodyPr/>
          <a:lstStyle/>
          <a:p>
            <a:fld id="{3917434A-F470-43C0-AE93-4A3D7EBA6B55}" type="slidenum">
              <a:rPr lang="en-US" smtClean="0"/>
              <a:t>‹#›</a:t>
            </a:fld>
            <a:endParaRPr lang="en-US"/>
          </a:p>
        </p:txBody>
      </p:sp>
      <p:pic>
        <p:nvPicPr>
          <p:cNvPr id="15" name="Picture 14">
            <a:extLst>
              <a:ext uri="{FF2B5EF4-FFF2-40B4-BE49-F238E27FC236}">
                <a16:creationId xmlns:a16="http://schemas.microsoft.com/office/drawing/2014/main" id="{18A15D59-2258-1F3D-0494-B82B5DDA32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00" y="90000"/>
            <a:ext cx="1080000" cy="96373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AA6BD310-8309-E916-00EF-A99B5C40F817}"/>
              </a:ext>
            </a:extLst>
          </p:cNvPr>
          <p:cNvSpPr>
            <a:spLocks noGrp="1"/>
          </p:cNvSpPr>
          <p:nvPr>
            <p:ph type="sldNum" sz="quarter" idx="10"/>
          </p:nvPr>
        </p:nvSpPr>
        <p:spPr/>
        <p:txBody>
          <a:bodyPr/>
          <a:lstStyle/>
          <a:p>
            <a:fld id="{3917434A-F470-43C0-AE93-4A3D7EBA6B55}" type="slidenum">
              <a:rPr lang="en-US" smtClean="0"/>
              <a:t>‹#›</a:t>
            </a:fld>
            <a:endParaRPr lang="en-US"/>
          </a:p>
        </p:txBody>
      </p:sp>
      <p:pic>
        <p:nvPicPr>
          <p:cNvPr id="8" name="Picture 7">
            <a:extLst>
              <a:ext uri="{FF2B5EF4-FFF2-40B4-BE49-F238E27FC236}">
                <a16:creationId xmlns:a16="http://schemas.microsoft.com/office/drawing/2014/main" id="{B7B083AF-259E-F95E-039B-51D9797DA9C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00" y="90000"/>
            <a:ext cx="1080000" cy="96373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543963"/>
            <a:ext cx="3714900" cy="64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478925"/>
            <a:ext cx="16509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279625"/>
            <a:ext cx="4561200" cy="3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D736D88B-23E0-6C5D-244D-3FF4AA78BCE3}"/>
              </a:ext>
            </a:extLst>
          </p:cNvPr>
          <p:cNvSpPr>
            <a:spLocks noGrp="1"/>
          </p:cNvSpPr>
          <p:nvPr>
            <p:ph type="sldNum" sz="quarter" idx="10"/>
          </p:nvPr>
        </p:nvSpPr>
        <p:spPr/>
        <p:txBody>
          <a:bodyPr/>
          <a:lstStyle/>
          <a:p>
            <a:fld id="{3917434A-F470-43C0-AE93-4A3D7EBA6B55}" type="slidenum">
              <a:rPr lang="en-US" smtClean="0"/>
              <a:t>‹#›</a:t>
            </a:fld>
            <a:endParaRPr lang="en-US"/>
          </a:p>
        </p:txBody>
      </p:sp>
      <p:pic>
        <p:nvPicPr>
          <p:cNvPr id="13" name="Picture 12">
            <a:extLst>
              <a:ext uri="{FF2B5EF4-FFF2-40B4-BE49-F238E27FC236}">
                <a16:creationId xmlns:a16="http://schemas.microsoft.com/office/drawing/2014/main" id="{984198F5-E14F-1212-8CC0-3C5961D4F0B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00" y="90000"/>
            <a:ext cx="1080000" cy="96373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CA26510D-BD81-97C6-6B47-982911964C75}"/>
              </a:ext>
            </a:extLst>
          </p:cNvPr>
          <p:cNvSpPr>
            <a:spLocks noGrp="1"/>
          </p:cNvSpPr>
          <p:nvPr>
            <p:ph type="sldNum" sz="quarter" idx="10"/>
          </p:nvPr>
        </p:nvSpPr>
        <p:spPr/>
        <p:txBody>
          <a:bodyPr/>
          <a:lstStyle/>
          <a:p>
            <a:fld id="{3917434A-F470-43C0-AE93-4A3D7EBA6B55}" type="slidenum">
              <a:rPr lang="en-US" smtClean="0"/>
              <a:t>‹#›</a:t>
            </a:fld>
            <a:endParaRPr lang="en-US"/>
          </a:p>
        </p:txBody>
      </p:sp>
      <p:pic>
        <p:nvPicPr>
          <p:cNvPr id="13" name="Picture 12">
            <a:extLst>
              <a:ext uri="{FF2B5EF4-FFF2-40B4-BE49-F238E27FC236}">
                <a16:creationId xmlns:a16="http://schemas.microsoft.com/office/drawing/2014/main" id="{5006B63E-E0C4-E964-2DC9-B2279231F5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00" y="90000"/>
            <a:ext cx="1080000" cy="96373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082E68F9-9B80-A8B8-D14E-A284269D6712}"/>
              </a:ext>
            </a:extLst>
          </p:cNvPr>
          <p:cNvSpPr>
            <a:spLocks noGrp="1"/>
          </p:cNvSpPr>
          <p:nvPr>
            <p:ph type="sldNum" sz="quarter" idx="10"/>
          </p:nvPr>
        </p:nvSpPr>
        <p:spPr/>
        <p:txBody>
          <a:bodyPr/>
          <a:lstStyle/>
          <a:p>
            <a:fld id="{3917434A-F470-43C0-AE93-4A3D7EBA6B55}" type="slidenum">
              <a:rPr lang="en-US" smtClean="0"/>
              <a:t>‹#›</a:t>
            </a:fld>
            <a:endParaRPr lang="en-US"/>
          </a:p>
        </p:txBody>
      </p:sp>
      <p:pic>
        <p:nvPicPr>
          <p:cNvPr id="8" name="Picture 7">
            <a:extLst>
              <a:ext uri="{FF2B5EF4-FFF2-40B4-BE49-F238E27FC236}">
                <a16:creationId xmlns:a16="http://schemas.microsoft.com/office/drawing/2014/main" id="{F81C6607-E947-3887-A01D-D887B9EFAA6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00" y="90000"/>
            <a:ext cx="1080000" cy="96373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8505C3D6-2979-3C20-687E-1948DE111B7B}"/>
              </a:ext>
            </a:extLst>
          </p:cNvPr>
          <p:cNvSpPr>
            <a:spLocks noGrp="1"/>
          </p:cNvSpPr>
          <p:nvPr>
            <p:ph type="sldNum" sz="quarter" idx="16"/>
          </p:nvPr>
        </p:nvSpPr>
        <p:spPr/>
        <p:txBody>
          <a:bodyPr/>
          <a:lstStyle/>
          <a:p>
            <a:fld id="{3917434A-F470-43C0-AE93-4A3D7EBA6B55}" type="slidenum">
              <a:rPr lang="en-US" smtClean="0"/>
              <a:t>‹#›</a:t>
            </a:fld>
            <a:endParaRPr lang="en-US"/>
          </a:p>
        </p:txBody>
      </p:sp>
      <p:pic>
        <p:nvPicPr>
          <p:cNvPr id="20" name="Picture 19">
            <a:extLst>
              <a:ext uri="{FF2B5EF4-FFF2-40B4-BE49-F238E27FC236}">
                <a16:creationId xmlns:a16="http://schemas.microsoft.com/office/drawing/2014/main" id="{2CA266AE-6DF9-FE45-4657-F4792AC4E97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00" y="90000"/>
            <a:ext cx="1080000" cy="96373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91" name="Google Shape;91;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92" name="Google Shape;92;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3" name="Google Shape;93;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198B5315-8BDE-84FF-2844-26716B5C0A2D}"/>
              </a:ext>
            </a:extLst>
          </p:cNvPr>
          <p:cNvSpPr>
            <a:spLocks noGrp="1"/>
          </p:cNvSpPr>
          <p:nvPr>
            <p:ph type="sldNum" sz="quarter" idx="10"/>
          </p:nvPr>
        </p:nvSpPr>
        <p:spPr/>
        <p:txBody>
          <a:bodyPr/>
          <a:lstStyle/>
          <a:p>
            <a:fld id="{3917434A-F470-43C0-AE93-4A3D7EBA6B55}" type="slidenum">
              <a:rPr lang="en-US" smtClean="0"/>
              <a:t>‹#›</a:t>
            </a:fld>
            <a:endParaRPr lang="en-US"/>
          </a:p>
        </p:txBody>
      </p:sp>
      <p:pic>
        <p:nvPicPr>
          <p:cNvPr id="9" name="Picture 8">
            <a:extLst>
              <a:ext uri="{FF2B5EF4-FFF2-40B4-BE49-F238E27FC236}">
                <a16:creationId xmlns:a16="http://schemas.microsoft.com/office/drawing/2014/main" id="{3D72318E-D7BD-AB00-821B-FA08EEAD279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00" y="90000"/>
            <a:ext cx="1080000" cy="96373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223" name="Google Shape;223;p30"/>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4" name="Google Shape;224;p30"/>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lang="en" sz="10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000">
                <a:solidFill>
                  <a:schemeClr val="dk2"/>
                </a:solidFill>
                <a:latin typeface="Montserrat"/>
                <a:ea typeface="Montserrat"/>
                <a:cs typeface="Montserrat"/>
                <a:sym typeface="Montserrat"/>
              </a:rPr>
              <a:t>, including icons by </a:t>
            </a:r>
            <a:r>
              <a:rPr lang="en" sz="10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000">
                <a:solidFill>
                  <a:schemeClr val="dk2"/>
                </a:solidFill>
                <a:latin typeface="Montserrat"/>
                <a:ea typeface="Montserrat"/>
                <a:cs typeface="Montserrat"/>
                <a:sym typeface="Montserrat"/>
              </a:rPr>
              <a:t>,and infographics &amp; images by </a:t>
            </a:r>
            <a:r>
              <a:rPr lang="en" sz="10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000" b="1">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6" name="Google Shape;226;p30"/>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7" name="Google Shape;227;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8" name="Google Shape;228;p30"/>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9D2D0DEB-31BB-38A3-EEF0-9CAA60A79AE8}"/>
              </a:ext>
            </a:extLst>
          </p:cNvPr>
          <p:cNvSpPr>
            <a:spLocks noGrp="1"/>
          </p:cNvSpPr>
          <p:nvPr>
            <p:ph type="sldNum" sz="quarter" idx="10"/>
          </p:nvPr>
        </p:nvSpPr>
        <p:spPr/>
        <p:txBody>
          <a:bodyPr/>
          <a:lstStyle/>
          <a:p>
            <a:fld id="{3917434A-F470-43C0-AE93-4A3D7EBA6B55}" type="slidenum">
              <a:rPr lang="en-US" smtClean="0"/>
              <a:t>‹#›</a:t>
            </a:fld>
            <a:endParaRPr lang="en-US"/>
          </a:p>
        </p:txBody>
      </p:sp>
      <p:pic>
        <p:nvPicPr>
          <p:cNvPr id="12" name="Picture 11">
            <a:extLst>
              <a:ext uri="{FF2B5EF4-FFF2-40B4-BE49-F238E27FC236}">
                <a16:creationId xmlns:a16="http://schemas.microsoft.com/office/drawing/2014/main" id="{2088D9AE-14F0-8302-1E3B-8D162E9E19DF}"/>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0000" y="90000"/>
            <a:ext cx="1080000" cy="96373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19086019-F406-78BE-2D8A-9BD039911379}"/>
              </a:ext>
            </a:extLst>
          </p:cNvPr>
          <p:cNvSpPr>
            <a:spLocks noGrp="1"/>
          </p:cNvSpPr>
          <p:nvPr>
            <p:ph type="sldNum" sz="quarter" idx="10"/>
          </p:nvPr>
        </p:nvSpPr>
        <p:spPr/>
        <p:txBody>
          <a:bodyPr/>
          <a:lstStyle/>
          <a:p>
            <a:fld id="{3917434A-F470-43C0-AE93-4A3D7EBA6B55}" type="slidenum">
              <a:rPr lang="en-US" smtClean="0"/>
              <a:t>‹#›</a:t>
            </a:fld>
            <a:endParaRPr lang="en-US"/>
          </a:p>
        </p:txBody>
      </p:sp>
      <p:pic>
        <p:nvPicPr>
          <p:cNvPr id="7" name="Picture 6">
            <a:extLst>
              <a:ext uri="{FF2B5EF4-FFF2-40B4-BE49-F238E27FC236}">
                <a16:creationId xmlns:a16="http://schemas.microsoft.com/office/drawing/2014/main" id="{F51BA64D-F9B5-C453-E537-734C1B9E4DA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00" y="90000"/>
            <a:ext cx="1080000" cy="96373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D3928972-0F79-BF0D-CD89-38D510E380F2}"/>
              </a:ext>
            </a:extLst>
          </p:cNvPr>
          <p:cNvSpPr>
            <a:spLocks noGrp="1"/>
          </p:cNvSpPr>
          <p:nvPr>
            <p:ph type="sldNum" sz="quarter" idx="10"/>
          </p:nvPr>
        </p:nvSpPr>
        <p:spPr/>
        <p:txBody>
          <a:bodyPr/>
          <a:lstStyle/>
          <a:p>
            <a:fld id="{3917434A-F470-43C0-AE93-4A3D7EBA6B55}" type="slidenum">
              <a:rPr lang="en-US" smtClean="0"/>
              <a:t>‹#›</a:t>
            </a:fld>
            <a:endParaRPr lang="en-US"/>
          </a:p>
        </p:txBody>
      </p:sp>
      <p:pic>
        <p:nvPicPr>
          <p:cNvPr id="9" name="Picture 8">
            <a:extLst>
              <a:ext uri="{FF2B5EF4-FFF2-40B4-BE49-F238E27FC236}">
                <a16:creationId xmlns:a16="http://schemas.microsoft.com/office/drawing/2014/main" id="{1DBCCFE4-F497-A08E-0A21-A363A503F02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000" y="90000"/>
            <a:ext cx="1080000" cy="96373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
        <p:nvSpPr>
          <p:cNvPr id="2" name="Slide Number Placeholder 1">
            <a:extLst>
              <a:ext uri="{FF2B5EF4-FFF2-40B4-BE49-F238E27FC236}">
                <a16:creationId xmlns:a16="http://schemas.microsoft.com/office/drawing/2014/main" id="{AA5A2686-C320-7381-A9D4-11FFED987D36}"/>
              </a:ext>
            </a:extLst>
          </p:cNvPr>
          <p:cNvSpPr>
            <a:spLocks noGrp="1"/>
          </p:cNvSpPr>
          <p:nvPr>
            <p:ph type="sldNum" sz="quarter" idx="4"/>
          </p:nvPr>
        </p:nvSpPr>
        <p:spPr>
          <a:xfrm>
            <a:off x="8430724" y="4868863"/>
            <a:ext cx="7132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fld id="{3917434A-F470-43C0-AE93-4A3D7EBA6B55}"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9" r:id="rId5"/>
    <p:sldLayoutId id="2147483660" r:id="rId6"/>
    <p:sldLayoutId id="2147483676" r:id="rId7"/>
    <p:sldLayoutId id="2147483677" r:id="rId8"/>
    <p:sldLayoutId id="2147483678" r:id="rId9"/>
    <p:sldLayoutId id="214748367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 name="Google Shape;8345;p36">
            <a:extLst>
              <a:ext uri="{FF2B5EF4-FFF2-40B4-BE49-F238E27FC236}">
                <a16:creationId xmlns:a16="http://schemas.microsoft.com/office/drawing/2014/main" id="{9A343935-1456-328E-357D-24ED3A1C9181}"/>
              </a:ext>
            </a:extLst>
          </p:cNvPr>
          <p:cNvSpPr txBox="1"/>
          <p:nvPr/>
        </p:nvSpPr>
        <p:spPr>
          <a:xfrm>
            <a:off x="3480089" y="360183"/>
            <a:ext cx="2183759" cy="391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000">
                <a:solidFill>
                  <a:schemeClr val="tx1"/>
                </a:solidFill>
                <a:latin typeface="Times New Roman" panose="02020603050405020304" pitchFamily="18" charset="0"/>
                <a:ea typeface="Shrikhand"/>
                <a:cs typeface="Times New Roman" panose="02020603050405020304" pitchFamily="18" charset="0"/>
                <a:sym typeface="Shrikhand"/>
              </a:rPr>
              <a:t>Trường Đại học Cần Thơ</a:t>
            </a:r>
          </a:p>
          <a:p>
            <a:pPr marL="0" lvl="0" indent="0" algn="ctr" rtl="0">
              <a:spcBef>
                <a:spcPts val="0"/>
              </a:spcBef>
              <a:spcAft>
                <a:spcPts val="0"/>
              </a:spcAft>
              <a:buNone/>
            </a:pPr>
            <a:r>
              <a:rPr lang="en" sz="1000">
                <a:solidFill>
                  <a:schemeClr val="tx1"/>
                </a:solidFill>
                <a:latin typeface="Times New Roman" panose="02020603050405020304" pitchFamily="18" charset="0"/>
                <a:ea typeface="Shrikhand"/>
                <a:cs typeface="Times New Roman" panose="02020603050405020304" pitchFamily="18" charset="0"/>
                <a:sym typeface="Shrikhand"/>
              </a:rPr>
              <a:t>Khoa Công nghệ thông tin và truyền thông</a:t>
            </a:r>
            <a:endParaRPr sz="1000">
              <a:solidFill>
                <a:schemeClr val="tx1"/>
              </a:solidFill>
              <a:latin typeface="Times New Roman" panose="02020603050405020304" pitchFamily="18" charset="0"/>
              <a:ea typeface="Shrikhand"/>
              <a:cs typeface="Times New Roman" panose="02020603050405020304" pitchFamily="18" charset="0"/>
              <a:sym typeface="Shrikhand"/>
            </a:endParaRPr>
          </a:p>
        </p:txBody>
      </p:sp>
      <p:sp>
        <p:nvSpPr>
          <p:cNvPr id="5" name="Google Shape;8345;p36">
            <a:extLst>
              <a:ext uri="{FF2B5EF4-FFF2-40B4-BE49-F238E27FC236}">
                <a16:creationId xmlns:a16="http://schemas.microsoft.com/office/drawing/2014/main" id="{AC51E63C-CFE2-4764-A2B1-B0DEAF0581B7}"/>
              </a:ext>
            </a:extLst>
          </p:cNvPr>
          <p:cNvSpPr txBox="1"/>
          <p:nvPr/>
        </p:nvSpPr>
        <p:spPr>
          <a:xfrm>
            <a:off x="3123912" y="912223"/>
            <a:ext cx="2896114" cy="391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500" b="1">
                <a:solidFill>
                  <a:schemeClr val="tx1"/>
                </a:solidFill>
                <a:latin typeface="Times New Roman" panose="02020603050405020304" pitchFamily="18" charset="0"/>
                <a:ea typeface="Shrikhand"/>
                <a:cs typeface="Times New Roman" panose="02020603050405020304" pitchFamily="18" charset="0"/>
                <a:sym typeface="Shrikhand"/>
              </a:rPr>
              <a:t>LUẬN VĂN TỐT NGHIỆP NGÀNH KỸ THUẬT PHẦN MỀM</a:t>
            </a:r>
            <a:endParaRPr sz="1500" b="1">
              <a:solidFill>
                <a:schemeClr val="tx1"/>
              </a:solidFill>
              <a:latin typeface="Times New Roman" panose="02020603050405020304" pitchFamily="18" charset="0"/>
              <a:ea typeface="Shrikhand"/>
              <a:cs typeface="Times New Roman" panose="02020603050405020304" pitchFamily="18" charset="0"/>
              <a:sym typeface="Shrikhand"/>
            </a:endParaRPr>
          </a:p>
        </p:txBody>
      </p:sp>
      <p:sp>
        <p:nvSpPr>
          <p:cNvPr id="11" name="TextBox 10">
            <a:extLst>
              <a:ext uri="{FF2B5EF4-FFF2-40B4-BE49-F238E27FC236}">
                <a16:creationId xmlns:a16="http://schemas.microsoft.com/office/drawing/2014/main" id="{EE1E19EF-5E3E-756F-E5CB-EEA51FE0868B}"/>
              </a:ext>
            </a:extLst>
          </p:cNvPr>
          <p:cNvSpPr txBox="1"/>
          <p:nvPr/>
        </p:nvSpPr>
        <p:spPr>
          <a:xfrm>
            <a:off x="1461627" y="1624503"/>
            <a:ext cx="6220691" cy="1894493"/>
          </a:xfrm>
          <a:prstGeom prst="rect">
            <a:avLst/>
          </a:prstGeom>
          <a:noFill/>
        </p:spPr>
        <p:txBody>
          <a:bodyPr wrap="square" tIns="0" bIns="0">
            <a:spAutoFit/>
          </a:bodyPr>
          <a:lstStyle/>
          <a:p>
            <a:pPr algn="ctr">
              <a:lnSpc>
                <a:spcPct val="150000"/>
              </a:lnSpc>
            </a:pPr>
            <a:r>
              <a:rPr lang="en" sz="1600">
                <a:solidFill>
                  <a:schemeClr val="bg2"/>
                </a:solidFill>
                <a:latin typeface="Times New Roman" panose="02020603050405020304" pitchFamily="18" charset="0"/>
                <a:cs typeface="Times New Roman" panose="02020603050405020304" pitchFamily="18" charset="0"/>
              </a:rPr>
              <a:t>Đề tài:</a:t>
            </a:r>
            <a:br>
              <a:rPr lang="en" sz="1600">
                <a:latin typeface="Times New Roman" panose="02020603050405020304" pitchFamily="18" charset="0"/>
                <a:cs typeface="Times New Roman" panose="02020603050405020304" pitchFamily="18" charset="0"/>
              </a:rPr>
            </a:br>
            <a:r>
              <a:rPr lang="en" sz="1800" b="1">
                <a:solidFill>
                  <a:srgbClr val="2C71B1"/>
                </a:solidFill>
                <a:latin typeface="Times New Roman" panose="02020603050405020304" pitchFamily="18" charset="0"/>
                <a:cs typeface="Times New Roman" panose="02020603050405020304" pitchFamily="18" charset="0"/>
              </a:rPr>
              <a:t>PHÁT TRIỂN ỨNG DỤNG WEB CUNG CẤP VÀ CHIA SẺ</a:t>
            </a:r>
            <a:br>
              <a:rPr lang="en" sz="1800" b="1">
                <a:solidFill>
                  <a:srgbClr val="2C71B1"/>
                </a:solidFill>
                <a:latin typeface="Times New Roman" panose="02020603050405020304" pitchFamily="18" charset="0"/>
                <a:cs typeface="Times New Roman" panose="02020603050405020304" pitchFamily="18" charset="0"/>
              </a:rPr>
            </a:br>
            <a:r>
              <a:rPr lang="en" sz="1800" b="1">
                <a:solidFill>
                  <a:srgbClr val="2C71B1"/>
                </a:solidFill>
                <a:latin typeface="Times New Roman" panose="02020603050405020304" pitchFamily="18" charset="0"/>
                <a:cs typeface="Times New Roman" panose="02020603050405020304" pitchFamily="18" charset="0"/>
              </a:rPr>
              <a:t>KIẾN THỨC TOÁN HỌC</a:t>
            </a:r>
            <a:br>
              <a:rPr lang="en" sz="1800">
                <a:latin typeface="Times New Roman" panose="02020603050405020304" pitchFamily="18" charset="0"/>
                <a:cs typeface="Times New Roman" panose="02020603050405020304" pitchFamily="18" charset="0"/>
              </a:rPr>
            </a:br>
            <a:r>
              <a:rPr lang="en" sz="1600">
                <a:latin typeface="Times New Roman" panose="02020603050405020304" pitchFamily="18" charset="0"/>
                <a:cs typeface="Times New Roman" panose="02020603050405020304" pitchFamily="18" charset="0"/>
              </a:rPr>
              <a:t>(</a:t>
            </a:r>
            <a:r>
              <a:rPr lang="en-US" sz="1600">
                <a:effectLst/>
                <a:latin typeface="Times New Roman" panose="02020603050405020304" pitchFamily="18" charset="0"/>
                <a:ea typeface="Times New Roman" panose="02020603050405020304" pitchFamily="18" charset="0"/>
              </a:rPr>
              <a:t>Developing a web application to provide and share </a:t>
            </a:r>
            <a:br>
              <a:rPr lang="en-US" sz="1600">
                <a:effectLst/>
                <a:latin typeface="Times New Roman" panose="02020603050405020304" pitchFamily="18" charset="0"/>
                <a:ea typeface="Times New Roman" panose="02020603050405020304" pitchFamily="18" charset="0"/>
              </a:rPr>
            </a:br>
            <a:r>
              <a:rPr lang="en-US" sz="1600">
                <a:effectLst/>
                <a:latin typeface="Times New Roman" panose="02020603050405020304" pitchFamily="18" charset="0"/>
                <a:ea typeface="Times New Roman" panose="02020603050405020304" pitchFamily="18" charset="0"/>
              </a:rPr>
              <a:t>Mathematical knowledge)</a:t>
            </a:r>
            <a:endParaRPr lang="en-US" sz="1600"/>
          </a:p>
        </p:txBody>
      </p:sp>
      <p:sp>
        <p:nvSpPr>
          <p:cNvPr id="14" name="Google Shape;8345;p36">
            <a:extLst>
              <a:ext uri="{FF2B5EF4-FFF2-40B4-BE49-F238E27FC236}">
                <a16:creationId xmlns:a16="http://schemas.microsoft.com/office/drawing/2014/main" id="{4B0DD2BD-1C00-86FE-14CE-624289B6BBDE}"/>
              </a:ext>
            </a:extLst>
          </p:cNvPr>
          <p:cNvSpPr txBox="1"/>
          <p:nvPr/>
        </p:nvSpPr>
        <p:spPr>
          <a:xfrm>
            <a:off x="1468602" y="3955118"/>
            <a:ext cx="6220691" cy="483429"/>
          </a:xfrm>
          <a:prstGeom prst="rect">
            <a:avLst/>
          </a:prstGeom>
          <a:noFill/>
          <a:ln>
            <a:noFill/>
          </a:ln>
        </p:spPr>
        <p:txBody>
          <a:bodyPr spcFirstLastPara="1" wrap="square" lIns="0" tIns="0" rIns="0" bIns="0" numCol="2" spcCol="1260000" anchor="ctr" anchorCtr="0">
            <a:noAutofit/>
          </a:bodyPr>
          <a:lstStyle/>
          <a:p>
            <a:pPr algn="r"/>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Giảng</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 </a:t>
            </a:r>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viên</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 </a:t>
            </a:r>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hướng</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 </a:t>
            </a:r>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dẫn</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a:t>
            </a:r>
          </a:p>
          <a:p>
            <a:pPr algn="r"/>
            <a:r>
              <a:rPr lang="en-US" b="1" err="1">
                <a:solidFill>
                  <a:schemeClr val="tx1"/>
                </a:solidFill>
                <a:latin typeface="Times New Roman" panose="02020603050405020304" pitchFamily="18" charset="0"/>
                <a:ea typeface="Shrikhand"/>
                <a:cs typeface="Times New Roman" panose="02020603050405020304" pitchFamily="18" charset="0"/>
                <a:sym typeface="Shrikhand"/>
              </a:rPr>
              <a:t>ThS</a:t>
            </a:r>
            <a:r>
              <a:rPr lang="en-US" b="1">
                <a:solidFill>
                  <a:schemeClr val="tx1"/>
                </a:solidFill>
                <a:latin typeface="Times New Roman" panose="02020603050405020304" pitchFamily="18" charset="0"/>
                <a:ea typeface="Shrikhand"/>
                <a:cs typeface="Times New Roman" panose="02020603050405020304" pitchFamily="18" charset="0"/>
                <a:sym typeface="Shrikhand"/>
              </a:rPr>
              <a:t>. </a:t>
            </a:r>
            <a:r>
              <a:rPr lang="en-US" b="1" err="1">
                <a:solidFill>
                  <a:schemeClr val="tx1"/>
                </a:solidFill>
                <a:latin typeface="Times New Roman" panose="02020603050405020304" pitchFamily="18" charset="0"/>
                <a:ea typeface="Shrikhand"/>
                <a:cs typeface="Times New Roman" panose="02020603050405020304" pitchFamily="18" charset="0"/>
                <a:sym typeface="Shrikhand"/>
              </a:rPr>
              <a:t>Võ</a:t>
            </a:r>
            <a:r>
              <a:rPr lang="en-US" b="1">
                <a:solidFill>
                  <a:schemeClr val="tx1"/>
                </a:solidFill>
                <a:latin typeface="Times New Roman" panose="02020603050405020304" pitchFamily="18" charset="0"/>
                <a:ea typeface="Shrikhand"/>
                <a:cs typeface="Times New Roman" panose="02020603050405020304" pitchFamily="18" charset="0"/>
                <a:sym typeface="Shrikhand"/>
              </a:rPr>
              <a:t> </a:t>
            </a:r>
            <a:r>
              <a:rPr lang="en-US" b="1" err="1">
                <a:solidFill>
                  <a:schemeClr val="tx1"/>
                </a:solidFill>
                <a:latin typeface="Times New Roman" panose="02020603050405020304" pitchFamily="18" charset="0"/>
                <a:ea typeface="Shrikhand"/>
                <a:cs typeface="Times New Roman" panose="02020603050405020304" pitchFamily="18" charset="0"/>
                <a:sym typeface="Shrikhand"/>
              </a:rPr>
              <a:t>Huỳnh</a:t>
            </a:r>
            <a:r>
              <a:rPr lang="en-US" b="1">
                <a:solidFill>
                  <a:schemeClr val="tx1"/>
                </a:solidFill>
                <a:latin typeface="Times New Roman" panose="02020603050405020304" pitchFamily="18" charset="0"/>
                <a:ea typeface="Shrikhand"/>
                <a:cs typeface="Times New Roman" panose="02020603050405020304" pitchFamily="18" charset="0"/>
                <a:sym typeface="Shrikhand"/>
              </a:rPr>
              <a:t> </a:t>
            </a:r>
            <a:r>
              <a:rPr lang="en-US" b="1" err="1">
                <a:solidFill>
                  <a:schemeClr val="tx1"/>
                </a:solidFill>
                <a:latin typeface="Times New Roman" panose="02020603050405020304" pitchFamily="18" charset="0"/>
                <a:ea typeface="Shrikhand"/>
                <a:cs typeface="Times New Roman" panose="02020603050405020304" pitchFamily="18" charset="0"/>
                <a:sym typeface="Shrikhand"/>
              </a:rPr>
              <a:t>Trâm</a:t>
            </a:r>
            <a:endParaRPr lang="en-US" b="1">
              <a:solidFill>
                <a:schemeClr val="tx1"/>
              </a:solidFill>
              <a:latin typeface="Times New Roman" panose="02020603050405020304" pitchFamily="18" charset="0"/>
              <a:ea typeface="Shrikhand"/>
              <a:cs typeface="Times New Roman" panose="02020603050405020304" pitchFamily="18" charset="0"/>
              <a:sym typeface="Shrikhand"/>
            </a:endParaRPr>
          </a:p>
          <a:p>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Sinh</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 </a:t>
            </a:r>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viên</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 </a:t>
            </a:r>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thực</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 </a:t>
            </a:r>
            <a:r>
              <a:rPr lang="en-US" sz="1200" err="1">
                <a:solidFill>
                  <a:schemeClr val="tx1"/>
                </a:solidFill>
                <a:latin typeface="Times New Roman" panose="02020603050405020304" pitchFamily="18" charset="0"/>
                <a:ea typeface="Shrikhand"/>
                <a:cs typeface="Times New Roman" panose="02020603050405020304" pitchFamily="18" charset="0"/>
                <a:sym typeface="Shrikhand"/>
              </a:rPr>
              <a:t>hiện</a:t>
            </a:r>
            <a:r>
              <a:rPr lang="en-US" sz="1200">
                <a:solidFill>
                  <a:schemeClr val="tx1"/>
                </a:solidFill>
                <a:latin typeface="Times New Roman" panose="02020603050405020304" pitchFamily="18" charset="0"/>
                <a:ea typeface="Shrikhand"/>
                <a:cs typeface="Times New Roman" panose="02020603050405020304" pitchFamily="18" charset="0"/>
                <a:sym typeface="Shrikhand"/>
              </a:rPr>
              <a:t>:</a:t>
            </a:r>
          </a:p>
          <a:p>
            <a:r>
              <a:rPr lang="en-US" b="1">
                <a:solidFill>
                  <a:schemeClr val="tx1"/>
                </a:solidFill>
                <a:latin typeface="Times New Roman" panose="02020603050405020304" pitchFamily="18" charset="0"/>
                <a:ea typeface="Shrikhand"/>
                <a:cs typeface="Times New Roman" panose="02020603050405020304" pitchFamily="18" charset="0"/>
                <a:sym typeface="Shrikhand"/>
              </a:rPr>
              <a:t>Nguyễn </a:t>
            </a:r>
            <a:r>
              <a:rPr lang="en-US" b="1" err="1">
                <a:solidFill>
                  <a:schemeClr val="tx1"/>
                </a:solidFill>
                <a:latin typeface="Times New Roman" panose="02020603050405020304" pitchFamily="18" charset="0"/>
                <a:ea typeface="Shrikhand"/>
                <a:cs typeface="Times New Roman" panose="02020603050405020304" pitchFamily="18" charset="0"/>
                <a:sym typeface="Shrikhand"/>
              </a:rPr>
              <a:t>Đình</a:t>
            </a:r>
            <a:r>
              <a:rPr lang="en-US" b="1">
                <a:solidFill>
                  <a:schemeClr val="tx1"/>
                </a:solidFill>
                <a:latin typeface="Times New Roman" panose="02020603050405020304" pitchFamily="18" charset="0"/>
                <a:ea typeface="Shrikhand"/>
                <a:cs typeface="Times New Roman" panose="02020603050405020304" pitchFamily="18" charset="0"/>
                <a:sym typeface="Shrikhand"/>
              </a:rPr>
              <a:t> Thanh – B1806813</a:t>
            </a:r>
            <a:endParaRPr b="1">
              <a:solidFill>
                <a:schemeClr val="tx1"/>
              </a:solidFill>
              <a:latin typeface="Times New Roman" panose="02020603050405020304" pitchFamily="18" charset="0"/>
              <a:ea typeface="Shrikhand"/>
              <a:cs typeface="Times New Roman" panose="02020603050405020304" pitchFamily="18" charset="0"/>
              <a:sym typeface="Shrikhand"/>
            </a:endParaRPr>
          </a:p>
        </p:txBody>
      </p:sp>
      <p:sp>
        <p:nvSpPr>
          <p:cNvPr id="2" name="Slide Number Placeholder 1">
            <a:extLst>
              <a:ext uri="{FF2B5EF4-FFF2-40B4-BE49-F238E27FC236}">
                <a16:creationId xmlns:a16="http://schemas.microsoft.com/office/drawing/2014/main" id="{98C552EA-D2AE-2CF9-A810-8494FD792DA4}"/>
              </a:ext>
            </a:extLst>
          </p:cNvPr>
          <p:cNvSpPr>
            <a:spLocks noGrp="1"/>
          </p:cNvSpPr>
          <p:nvPr>
            <p:ph type="sldNum" sz="quarter" idx="10"/>
          </p:nvPr>
        </p:nvSpPr>
        <p:spPr/>
        <p:txBody>
          <a:bodyPr/>
          <a:lstStyle/>
          <a:p>
            <a:pPr algn="ctr"/>
            <a:fld id="{3917434A-F470-43C0-AE93-4A3D7EBA6B55}" type="slidenum">
              <a:rPr lang="en-US" smtClean="0"/>
              <a:pPr algn="ct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2158275" y="2539950"/>
            <a:ext cx="482745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C71B1"/>
                </a:solidFill>
              </a:rPr>
              <a:t>Mô tả bài toán</a:t>
            </a:r>
            <a:endParaRPr b="1">
              <a:solidFill>
                <a:srgbClr val="2C71B1"/>
              </a:solidFill>
            </a:endParaRPr>
          </a:p>
        </p:txBody>
      </p:sp>
      <p:sp>
        <p:nvSpPr>
          <p:cNvPr id="328" name="Google Shape;328;p49"/>
          <p:cNvSpPr txBox="1">
            <a:spLocks noGrp="1"/>
          </p:cNvSpPr>
          <p:nvPr>
            <p:ph type="title" idx="2"/>
          </p:nvPr>
        </p:nvSpPr>
        <p:spPr>
          <a:xfrm>
            <a:off x="3746550" y="1233750"/>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29" name="Google Shape;329;p49"/>
          <p:cNvSpPr txBox="1">
            <a:spLocks noGrp="1"/>
          </p:cNvSpPr>
          <p:nvPr>
            <p:ph type="subTitle" idx="1"/>
          </p:nvPr>
        </p:nvSpPr>
        <p:spPr>
          <a:xfrm>
            <a:off x="2291400" y="4191750"/>
            <a:ext cx="4561200" cy="3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Website cung cấp và chia sẻ kiến thức Toán học BeUMathematics</a:t>
            </a:r>
          </a:p>
        </p:txBody>
      </p:sp>
      <p:sp>
        <p:nvSpPr>
          <p:cNvPr id="2" name="Slide Number Placeholder 1">
            <a:extLst>
              <a:ext uri="{FF2B5EF4-FFF2-40B4-BE49-F238E27FC236}">
                <a16:creationId xmlns:a16="http://schemas.microsoft.com/office/drawing/2014/main" id="{35E3EA82-5CBC-6D12-E186-7B7653EBC0E4}"/>
              </a:ext>
            </a:extLst>
          </p:cNvPr>
          <p:cNvSpPr>
            <a:spLocks noGrp="1"/>
          </p:cNvSpPr>
          <p:nvPr>
            <p:ph type="sldNum" sz="quarter" idx="10"/>
          </p:nvPr>
        </p:nvSpPr>
        <p:spPr/>
        <p:txBody>
          <a:bodyPr/>
          <a:lstStyle/>
          <a:p>
            <a:fld id="{3917434A-F470-43C0-AE93-4A3D7EBA6B55}" type="slidenum">
              <a:rPr lang="en-US" smtClean="0"/>
              <a:t>10</a:t>
            </a:fld>
            <a:endParaRPr lang="en-US"/>
          </a:p>
        </p:txBody>
      </p:sp>
    </p:spTree>
    <p:extLst>
      <p:ext uri="{BB962C8B-B14F-4D97-AF65-F5344CB8AC3E}">
        <p14:creationId xmlns:p14="http://schemas.microsoft.com/office/powerpoint/2010/main" val="389427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Các yêu cầu chức năng</a:t>
            </a:r>
            <a:endParaRPr sz="3000" b="1">
              <a:solidFill>
                <a:srgbClr val="2C71B1"/>
              </a:solidFill>
            </a:endParaRPr>
          </a:p>
        </p:txBody>
      </p:sp>
      <p:sp>
        <p:nvSpPr>
          <p:cNvPr id="10" name="Google Shape;366;p53">
            <a:extLst>
              <a:ext uri="{FF2B5EF4-FFF2-40B4-BE49-F238E27FC236}">
                <a16:creationId xmlns:a16="http://schemas.microsoft.com/office/drawing/2014/main" id="{DCE60E31-26E5-2FB3-FD28-D8139661D9E0}"/>
              </a:ext>
            </a:extLst>
          </p:cNvPr>
          <p:cNvSpPr txBox="1">
            <a:spLocks/>
          </p:cNvSpPr>
          <p:nvPr/>
        </p:nvSpPr>
        <p:spPr>
          <a:xfrm>
            <a:off x="522000" y="2346750"/>
            <a:ext cx="2700000" cy="45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800"/>
              </a:spcAft>
            </a:pPr>
            <a:r>
              <a:rPr lang="en-US" sz="1800" b="1">
                <a:latin typeface="Times New Roman" panose="02020603050405020304" pitchFamily="18" charset="0"/>
                <a:ea typeface="Times New Roman" panose="02020603050405020304" pitchFamily="18" charset="0"/>
              </a:rPr>
              <a:t>Người dùng mới</a:t>
            </a:r>
          </a:p>
        </p:txBody>
      </p:sp>
      <p:sp>
        <p:nvSpPr>
          <p:cNvPr id="2" name="Slide Number Placeholder 1">
            <a:extLst>
              <a:ext uri="{FF2B5EF4-FFF2-40B4-BE49-F238E27FC236}">
                <a16:creationId xmlns:a16="http://schemas.microsoft.com/office/drawing/2014/main" id="{10487417-DC0A-E54C-04D7-56E16C80123B}"/>
              </a:ext>
            </a:extLst>
          </p:cNvPr>
          <p:cNvSpPr>
            <a:spLocks noGrp="1"/>
          </p:cNvSpPr>
          <p:nvPr>
            <p:ph type="sldNum" sz="quarter" idx="10"/>
          </p:nvPr>
        </p:nvSpPr>
        <p:spPr/>
        <p:txBody>
          <a:bodyPr/>
          <a:lstStyle/>
          <a:p>
            <a:fld id="{3917434A-F470-43C0-AE93-4A3D7EBA6B55}" type="slidenum">
              <a:rPr lang="en-US" smtClean="0"/>
              <a:t>11</a:t>
            </a:fld>
            <a:endParaRPr lang="en-US"/>
          </a:p>
        </p:txBody>
      </p:sp>
      <p:pic>
        <p:nvPicPr>
          <p:cNvPr id="7" name="Picture 6">
            <a:extLst>
              <a:ext uri="{FF2B5EF4-FFF2-40B4-BE49-F238E27FC236}">
                <a16:creationId xmlns:a16="http://schemas.microsoft.com/office/drawing/2014/main" id="{D1314959-B481-209F-4651-85C4D71647D3}"/>
              </a:ext>
            </a:extLst>
          </p:cNvPr>
          <p:cNvPicPr>
            <a:picLocks noChangeAspect="1"/>
          </p:cNvPicPr>
          <p:nvPr/>
        </p:nvPicPr>
        <p:blipFill>
          <a:blip r:embed="rId3"/>
          <a:stretch>
            <a:fillRect/>
          </a:stretch>
        </p:blipFill>
        <p:spPr>
          <a:xfrm>
            <a:off x="2907000" y="1224597"/>
            <a:ext cx="5715000" cy="2694305"/>
          </a:xfrm>
          <a:prstGeom prst="rect">
            <a:avLst/>
          </a:prstGeom>
        </p:spPr>
      </p:pic>
    </p:spTree>
    <p:extLst>
      <p:ext uri="{BB962C8B-B14F-4D97-AF65-F5344CB8AC3E}">
        <p14:creationId xmlns:p14="http://schemas.microsoft.com/office/powerpoint/2010/main" val="298160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Các yêu cầu chức năng</a:t>
            </a:r>
            <a:endParaRPr sz="3000" b="1">
              <a:solidFill>
                <a:srgbClr val="2C71B1"/>
              </a:solidFill>
            </a:endParaRPr>
          </a:p>
        </p:txBody>
      </p:sp>
      <p:sp>
        <p:nvSpPr>
          <p:cNvPr id="10" name="Google Shape;366;p53">
            <a:extLst>
              <a:ext uri="{FF2B5EF4-FFF2-40B4-BE49-F238E27FC236}">
                <a16:creationId xmlns:a16="http://schemas.microsoft.com/office/drawing/2014/main" id="{DCE60E31-26E5-2FB3-FD28-D8139661D9E0}"/>
              </a:ext>
            </a:extLst>
          </p:cNvPr>
          <p:cNvSpPr txBox="1">
            <a:spLocks/>
          </p:cNvSpPr>
          <p:nvPr/>
        </p:nvSpPr>
        <p:spPr>
          <a:xfrm>
            <a:off x="1102153" y="2346750"/>
            <a:ext cx="2700000" cy="45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800"/>
              </a:spcAft>
            </a:pPr>
            <a:r>
              <a:rPr lang="en-US" sz="1800" b="1">
                <a:latin typeface="Times New Roman" panose="02020603050405020304" pitchFamily="18" charset="0"/>
                <a:ea typeface="Times New Roman" panose="02020603050405020304" pitchFamily="18" charset="0"/>
              </a:rPr>
              <a:t>Người dùng thành viên</a:t>
            </a:r>
          </a:p>
        </p:txBody>
      </p:sp>
      <p:sp>
        <p:nvSpPr>
          <p:cNvPr id="2" name="Slide Number Placeholder 1">
            <a:extLst>
              <a:ext uri="{FF2B5EF4-FFF2-40B4-BE49-F238E27FC236}">
                <a16:creationId xmlns:a16="http://schemas.microsoft.com/office/drawing/2014/main" id="{10487417-DC0A-E54C-04D7-56E16C80123B}"/>
              </a:ext>
            </a:extLst>
          </p:cNvPr>
          <p:cNvSpPr>
            <a:spLocks noGrp="1"/>
          </p:cNvSpPr>
          <p:nvPr>
            <p:ph type="sldNum" sz="quarter" idx="10"/>
          </p:nvPr>
        </p:nvSpPr>
        <p:spPr/>
        <p:txBody>
          <a:bodyPr/>
          <a:lstStyle/>
          <a:p>
            <a:fld id="{3917434A-F470-43C0-AE93-4A3D7EBA6B55}" type="slidenum">
              <a:rPr lang="en-US" smtClean="0"/>
              <a:t>12</a:t>
            </a:fld>
            <a:endParaRPr lang="en-US"/>
          </a:p>
        </p:txBody>
      </p:sp>
      <p:pic>
        <p:nvPicPr>
          <p:cNvPr id="6" name="Picture 5">
            <a:extLst>
              <a:ext uri="{FF2B5EF4-FFF2-40B4-BE49-F238E27FC236}">
                <a16:creationId xmlns:a16="http://schemas.microsoft.com/office/drawing/2014/main" id="{BF2DBC1D-B1A7-8F07-614C-B309422B8F5D}"/>
              </a:ext>
            </a:extLst>
          </p:cNvPr>
          <p:cNvPicPr>
            <a:picLocks noChangeAspect="1"/>
          </p:cNvPicPr>
          <p:nvPr/>
        </p:nvPicPr>
        <p:blipFill>
          <a:blip r:embed="rId3"/>
          <a:stretch>
            <a:fillRect/>
          </a:stretch>
        </p:blipFill>
        <p:spPr>
          <a:xfrm>
            <a:off x="3802153" y="996750"/>
            <a:ext cx="4628571" cy="3600000"/>
          </a:xfrm>
          <a:prstGeom prst="rect">
            <a:avLst/>
          </a:prstGeom>
        </p:spPr>
      </p:pic>
    </p:spTree>
    <p:extLst>
      <p:ext uri="{BB962C8B-B14F-4D97-AF65-F5344CB8AC3E}">
        <p14:creationId xmlns:p14="http://schemas.microsoft.com/office/powerpoint/2010/main" val="196773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Các yêu cầu chức năng</a:t>
            </a:r>
            <a:endParaRPr sz="3000" b="1">
              <a:solidFill>
                <a:srgbClr val="2C71B1"/>
              </a:solidFill>
            </a:endParaRPr>
          </a:p>
        </p:txBody>
      </p:sp>
      <p:sp>
        <p:nvSpPr>
          <p:cNvPr id="10" name="Google Shape;366;p53">
            <a:extLst>
              <a:ext uri="{FF2B5EF4-FFF2-40B4-BE49-F238E27FC236}">
                <a16:creationId xmlns:a16="http://schemas.microsoft.com/office/drawing/2014/main" id="{DCE60E31-26E5-2FB3-FD28-D8139661D9E0}"/>
              </a:ext>
            </a:extLst>
          </p:cNvPr>
          <p:cNvSpPr txBox="1">
            <a:spLocks/>
          </p:cNvSpPr>
          <p:nvPr/>
        </p:nvSpPr>
        <p:spPr>
          <a:xfrm>
            <a:off x="1102153" y="2346750"/>
            <a:ext cx="2700000" cy="45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800"/>
              </a:spcAft>
            </a:pPr>
            <a:r>
              <a:rPr lang="en-US" sz="1800" b="1">
                <a:latin typeface="Times New Roman" panose="02020603050405020304" pitchFamily="18" charset="0"/>
                <a:ea typeface="Times New Roman" panose="02020603050405020304" pitchFamily="18" charset="0"/>
              </a:rPr>
              <a:t>Người dùng thành viên</a:t>
            </a:r>
          </a:p>
        </p:txBody>
      </p:sp>
      <p:sp>
        <p:nvSpPr>
          <p:cNvPr id="2" name="Slide Number Placeholder 1">
            <a:extLst>
              <a:ext uri="{FF2B5EF4-FFF2-40B4-BE49-F238E27FC236}">
                <a16:creationId xmlns:a16="http://schemas.microsoft.com/office/drawing/2014/main" id="{10487417-DC0A-E54C-04D7-56E16C80123B}"/>
              </a:ext>
            </a:extLst>
          </p:cNvPr>
          <p:cNvSpPr>
            <a:spLocks noGrp="1"/>
          </p:cNvSpPr>
          <p:nvPr>
            <p:ph type="sldNum" sz="quarter" idx="10"/>
          </p:nvPr>
        </p:nvSpPr>
        <p:spPr/>
        <p:txBody>
          <a:bodyPr/>
          <a:lstStyle/>
          <a:p>
            <a:fld id="{3917434A-F470-43C0-AE93-4A3D7EBA6B55}" type="slidenum">
              <a:rPr lang="en-US" smtClean="0"/>
              <a:t>13</a:t>
            </a:fld>
            <a:endParaRPr lang="en-US"/>
          </a:p>
        </p:txBody>
      </p:sp>
      <p:pic>
        <p:nvPicPr>
          <p:cNvPr id="7" name="Picture 6">
            <a:extLst>
              <a:ext uri="{FF2B5EF4-FFF2-40B4-BE49-F238E27FC236}">
                <a16:creationId xmlns:a16="http://schemas.microsoft.com/office/drawing/2014/main" id="{53A25A30-6824-B692-A5A6-8B17756CDF09}"/>
              </a:ext>
            </a:extLst>
          </p:cNvPr>
          <p:cNvPicPr>
            <a:picLocks noChangeAspect="1"/>
          </p:cNvPicPr>
          <p:nvPr/>
        </p:nvPicPr>
        <p:blipFill>
          <a:blip r:embed="rId3"/>
          <a:stretch>
            <a:fillRect/>
          </a:stretch>
        </p:blipFill>
        <p:spPr>
          <a:xfrm>
            <a:off x="3800565" y="996750"/>
            <a:ext cx="4902406" cy="3600000"/>
          </a:xfrm>
          <a:prstGeom prst="rect">
            <a:avLst/>
          </a:prstGeom>
        </p:spPr>
      </p:pic>
    </p:spTree>
    <p:extLst>
      <p:ext uri="{BB962C8B-B14F-4D97-AF65-F5344CB8AC3E}">
        <p14:creationId xmlns:p14="http://schemas.microsoft.com/office/powerpoint/2010/main" val="218126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82981"/>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Các yêu cầu phi chức năng</a:t>
            </a:r>
            <a:endParaRPr sz="3000" b="1">
              <a:solidFill>
                <a:srgbClr val="2C71B1"/>
              </a:solidFill>
            </a:endParaRPr>
          </a:p>
        </p:txBody>
      </p:sp>
      <p:sp>
        <p:nvSpPr>
          <p:cNvPr id="10" name="Google Shape;366;p53">
            <a:extLst>
              <a:ext uri="{FF2B5EF4-FFF2-40B4-BE49-F238E27FC236}">
                <a16:creationId xmlns:a16="http://schemas.microsoft.com/office/drawing/2014/main" id="{DCE60E31-26E5-2FB3-FD28-D8139661D9E0}"/>
              </a:ext>
            </a:extLst>
          </p:cNvPr>
          <p:cNvSpPr txBox="1">
            <a:spLocks/>
          </p:cNvSpPr>
          <p:nvPr/>
        </p:nvSpPr>
        <p:spPr>
          <a:xfrm>
            <a:off x="3222000" y="1131750"/>
            <a:ext cx="2700000" cy="1117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Yêu cầu hiệu suất</a:t>
            </a:r>
          </a:p>
          <a:p>
            <a:pPr>
              <a:spcBef>
                <a:spcPts val="400"/>
              </a:spcBef>
              <a:spcAft>
                <a:spcPts val="400"/>
              </a:spcAft>
            </a:pPr>
            <a:r>
              <a:rPr lang="en-US" sz="1300">
                <a:latin typeface="Times New Roman" panose="02020603050405020304" pitchFamily="18" charset="0"/>
                <a:ea typeface="Times New Roman" panose="02020603050405020304" pitchFamily="18" charset="0"/>
              </a:rPr>
              <a:t>+ Hiệu suất thực thi đạt 90%.</a:t>
            </a:r>
          </a:p>
          <a:p>
            <a:pPr>
              <a:spcBef>
                <a:spcPts val="400"/>
              </a:spcBef>
              <a:spcAft>
                <a:spcPts val="400"/>
              </a:spcAft>
            </a:pPr>
            <a:r>
              <a:rPr lang="en-US" sz="1300">
                <a:latin typeface="Times New Roman" panose="02020603050405020304" pitchFamily="18" charset="0"/>
                <a:ea typeface="Times New Roman" panose="02020603050405020304" pitchFamily="18" charset="0"/>
              </a:rPr>
              <a:t>+ Thời gian phản hồi nhanh &lt; 1giây.</a:t>
            </a:r>
          </a:p>
        </p:txBody>
      </p:sp>
      <p:sp>
        <p:nvSpPr>
          <p:cNvPr id="11" name="Google Shape;366;p53">
            <a:extLst>
              <a:ext uri="{FF2B5EF4-FFF2-40B4-BE49-F238E27FC236}">
                <a16:creationId xmlns:a16="http://schemas.microsoft.com/office/drawing/2014/main" id="{B54CE05F-5BFF-66B1-E67D-9BFADC82D8FE}"/>
              </a:ext>
            </a:extLst>
          </p:cNvPr>
          <p:cNvSpPr txBox="1">
            <a:spLocks/>
          </p:cNvSpPr>
          <p:nvPr/>
        </p:nvSpPr>
        <p:spPr>
          <a:xfrm>
            <a:off x="207000" y="1131750"/>
            <a:ext cx="2700000" cy="144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Yêu cầu thực thi</a:t>
            </a:r>
          </a:p>
          <a:p>
            <a:pPr>
              <a:spcBef>
                <a:spcPts val="400"/>
              </a:spcBef>
              <a:spcAft>
                <a:spcPts val="400"/>
              </a:spcAft>
            </a:pPr>
            <a:r>
              <a:rPr lang="en-US" sz="1300">
                <a:latin typeface="Times New Roman" panose="02020603050405020304" pitchFamily="18" charset="0"/>
                <a:ea typeface="Times New Roman" panose="02020603050405020304" pitchFamily="18" charset="0"/>
              </a:rPr>
              <a:t>+ Hoạt động tốt.</a:t>
            </a:r>
          </a:p>
          <a:p>
            <a:pPr>
              <a:spcBef>
                <a:spcPts val="400"/>
              </a:spcBef>
              <a:spcAft>
                <a:spcPts val="400"/>
              </a:spcAft>
            </a:pPr>
            <a:r>
              <a:rPr lang="en-US" sz="1300">
                <a:latin typeface="Times New Roman" panose="02020603050405020304" pitchFamily="18" charset="0"/>
                <a:ea typeface="Times New Roman" panose="02020603050405020304" pitchFamily="18" charset="0"/>
              </a:rPr>
              <a:t>+ Không xảy ra lỗi.</a:t>
            </a:r>
          </a:p>
          <a:p>
            <a:pPr>
              <a:spcBef>
                <a:spcPts val="400"/>
              </a:spcBef>
              <a:spcAft>
                <a:spcPts val="400"/>
              </a:spcAft>
            </a:pPr>
            <a:r>
              <a:rPr lang="en-US" sz="1300">
                <a:latin typeface="Times New Roman" panose="02020603050405020304" pitchFamily="18" charset="0"/>
                <a:ea typeface="Times New Roman" panose="02020603050405020304" pitchFamily="18" charset="0"/>
              </a:rPr>
              <a:t>+ Khả năng truy cập ổn định.</a:t>
            </a:r>
          </a:p>
        </p:txBody>
      </p:sp>
      <p:sp>
        <p:nvSpPr>
          <p:cNvPr id="12" name="Google Shape;366;p53">
            <a:extLst>
              <a:ext uri="{FF2B5EF4-FFF2-40B4-BE49-F238E27FC236}">
                <a16:creationId xmlns:a16="http://schemas.microsoft.com/office/drawing/2014/main" id="{9A32FA36-333C-1D96-58B2-A44683240C2C}"/>
              </a:ext>
            </a:extLst>
          </p:cNvPr>
          <p:cNvSpPr txBox="1">
            <a:spLocks/>
          </p:cNvSpPr>
          <p:nvPr/>
        </p:nvSpPr>
        <p:spPr>
          <a:xfrm>
            <a:off x="6237000" y="1131750"/>
            <a:ext cx="2700000" cy="1762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Quản trị viên</a:t>
            </a:r>
          </a:p>
          <a:p>
            <a:pPr>
              <a:spcBef>
                <a:spcPts val="400"/>
              </a:spcBef>
              <a:spcAft>
                <a:spcPts val="400"/>
              </a:spcAft>
            </a:pPr>
            <a:r>
              <a:rPr lang="en-US" sz="1300">
                <a:latin typeface="Times New Roman" panose="02020603050405020304" pitchFamily="18" charset="0"/>
                <a:ea typeface="Times New Roman" panose="02020603050405020304" pitchFamily="18" charset="0"/>
              </a:rPr>
              <a:t>+ Đảm bảo bảo mật dữ liệu</a:t>
            </a:r>
          </a:p>
          <a:p>
            <a:pPr>
              <a:spcBef>
                <a:spcPts val="400"/>
              </a:spcBef>
              <a:spcAft>
                <a:spcPts val="400"/>
              </a:spcAft>
            </a:pPr>
            <a:r>
              <a:rPr lang="en-US" sz="1300">
                <a:latin typeface="Times New Roman" panose="02020603050405020304" pitchFamily="18" charset="0"/>
                <a:ea typeface="Times New Roman" panose="02020603050405020304" pitchFamily="18" charset="0"/>
              </a:rPr>
              <a:t>+ Cơ sở dữ liệu được sao lưu, backup thường xuyên</a:t>
            </a:r>
          </a:p>
          <a:p>
            <a:pPr>
              <a:spcBef>
                <a:spcPts val="400"/>
              </a:spcBef>
              <a:spcAft>
                <a:spcPts val="400"/>
              </a:spcAft>
            </a:pPr>
            <a:r>
              <a:rPr lang="en-US" sz="1300">
                <a:latin typeface="Times New Roman" panose="02020603050405020304" pitchFamily="18" charset="0"/>
                <a:ea typeface="Times New Roman" panose="02020603050405020304" pitchFamily="18" charset="0"/>
              </a:rPr>
              <a:t>+ Không làm ảnh hưởng đến cơ sở vật chất, môi trường hoạt động.</a:t>
            </a:r>
          </a:p>
        </p:txBody>
      </p:sp>
      <p:sp>
        <p:nvSpPr>
          <p:cNvPr id="6" name="Google Shape;366;p53">
            <a:extLst>
              <a:ext uri="{FF2B5EF4-FFF2-40B4-BE49-F238E27FC236}">
                <a16:creationId xmlns:a16="http://schemas.microsoft.com/office/drawing/2014/main" id="{C90EBD1D-7076-B979-A32A-1163D2AEBC27}"/>
              </a:ext>
            </a:extLst>
          </p:cNvPr>
          <p:cNvSpPr txBox="1">
            <a:spLocks/>
          </p:cNvSpPr>
          <p:nvPr/>
        </p:nvSpPr>
        <p:spPr>
          <a:xfrm>
            <a:off x="207000" y="3021750"/>
            <a:ext cx="2700000" cy="153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Yêu cầu bảo mật</a:t>
            </a:r>
          </a:p>
          <a:p>
            <a:pPr>
              <a:spcBef>
                <a:spcPts val="400"/>
              </a:spcBef>
              <a:spcAft>
                <a:spcPts val="400"/>
              </a:spcAft>
            </a:pPr>
            <a:r>
              <a:rPr lang="en-US" sz="1300">
                <a:latin typeface="Times New Roman" panose="02020603050405020304" pitchFamily="18" charset="0"/>
                <a:ea typeface="Times New Roman" panose="02020603050405020304" pitchFamily="18" charset="0"/>
              </a:rPr>
              <a:t>+ Quản lý bảo mật với từng nhóm người dung.</a:t>
            </a:r>
          </a:p>
          <a:p>
            <a:pPr>
              <a:spcBef>
                <a:spcPts val="400"/>
              </a:spcBef>
              <a:spcAft>
                <a:spcPts val="400"/>
              </a:spcAft>
            </a:pPr>
            <a:r>
              <a:rPr lang="en-US" sz="1300">
                <a:latin typeface="Times New Roman" panose="02020603050405020304" pitchFamily="18" charset="0"/>
                <a:ea typeface="Times New Roman" panose="02020603050405020304" pitchFamily="18" charset="0"/>
              </a:rPr>
              <a:t>+ Phân quyền chặt chẽ, hệ thống ngăn chặn truy cập trái phép.</a:t>
            </a:r>
          </a:p>
        </p:txBody>
      </p:sp>
      <p:sp>
        <p:nvSpPr>
          <p:cNvPr id="7" name="Google Shape;366;p53">
            <a:extLst>
              <a:ext uri="{FF2B5EF4-FFF2-40B4-BE49-F238E27FC236}">
                <a16:creationId xmlns:a16="http://schemas.microsoft.com/office/drawing/2014/main" id="{5EA9F2F3-2310-F25E-6F66-F64DC46ECA52}"/>
              </a:ext>
            </a:extLst>
          </p:cNvPr>
          <p:cNvSpPr txBox="1">
            <a:spLocks/>
          </p:cNvSpPr>
          <p:nvPr/>
        </p:nvSpPr>
        <p:spPr>
          <a:xfrm>
            <a:off x="3222000" y="3021750"/>
            <a:ext cx="2700000" cy="1530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Yêu cầu giao diện</a:t>
            </a:r>
          </a:p>
          <a:p>
            <a:pPr>
              <a:spcBef>
                <a:spcPts val="400"/>
              </a:spcBef>
              <a:spcAft>
                <a:spcPts val="400"/>
              </a:spcAft>
            </a:pPr>
            <a:r>
              <a:rPr lang="en-US" sz="1300">
                <a:latin typeface="Times New Roman" panose="02020603050405020304" pitchFamily="18" charset="0"/>
                <a:ea typeface="Times New Roman" panose="02020603050405020304" pitchFamily="18" charset="0"/>
              </a:rPr>
              <a:t>+ Giao diện trực quan, thân thiện, dễ sử dụng.</a:t>
            </a:r>
          </a:p>
          <a:p>
            <a:pPr>
              <a:spcBef>
                <a:spcPts val="400"/>
              </a:spcBef>
              <a:spcAft>
                <a:spcPts val="400"/>
              </a:spcAft>
            </a:pPr>
            <a:r>
              <a:rPr lang="en-US" sz="1300">
                <a:latin typeface="Times New Roman" panose="02020603050405020304" pitchFamily="18" charset="0"/>
                <a:ea typeface="Times New Roman" panose="02020603050405020304" pitchFamily="18" charset="0"/>
              </a:rPr>
              <a:t>+ Ngôn ngữ tiếng Việt, hiển thị rõ rang.</a:t>
            </a:r>
          </a:p>
        </p:txBody>
      </p:sp>
      <p:sp>
        <p:nvSpPr>
          <p:cNvPr id="8" name="Google Shape;366;p53">
            <a:extLst>
              <a:ext uri="{FF2B5EF4-FFF2-40B4-BE49-F238E27FC236}">
                <a16:creationId xmlns:a16="http://schemas.microsoft.com/office/drawing/2014/main" id="{1CE6DBBB-9F98-BF44-A4D0-7C87809B984D}"/>
              </a:ext>
            </a:extLst>
          </p:cNvPr>
          <p:cNvSpPr txBox="1">
            <a:spLocks/>
          </p:cNvSpPr>
          <p:nvPr/>
        </p:nvSpPr>
        <p:spPr>
          <a:xfrm>
            <a:off x="6237000" y="3021750"/>
            <a:ext cx="2700000" cy="982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Yêu cầu chất lượng</a:t>
            </a:r>
          </a:p>
          <a:p>
            <a:pPr>
              <a:spcBef>
                <a:spcPts val="400"/>
              </a:spcBef>
              <a:spcAft>
                <a:spcPts val="400"/>
              </a:spcAft>
            </a:pPr>
            <a:r>
              <a:rPr lang="en-US" sz="1300">
                <a:latin typeface="Times New Roman" panose="02020603050405020304" pitchFamily="18" charset="0"/>
                <a:ea typeface="Times New Roman" panose="02020603050405020304" pitchFamily="18" charset="0"/>
              </a:rPr>
              <a:t>+ Dễ vận hành, bảo trì, nâng cấp và sửa chữa.</a:t>
            </a:r>
          </a:p>
        </p:txBody>
      </p:sp>
      <p:sp>
        <p:nvSpPr>
          <p:cNvPr id="2" name="Slide Number Placeholder 1">
            <a:extLst>
              <a:ext uri="{FF2B5EF4-FFF2-40B4-BE49-F238E27FC236}">
                <a16:creationId xmlns:a16="http://schemas.microsoft.com/office/drawing/2014/main" id="{2F13ABFD-D4B0-9487-C9B1-9DABDDDCCB5D}"/>
              </a:ext>
            </a:extLst>
          </p:cNvPr>
          <p:cNvSpPr>
            <a:spLocks noGrp="1"/>
          </p:cNvSpPr>
          <p:nvPr>
            <p:ph type="sldNum" sz="quarter" idx="10"/>
          </p:nvPr>
        </p:nvSpPr>
        <p:spPr/>
        <p:txBody>
          <a:bodyPr/>
          <a:lstStyle/>
          <a:p>
            <a:fld id="{3917434A-F470-43C0-AE93-4A3D7EBA6B55}" type="slidenum">
              <a:rPr lang="en-US" smtClean="0"/>
              <a:t>14</a:t>
            </a:fld>
            <a:endParaRPr lang="en-US"/>
          </a:p>
        </p:txBody>
      </p:sp>
    </p:spTree>
    <p:extLst>
      <p:ext uri="{BB962C8B-B14F-4D97-AF65-F5344CB8AC3E}">
        <p14:creationId xmlns:p14="http://schemas.microsoft.com/office/powerpoint/2010/main" val="3633508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634500" y="2539950"/>
            <a:ext cx="787500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C71B1"/>
                </a:solidFill>
              </a:rPr>
              <a:t>Thiết kế và cài đặt giải pháp</a:t>
            </a:r>
            <a:endParaRPr b="1">
              <a:solidFill>
                <a:srgbClr val="2C71B1"/>
              </a:solidFill>
            </a:endParaRPr>
          </a:p>
        </p:txBody>
      </p:sp>
      <p:sp>
        <p:nvSpPr>
          <p:cNvPr id="328" name="Google Shape;328;p49"/>
          <p:cNvSpPr txBox="1">
            <a:spLocks noGrp="1"/>
          </p:cNvSpPr>
          <p:nvPr>
            <p:ph type="title" idx="2"/>
          </p:nvPr>
        </p:nvSpPr>
        <p:spPr>
          <a:xfrm>
            <a:off x="3746550" y="1233750"/>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29" name="Google Shape;329;p49"/>
          <p:cNvSpPr txBox="1">
            <a:spLocks noGrp="1"/>
          </p:cNvSpPr>
          <p:nvPr>
            <p:ph type="subTitle" idx="1"/>
          </p:nvPr>
        </p:nvSpPr>
        <p:spPr>
          <a:xfrm>
            <a:off x="2291400" y="4191750"/>
            <a:ext cx="4561200" cy="3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Website cung cấp và chia sẻ kiến thức Toán học BeUMathematics</a:t>
            </a:r>
          </a:p>
        </p:txBody>
      </p:sp>
      <p:sp>
        <p:nvSpPr>
          <p:cNvPr id="2" name="Slide Number Placeholder 1">
            <a:extLst>
              <a:ext uri="{FF2B5EF4-FFF2-40B4-BE49-F238E27FC236}">
                <a16:creationId xmlns:a16="http://schemas.microsoft.com/office/drawing/2014/main" id="{0DC353A6-EED0-F08D-D3DE-E3E53D8048ED}"/>
              </a:ext>
            </a:extLst>
          </p:cNvPr>
          <p:cNvSpPr>
            <a:spLocks noGrp="1"/>
          </p:cNvSpPr>
          <p:nvPr>
            <p:ph type="sldNum" sz="quarter" idx="10"/>
          </p:nvPr>
        </p:nvSpPr>
        <p:spPr/>
        <p:txBody>
          <a:bodyPr/>
          <a:lstStyle/>
          <a:p>
            <a:fld id="{3917434A-F470-43C0-AE93-4A3D7EBA6B55}" type="slidenum">
              <a:rPr lang="en-US" smtClean="0"/>
              <a:t>15</a:t>
            </a:fld>
            <a:endParaRPr lang="en-US"/>
          </a:p>
        </p:txBody>
      </p:sp>
    </p:spTree>
    <p:extLst>
      <p:ext uri="{BB962C8B-B14F-4D97-AF65-F5344CB8AC3E}">
        <p14:creationId xmlns:p14="http://schemas.microsoft.com/office/powerpoint/2010/main" val="221580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Thiết kế kiến trúc</a:t>
            </a:r>
            <a:endParaRPr sz="3000" b="1">
              <a:solidFill>
                <a:srgbClr val="2C71B1"/>
              </a:solidFill>
            </a:endParaRPr>
          </a:p>
        </p:txBody>
      </p:sp>
      <p:sp>
        <p:nvSpPr>
          <p:cNvPr id="11" name="Google Shape;366;p53">
            <a:extLst>
              <a:ext uri="{FF2B5EF4-FFF2-40B4-BE49-F238E27FC236}">
                <a16:creationId xmlns:a16="http://schemas.microsoft.com/office/drawing/2014/main" id="{B54CE05F-5BFF-66B1-E67D-9BFADC82D8FE}"/>
              </a:ext>
            </a:extLst>
          </p:cNvPr>
          <p:cNvSpPr txBox="1">
            <a:spLocks/>
          </p:cNvSpPr>
          <p:nvPr/>
        </p:nvSpPr>
        <p:spPr>
          <a:xfrm>
            <a:off x="207900" y="1122150"/>
            <a:ext cx="3284100" cy="2899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Mô hình MVC</a:t>
            </a:r>
          </a:p>
          <a:p>
            <a:pPr algn="just">
              <a:spcBef>
                <a:spcPts val="400"/>
              </a:spcBef>
              <a:spcAft>
                <a:spcPts val="400"/>
              </a:spcAft>
            </a:pPr>
            <a:r>
              <a:rPr lang="en-US" sz="1600">
                <a:latin typeface="Times New Roman" panose="02020603050405020304" pitchFamily="18" charset="0"/>
                <a:ea typeface="Times New Roman" panose="02020603050405020304" pitchFamily="18" charset="0"/>
              </a:rPr>
              <a:t>Là mô hình thiết kế sử dụng phổ biến trong phát triển phần mềm. Được phát triển dựa trên nền tảng Client-Server.</a:t>
            </a:r>
          </a:p>
          <a:p>
            <a:pPr algn="just">
              <a:spcBef>
                <a:spcPts val="400"/>
              </a:spcBef>
              <a:spcAft>
                <a:spcPts val="400"/>
              </a:spcAft>
            </a:pPr>
            <a:r>
              <a:rPr lang="en-US" sz="1600">
                <a:latin typeface="Times New Roman" panose="02020603050405020304" pitchFamily="18" charset="0"/>
                <a:ea typeface="Times New Roman" panose="02020603050405020304" pitchFamily="18" charset="0"/>
              </a:rPr>
              <a:t>Trong mô hình MVC bao gồm:</a:t>
            </a:r>
          </a:p>
          <a:p>
            <a:pPr algn="just">
              <a:spcBef>
                <a:spcPts val="400"/>
              </a:spcBef>
              <a:spcAft>
                <a:spcPts val="400"/>
              </a:spcAft>
            </a:pPr>
            <a:r>
              <a:rPr lang="en-US" sz="1600" b="1">
                <a:latin typeface="Times New Roman" panose="02020603050405020304" pitchFamily="18" charset="0"/>
                <a:ea typeface="Times New Roman" panose="02020603050405020304" pitchFamily="18" charset="0"/>
              </a:rPr>
              <a:t>M</a:t>
            </a:r>
            <a:r>
              <a:rPr lang="en-US" sz="1600">
                <a:latin typeface="Times New Roman" panose="02020603050405020304" pitchFamily="18" charset="0"/>
                <a:ea typeface="Times New Roman" panose="02020603050405020304" pitchFamily="18" charset="0"/>
              </a:rPr>
              <a:t>odel: Các file xử lý cơ sở dữ liệu.</a:t>
            </a:r>
            <a:endParaRPr lang="en-US" sz="1600" b="1">
              <a:latin typeface="Times New Roman" panose="02020603050405020304" pitchFamily="18" charset="0"/>
              <a:ea typeface="Times New Roman" panose="02020603050405020304" pitchFamily="18" charset="0"/>
            </a:endParaRPr>
          </a:p>
          <a:p>
            <a:pPr algn="just">
              <a:spcBef>
                <a:spcPts val="400"/>
              </a:spcBef>
              <a:spcAft>
                <a:spcPts val="400"/>
              </a:spcAft>
            </a:pPr>
            <a:r>
              <a:rPr lang="en-US" sz="1600" b="1">
                <a:latin typeface="Times New Roman" panose="02020603050405020304" pitchFamily="18" charset="0"/>
                <a:ea typeface="Times New Roman" panose="02020603050405020304" pitchFamily="18" charset="0"/>
              </a:rPr>
              <a:t>V</a:t>
            </a:r>
            <a:r>
              <a:rPr lang="en-US" sz="1600">
                <a:latin typeface="Times New Roman" panose="02020603050405020304" pitchFamily="18" charset="0"/>
                <a:ea typeface="Times New Roman" panose="02020603050405020304" pitchFamily="18" charset="0"/>
              </a:rPr>
              <a:t>iew: Các file hiển thị giao diện.</a:t>
            </a:r>
          </a:p>
          <a:p>
            <a:pPr algn="just">
              <a:spcBef>
                <a:spcPts val="400"/>
              </a:spcBef>
              <a:spcAft>
                <a:spcPts val="400"/>
              </a:spcAft>
            </a:pPr>
            <a:r>
              <a:rPr lang="en-US" sz="1600" b="1">
                <a:latin typeface="Times New Roman" panose="02020603050405020304" pitchFamily="18" charset="0"/>
                <a:ea typeface="Times New Roman" panose="02020603050405020304" pitchFamily="18" charset="0"/>
              </a:rPr>
              <a:t>C</a:t>
            </a:r>
            <a:r>
              <a:rPr lang="en-US" sz="1600">
                <a:latin typeface="Times New Roman" panose="02020603050405020304" pitchFamily="18" charset="0"/>
                <a:ea typeface="Times New Roman" panose="02020603050405020304" pitchFamily="18" charset="0"/>
              </a:rPr>
              <a:t>ontroller: Các file xử lý tác vụ.</a:t>
            </a:r>
            <a:endParaRPr lang="en-US" sz="1600" b="1">
              <a:latin typeface="Times New Roman" panose="02020603050405020304" pitchFamily="18" charset="0"/>
              <a:ea typeface="Times New Roman" panose="02020603050405020304" pitchFamily="18" charset="0"/>
            </a:endParaRPr>
          </a:p>
          <a:p>
            <a:pPr algn="just">
              <a:spcBef>
                <a:spcPts val="400"/>
              </a:spcBef>
              <a:spcAft>
                <a:spcPts val="400"/>
              </a:spcAft>
            </a:pPr>
            <a:endParaRPr lang="en-US" sz="1600">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A1F789D7-A96D-BCD9-0646-44BEFD482FFE}"/>
              </a:ext>
            </a:extLst>
          </p:cNvPr>
          <p:cNvPicPr>
            <a:picLocks noChangeAspect="1"/>
          </p:cNvPicPr>
          <p:nvPr/>
        </p:nvPicPr>
        <p:blipFill>
          <a:blip r:embed="rId3"/>
          <a:stretch>
            <a:fillRect/>
          </a:stretch>
        </p:blipFill>
        <p:spPr>
          <a:xfrm>
            <a:off x="3683675" y="1122150"/>
            <a:ext cx="5400000" cy="28992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a:extLst>
              <a:ext uri="{FF2B5EF4-FFF2-40B4-BE49-F238E27FC236}">
                <a16:creationId xmlns:a16="http://schemas.microsoft.com/office/drawing/2014/main" id="{11901A4A-3CC8-6464-3DFB-C7ECD691EDF1}"/>
              </a:ext>
            </a:extLst>
          </p:cNvPr>
          <p:cNvSpPr>
            <a:spLocks noGrp="1"/>
          </p:cNvSpPr>
          <p:nvPr>
            <p:ph type="sldNum" sz="quarter" idx="10"/>
          </p:nvPr>
        </p:nvSpPr>
        <p:spPr/>
        <p:txBody>
          <a:bodyPr/>
          <a:lstStyle/>
          <a:p>
            <a:fld id="{3917434A-F470-43C0-AE93-4A3D7EBA6B55}" type="slidenum">
              <a:rPr lang="en-US" smtClean="0"/>
              <a:t>16</a:t>
            </a:fld>
            <a:endParaRPr lang="en-US"/>
          </a:p>
        </p:txBody>
      </p:sp>
    </p:spTree>
    <p:extLst>
      <p:ext uri="{BB962C8B-B14F-4D97-AF65-F5344CB8AC3E}">
        <p14:creationId xmlns:p14="http://schemas.microsoft.com/office/powerpoint/2010/main" val="223221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Mô hình dữ liệu</a:t>
            </a:r>
            <a:endParaRPr sz="3000" b="1">
              <a:solidFill>
                <a:srgbClr val="2C71B1"/>
              </a:solidFill>
            </a:endParaRPr>
          </a:p>
        </p:txBody>
      </p:sp>
      <p:sp>
        <p:nvSpPr>
          <p:cNvPr id="11" name="Google Shape;366;p53">
            <a:extLst>
              <a:ext uri="{FF2B5EF4-FFF2-40B4-BE49-F238E27FC236}">
                <a16:creationId xmlns:a16="http://schemas.microsoft.com/office/drawing/2014/main" id="{B54CE05F-5BFF-66B1-E67D-9BFADC82D8FE}"/>
              </a:ext>
            </a:extLst>
          </p:cNvPr>
          <p:cNvSpPr txBox="1">
            <a:spLocks/>
          </p:cNvSpPr>
          <p:nvPr/>
        </p:nvSpPr>
        <p:spPr>
          <a:xfrm>
            <a:off x="213828" y="2209350"/>
            <a:ext cx="3536100" cy="72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Sơ đồ tổ chức dữ liệu chức năng chơi Toán học và Diễn đàn</a:t>
            </a:r>
          </a:p>
        </p:txBody>
      </p:sp>
      <p:pic>
        <p:nvPicPr>
          <p:cNvPr id="5" name="Picture 4">
            <a:extLst>
              <a:ext uri="{FF2B5EF4-FFF2-40B4-BE49-F238E27FC236}">
                <a16:creationId xmlns:a16="http://schemas.microsoft.com/office/drawing/2014/main" id="{6FB31BD9-2F50-E187-FE90-641952E6462F}"/>
              </a:ext>
            </a:extLst>
          </p:cNvPr>
          <p:cNvPicPr>
            <a:picLocks noChangeAspect="1"/>
          </p:cNvPicPr>
          <p:nvPr/>
        </p:nvPicPr>
        <p:blipFill>
          <a:blip r:embed="rId3"/>
          <a:stretch>
            <a:fillRect/>
          </a:stretch>
        </p:blipFill>
        <p:spPr>
          <a:xfrm>
            <a:off x="3751944" y="1042350"/>
            <a:ext cx="5400000" cy="3058800"/>
          </a:xfrm>
          <a:prstGeom prst="rect">
            <a:avLst/>
          </a:prstGeom>
        </p:spPr>
      </p:pic>
      <p:sp>
        <p:nvSpPr>
          <p:cNvPr id="2" name="Slide Number Placeholder 1">
            <a:extLst>
              <a:ext uri="{FF2B5EF4-FFF2-40B4-BE49-F238E27FC236}">
                <a16:creationId xmlns:a16="http://schemas.microsoft.com/office/drawing/2014/main" id="{ED4F7175-0A42-9F5C-7148-C32AACBB68BD}"/>
              </a:ext>
            </a:extLst>
          </p:cNvPr>
          <p:cNvSpPr>
            <a:spLocks noGrp="1"/>
          </p:cNvSpPr>
          <p:nvPr>
            <p:ph type="sldNum" sz="quarter" idx="10"/>
          </p:nvPr>
        </p:nvSpPr>
        <p:spPr/>
        <p:txBody>
          <a:bodyPr/>
          <a:lstStyle/>
          <a:p>
            <a:fld id="{3917434A-F470-43C0-AE93-4A3D7EBA6B55}" type="slidenum">
              <a:rPr lang="en-US" smtClean="0"/>
              <a:t>17</a:t>
            </a:fld>
            <a:endParaRPr lang="en-US"/>
          </a:p>
        </p:txBody>
      </p:sp>
    </p:spTree>
    <p:extLst>
      <p:ext uri="{BB962C8B-B14F-4D97-AF65-F5344CB8AC3E}">
        <p14:creationId xmlns:p14="http://schemas.microsoft.com/office/powerpoint/2010/main" val="2577467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Mô hình dữ liệu</a:t>
            </a:r>
            <a:endParaRPr sz="3000" b="1">
              <a:solidFill>
                <a:srgbClr val="2C71B1"/>
              </a:solidFill>
            </a:endParaRPr>
          </a:p>
        </p:txBody>
      </p:sp>
      <p:sp>
        <p:nvSpPr>
          <p:cNvPr id="11" name="Google Shape;366;p53">
            <a:extLst>
              <a:ext uri="{FF2B5EF4-FFF2-40B4-BE49-F238E27FC236}">
                <a16:creationId xmlns:a16="http://schemas.microsoft.com/office/drawing/2014/main" id="{B54CE05F-5BFF-66B1-E67D-9BFADC82D8FE}"/>
              </a:ext>
            </a:extLst>
          </p:cNvPr>
          <p:cNvSpPr txBox="1">
            <a:spLocks/>
          </p:cNvSpPr>
          <p:nvPr/>
        </p:nvSpPr>
        <p:spPr>
          <a:xfrm>
            <a:off x="329075" y="1511050"/>
            <a:ext cx="3536100" cy="6587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Sơ đồ tổ chức dữ liệu chức năng chơi Đố nhanh</a:t>
            </a:r>
          </a:p>
        </p:txBody>
      </p:sp>
      <p:pic>
        <p:nvPicPr>
          <p:cNvPr id="6" name="Picture 5">
            <a:extLst>
              <a:ext uri="{FF2B5EF4-FFF2-40B4-BE49-F238E27FC236}">
                <a16:creationId xmlns:a16="http://schemas.microsoft.com/office/drawing/2014/main" id="{1E776506-64D1-6F78-1279-D6B37A250ABF}"/>
              </a:ext>
            </a:extLst>
          </p:cNvPr>
          <p:cNvPicPr>
            <a:picLocks noChangeAspect="1"/>
          </p:cNvPicPr>
          <p:nvPr/>
        </p:nvPicPr>
        <p:blipFill>
          <a:blip r:embed="rId3"/>
          <a:stretch>
            <a:fillRect/>
          </a:stretch>
        </p:blipFill>
        <p:spPr>
          <a:xfrm>
            <a:off x="4571999" y="1388319"/>
            <a:ext cx="3856990" cy="904240"/>
          </a:xfrm>
          <a:prstGeom prst="rect">
            <a:avLst/>
          </a:prstGeom>
        </p:spPr>
      </p:pic>
      <p:pic>
        <p:nvPicPr>
          <p:cNvPr id="7" name="Picture 6">
            <a:extLst>
              <a:ext uri="{FF2B5EF4-FFF2-40B4-BE49-F238E27FC236}">
                <a16:creationId xmlns:a16="http://schemas.microsoft.com/office/drawing/2014/main" id="{4C483DC8-16FD-A8BC-FC95-2FAB844A0F63}"/>
              </a:ext>
            </a:extLst>
          </p:cNvPr>
          <p:cNvPicPr>
            <a:picLocks noChangeAspect="1"/>
          </p:cNvPicPr>
          <p:nvPr/>
        </p:nvPicPr>
        <p:blipFill>
          <a:blip r:embed="rId4"/>
          <a:stretch>
            <a:fillRect/>
          </a:stretch>
        </p:blipFill>
        <p:spPr>
          <a:xfrm>
            <a:off x="4571999" y="2786590"/>
            <a:ext cx="3571240" cy="1142365"/>
          </a:xfrm>
          <a:prstGeom prst="rect">
            <a:avLst/>
          </a:prstGeom>
        </p:spPr>
      </p:pic>
      <p:sp>
        <p:nvSpPr>
          <p:cNvPr id="8" name="Google Shape;366;p53">
            <a:extLst>
              <a:ext uri="{FF2B5EF4-FFF2-40B4-BE49-F238E27FC236}">
                <a16:creationId xmlns:a16="http://schemas.microsoft.com/office/drawing/2014/main" id="{DCB6E60A-D7F0-2FEA-81B3-86E2D5EBC16E}"/>
              </a:ext>
            </a:extLst>
          </p:cNvPr>
          <p:cNvSpPr txBox="1">
            <a:spLocks/>
          </p:cNvSpPr>
          <p:nvPr/>
        </p:nvSpPr>
        <p:spPr>
          <a:xfrm>
            <a:off x="329075" y="3028383"/>
            <a:ext cx="3536100" cy="6587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Sơ đồ tổ chức dữ liệu chức năng chơi Game</a:t>
            </a:r>
          </a:p>
        </p:txBody>
      </p:sp>
      <p:sp>
        <p:nvSpPr>
          <p:cNvPr id="2" name="Slide Number Placeholder 1">
            <a:extLst>
              <a:ext uri="{FF2B5EF4-FFF2-40B4-BE49-F238E27FC236}">
                <a16:creationId xmlns:a16="http://schemas.microsoft.com/office/drawing/2014/main" id="{80FCEAC3-57AE-CD9D-9334-DAE625AF5F06}"/>
              </a:ext>
            </a:extLst>
          </p:cNvPr>
          <p:cNvSpPr>
            <a:spLocks noGrp="1"/>
          </p:cNvSpPr>
          <p:nvPr>
            <p:ph type="sldNum" sz="quarter" idx="10"/>
          </p:nvPr>
        </p:nvSpPr>
        <p:spPr/>
        <p:txBody>
          <a:bodyPr/>
          <a:lstStyle/>
          <a:p>
            <a:fld id="{3917434A-F470-43C0-AE93-4A3D7EBA6B55}" type="slidenum">
              <a:rPr lang="en-US" smtClean="0"/>
              <a:t>18</a:t>
            </a:fld>
            <a:endParaRPr lang="en-US"/>
          </a:p>
        </p:txBody>
      </p:sp>
    </p:spTree>
    <p:extLst>
      <p:ext uri="{BB962C8B-B14F-4D97-AF65-F5344CB8AC3E}">
        <p14:creationId xmlns:p14="http://schemas.microsoft.com/office/powerpoint/2010/main" val="267598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b="1">
                <a:solidFill>
                  <a:srgbClr val="2C71B1"/>
                </a:solidFill>
              </a:rPr>
              <a:t>Thiết kế theo chức năng</a:t>
            </a:r>
            <a:endParaRPr sz="3000" b="1">
              <a:solidFill>
                <a:srgbClr val="2C71B1"/>
              </a:solidFill>
            </a:endParaRPr>
          </a:p>
        </p:txBody>
      </p:sp>
      <p:sp>
        <p:nvSpPr>
          <p:cNvPr id="2" name="Slide Number Placeholder 1">
            <a:extLst>
              <a:ext uri="{FF2B5EF4-FFF2-40B4-BE49-F238E27FC236}">
                <a16:creationId xmlns:a16="http://schemas.microsoft.com/office/drawing/2014/main" id="{80FCEAC3-57AE-CD9D-9334-DAE625AF5F06}"/>
              </a:ext>
            </a:extLst>
          </p:cNvPr>
          <p:cNvSpPr>
            <a:spLocks noGrp="1"/>
          </p:cNvSpPr>
          <p:nvPr>
            <p:ph type="sldNum" sz="quarter" idx="10"/>
          </p:nvPr>
        </p:nvSpPr>
        <p:spPr/>
        <p:txBody>
          <a:bodyPr/>
          <a:lstStyle/>
          <a:p>
            <a:fld id="{3917434A-F470-43C0-AE93-4A3D7EBA6B55}" type="slidenum">
              <a:rPr lang="en-US" smtClean="0"/>
              <a:t>19</a:t>
            </a:fld>
            <a:endParaRPr lang="en-US"/>
          </a:p>
        </p:txBody>
      </p:sp>
      <p:pic>
        <p:nvPicPr>
          <p:cNvPr id="4" name="Picture 3">
            <a:extLst>
              <a:ext uri="{FF2B5EF4-FFF2-40B4-BE49-F238E27FC236}">
                <a16:creationId xmlns:a16="http://schemas.microsoft.com/office/drawing/2014/main" id="{3604CA9F-F822-16B0-F179-DE6C359312D3}"/>
              </a:ext>
            </a:extLst>
          </p:cNvPr>
          <p:cNvPicPr>
            <a:picLocks noChangeAspect="1"/>
          </p:cNvPicPr>
          <p:nvPr/>
        </p:nvPicPr>
        <p:blipFill>
          <a:blip r:embed="rId3"/>
          <a:stretch>
            <a:fillRect/>
          </a:stretch>
        </p:blipFill>
        <p:spPr>
          <a:xfrm>
            <a:off x="72000" y="1127775"/>
            <a:ext cx="2219294" cy="28800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08D3FD6E-3215-E929-1637-CF3075C7EAD0}"/>
              </a:ext>
            </a:extLst>
          </p:cNvPr>
          <p:cNvPicPr>
            <a:picLocks noChangeAspect="1"/>
          </p:cNvPicPr>
          <p:nvPr/>
        </p:nvPicPr>
        <p:blipFill>
          <a:blip r:embed="rId4"/>
          <a:stretch>
            <a:fillRect/>
          </a:stretch>
        </p:blipFill>
        <p:spPr>
          <a:xfrm>
            <a:off x="4662000" y="1127775"/>
            <a:ext cx="2219294" cy="28800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4" name="Google Shape;366;p53">
            <a:extLst>
              <a:ext uri="{FF2B5EF4-FFF2-40B4-BE49-F238E27FC236}">
                <a16:creationId xmlns:a16="http://schemas.microsoft.com/office/drawing/2014/main" id="{4DC44146-025C-3869-B7F0-6950EA48BC50}"/>
              </a:ext>
            </a:extLst>
          </p:cNvPr>
          <p:cNvSpPr txBox="1">
            <a:spLocks/>
          </p:cNvSpPr>
          <p:nvPr/>
        </p:nvSpPr>
        <p:spPr>
          <a:xfrm>
            <a:off x="1706797" y="4240800"/>
            <a:ext cx="3536100" cy="4742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sz="1800" b="1">
                <a:latin typeface="Times New Roman" panose="02020603050405020304" pitchFamily="18" charset="0"/>
                <a:ea typeface="Times New Roman" panose="02020603050405020304" pitchFamily="18" charset="0"/>
              </a:rPr>
              <a:t>Giao diện chức năng Toán học</a:t>
            </a:r>
          </a:p>
        </p:txBody>
      </p:sp>
      <p:pic>
        <p:nvPicPr>
          <p:cNvPr id="15" name="Picture 14">
            <a:extLst>
              <a:ext uri="{FF2B5EF4-FFF2-40B4-BE49-F238E27FC236}">
                <a16:creationId xmlns:a16="http://schemas.microsoft.com/office/drawing/2014/main" id="{0940AB91-0210-6913-3F9C-D0875C76A930}"/>
              </a:ext>
            </a:extLst>
          </p:cNvPr>
          <p:cNvPicPr>
            <a:picLocks noChangeAspect="1"/>
          </p:cNvPicPr>
          <p:nvPr/>
        </p:nvPicPr>
        <p:blipFill>
          <a:blip r:embed="rId5"/>
          <a:stretch>
            <a:fillRect/>
          </a:stretch>
        </p:blipFill>
        <p:spPr>
          <a:xfrm>
            <a:off x="2365200" y="1127775"/>
            <a:ext cx="2219294" cy="28800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a:extLst>
              <a:ext uri="{FF2B5EF4-FFF2-40B4-BE49-F238E27FC236}">
                <a16:creationId xmlns:a16="http://schemas.microsoft.com/office/drawing/2014/main" id="{82AD40BE-CA46-8BB5-596F-8579F5232F4E}"/>
              </a:ext>
            </a:extLst>
          </p:cNvPr>
          <p:cNvPicPr>
            <a:picLocks noChangeAspect="1"/>
          </p:cNvPicPr>
          <p:nvPr/>
        </p:nvPicPr>
        <p:blipFill>
          <a:blip r:embed="rId6"/>
          <a:stretch>
            <a:fillRect/>
          </a:stretch>
        </p:blipFill>
        <p:spPr>
          <a:xfrm>
            <a:off x="6954128" y="1307775"/>
            <a:ext cx="2117872" cy="25200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0" name="Google Shape;366;p53">
            <a:extLst>
              <a:ext uri="{FF2B5EF4-FFF2-40B4-BE49-F238E27FC236}">
                <a16:creationId xmlns:a16="http://schemas.microsoft.com/office/drawing/2014/main" id="{86CEB19B-0188-22D1-22AA-75FB864D75D1}"/>
              </a:ext>
            </a:extLst>
          </p:cNvPr>
          <p:cNvSpPr txBox="1">
            <a:spLocks/>
          </p:cNvSpPr>
          <p:nvPr/>
        </p:nvSpPr>
        <p:spPr>
          <a:xfrm>
            <a:off x="6954128" y="3827775"/>
            <a:ext cx="2117873" cy="6963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sz="1800" b="1">
                <a:latin typeface="Times New Roman" panose="02020603050405020304" pitchFamily="18" charset="0"/>
                <a:ea typeface="Times New Roman" panose="02020603050405020304" pitchFamily="18" charset="0"/>
              </a:rPr>
              <a:t>Lưu đồ sàn Eratosthenes</a:t>
            </a:r>
          </a:p>
        </p:txBody>
      </p:sp>
    </p:spTree>
    <p:extLst>
      <p:ext uri="{BB962C8B-B14F-4D97-AF65-F5344CB8AC3E}">
        <p14:creationId xmlns:p14="http://schemas.microsoft.com/office/powerpoint/2010/main" val="191341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a:extLst>
              <a:ext uri="{FF2B5EF4-FFF2-40B4-BE49-F238E27FC236}">
                <a16:creationId xmlns:a16="http://schemas.microsoft.com/office/drawing/2014/main" id="{05EBCEAF-A387-2D4A-864D-88F96C6BA597}"/>
              </a:ext>
            </a:extLst>
          </p:cNvPr>
          <p:cNvSpPr>
            <a:spLocks noGrp="1"/>
          </p:cNvSpPr>
          <p:nvPr>
            <p:ph type="subTitle" idx="1"/>
          </p:nvPr>
        </p:nvSpPr>
        <p:spPr>
          <a:xfrm>
            <a:off x="3852000" y="2011959"/>
            <a:ext cx="3594865" cy="357000"/>
          </a:xfrm>
        </p:spPr>
        <p:txBody>
          <a:bodyPr/>
          <a:lstStyle/>
          <a:p>
            <a:pPr algn="l"/>
            <a:r>
              <a:rPr lang="en-US" sz="2500" b="1">
                <a:solidFill>
                  <a:srgbClr val="2C71B1"/>
                </a:solidFill>
                <a:latin typeface="Times New Roman" panose="02020603050405020304" pitchFamily="18" charset="0"/>
                <a:ea typeface="Open Sans" panose="020B0606030504020204" pitchFamily="34" charset="0"/>
                <a:cs typeface="Times New Roman" panose="02020603050405020304" pitchFamily="18" charset="0"/>
              </a:rPr>
              <a:t>Nguyễn Đình Thanh</a:t>
            </a:r>
          </a:p>
        </p:txBody>
      </p:sp>
      <p:sp>
        <p:nvSpPr>
          <p:cNvPr id="17" name="Subtitle 16">
            <a:extLst>
              <a:ext uri="{FF2B5EF4-FFF2-40B4-BE49-F238E27FC236}">
                <a16:creationId xmlns:a16="http://schemas.microsoft.com/office/drawing/2014/main" id="{5A6311B3-CCBD-457B-2CF6-B17C8B6A568C}"/>
              </a:ext>
            </a:extLst>
          </p:cNvPr>
          <p:cNvSpPr>
            <a:spLocks noGrp="1"/>
          </p:cNvSpPr>
          <p:nvPr>
            <p:ph type="subTitle" idx="2"/>
          </p:nvPr>
        </p:nvSpPr>
        <p:spPr>
          <a:xfrm>
            <a:off x="3852000" y="2571750"/>
            <a:ext cx="4319999" cy="1118278"/>
          </a:xfrm>
        </p:spPr>
        <p:txBody>
          <a:bodyPr/>
          <a:lstStyle/>
          <a:p>
            <a:pPr algn="l"/>
            <a:r>
              <a:rPr kumimoji="0" lang="en-US" sz="1600" b="0" i="0" u="none" strike="noStrike" kern="0" cap="none" spc="0" normalizeH="0" baseline="0" noProof="0">
                <a:ln>
                  <a:noFill/>
                </a:ln>
                <a:solidFill>
                  <a:schemeClr val="bg2"/>
                </a:solidFill>
                <a:effectLst/>
                <a:uLnTx/>
                <a:uFillTx/>
                <a:latin typeface="Times New Roman" panose="02020603050405020304" pitchFamily="18" charset="0"/>
                <a:cs typeface="Times New Roman" panose="02020603050405020304" pitchFamily="18" charset="0"/>
                <a:sym typeface="Arial"/>
              </a:rPr>
              <a:t>Mã số sinh viên: B1805813</a:t>
            </a:r>
          </a:p>
          <a:p>
            <a:pPr algn="l"/>
            <a:r>
              <a:rPr kumimoji="0" lang="en-US" sz="1600" b="0" i="0" u="none" strike="noStrike" kern="0" cap="none" spc="0" normalizeH="0" baseline="0" noProof="0">
                <a:ln>
                  <a:noFill/>
                </a:ln>
                <a:solidFill>
                  <a:schemeClr val="bg2"/>
                </a:solidFill>
                <a:effectLst/>
                <a:uLnTx/>
                <a:uFillTx/>
                <a:latin typeface="Times New Roman" panose="02020603050405020304" pitchFamily="18" charset="0"/>
                <a:cs typeface="Times New Roman" panose="02020603050405020304" pitchFamily="18" charset="0"/>
                <a:sym typeface="Arial"/>
              </a:rPr>
              <a:t>Sinh viên ngành Kỹ thuật phần mềm K44</a:t>
            </a:r>
          </a:p>
          <a:p>
            <a:pPr algn="l"/>
            <a:r>
              <a:rPr kumimoji="0" lang="en-US" sz="1600" b="0" i="0" u="none" strike="noStrike" kern="0" cap="none" spc="0" normalizeH="0" baseline="0" noProof="0">
                <a:ln>
                  <a:noFill/>
                </a:ln>
                <a:solidFill>
                  <a:schemeClr val="bg2"/>
                </a:solidFill>
                <a:effectLst/>
                <a:uLnTx/>
                <a:uFillTx/>
                <a:latin typeface="Times New Roman" panose="02020603050405020304" pitchFamily="18" charset="0"/>
                <a:cs typeface="Times New Roman" panose="02020603050405020304" pitchFamily="18" charset="0"/>
                <a:sym typeface="Arial"/>
              </a:rPr>
              <a:t>Khoa Công nghệ thông tin và truyền thông</a:t>
            </a:r>
          </a:p>
          <a:p>
            <a:pPr algn="l"/>
            <a:r>
              <a:rPr kumimoji="0" lang="en-US" sz="1600" b="0" i="0" u="none" strike="noStrike" kern="0" cap="none" spc="0" normalizeH="0" baseline="0" noProof="0">
                <a:ln>
                  <a:noFill/>
                </a:ln>
                <a:solidFill>
                  <a:schemeClr val="bg2"/>
                </a:solidFill>
                <a:effectLst/>
                <a:uLnTx/>
                <a:uFillTx/>
                <a:latin typeface="Times New Roman" panose="02020603050405020304" pitchFamily="18" charset="0"/>
                <a:cs typeface="Times New Roman" panose="02020603050405020304" pitchFamily="18" charset="0"/>
                <a:sym typeface="Arial"/>
              </a:rPr>
              <a:t>Trường Đại học Cần Thơ</a:t>
            </a:r>
            <a:endParaRPr lang="en-US" sz="1600">
              <a:solidFill>
                <a:schemeClr val="bg2"/>
              </a:solidFill>
            </a:endParaRPr>
          </a:p>
        </p:txBody>
      </p:sp>
      <p:pic>
        <p:nvPicPr>
          <p:cNvPr id="21" name="Picture 20">
            <a:extLst>
              <a:ext uri="{FF2B5EF4-FFF2-40B4-BE49-F238E27FC236}">
                <a16:creationId xmlns:a16="http://schemas.microsoft.com/office/drawing/2014/main" id="{28C3FAC0-CD28-87D6-C32A-7C8E22F58EAC}"/>
              </a:ext>
            </a:extLst>
          </p:cNvPr>
          <p:cNvPicPr>
            <a:picLocks noChangeAspect="1"/>
          </p:cNvPicPr>
          <p:nvPr/>
        </p:nvPicPr>
        <p:blipFill rotWithShape="1">
          <a:blip r:embed="rId2"/>
          <a:srcRect t="12577" b="12577"/>
          <a:stretch/>
        </p:blipFill>
        <p:spPr>
          <a:xfrm>
            <a:off x="927000" y="1221750"/>
            <a:ext cx="2700000" cy="2700000"/>
          </a:xfrm>
          <a:prstGeom prst="ellipse">
            <a:avLst/>
          </a:prstGeom>
          <a:ln w="25400" cap="rnd">
            <a:solidFill>
              <a:schemeClr val="accent3">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4" name="Subtitle 16">
            <a:extLst>
              <a:ext uri="{FF2B5EF4-FFF2-40B4-BE49-F238E27FC236}">
                <a16:creationId xmlns:a16="http://schemas.microsoft.com/office/drawing/2014/main" id="{34A7908D-E212-00FC-2089-CD2D6E5B4CBB}"/>
              </a:ext>
            </a:extLst>
          </p:cNvPr>
          <p:cNvSpPr txBox="1">
            <a:spLocks/>
          </p:cNvSpPr>
          <p:nvPr/>
        </p:nvSpPr>
        <p:spPr>
          <a:xfrm>
            <a:off x="3851999" y="1134168"/>
            <a:ext cx="4319999" cy="6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algn="l"/>
            <a:r>
              <a:rPr lang="en" sz="1600">
                <a:solidFill>
                  <a:schemeClr val="bg2"/>
                </a:solidFill>
                <a:latin typeface="Times New Roman" panose="02020603050405020304" pitchFamily="18" charset="0"/>
                <a:cs typeface="Times New Roman" panose="02020603050405020304" pitchFamily="18" charset="0"/>
              </a:rPr>
              <a:t>Đề tài: </a:t>
            </a:r>
            <a:r>
              <a:rPr lang="en" sz="1600" b="1">
                <a:latin typeface="Times New Roman" panose="02020603050405020304" pitchFamily="18" charset="0"/>
                <a:cs typeface="Times New Roman" panose="02020603050405020304" pitchFamily="18" charset="0"/>
              </a:rPr>
              <a:t>Phát triển ứng dụng web cung cấp và</a:t>
            </a:r>
          </a:p>
          <a:p>
            <a:pPr algn="l"/>
            <a:r>
              <a:rPr lang="en" sz="1600" b="1">
                <a:latin typeface="Times New Roman" panose="02020603050405020304" pitchFamily="18" charset="0"/>
                <a:cs typeface="Times New Roman" panose="02020603050405020304" pitchFamily="18" charset="0"/>
              </a:rPr>
              <a:t>chia sẻ kiến thức toán học</a:t>
            </a:r>
            <a:endParaRPr lang="en-US" sz="1600" b="1"/>
          </a:p>
        </p:txBody>
      </p:sp>
      <p:sp>
        <p:nvSpPr>
          <p:cNvPr id="2" name="Slide Number Placeholder 1">
            <a:extLst>
              <a:ext uri="{FF2B5EF4-FFF2-40B4-BE49-F238E27FC236}">
                <a16:creationId xmlns:a16="http://schemas.microsoft.com/office/drawing/2014/main" id="{3D44CCE2-8FCD-F4A0-2C2F-401F12E28947}"/>
              </a:ext>
            </a:extLst>
          </p:cNvPr>
          <p:cNvSpPr>
            <a:spLocks noGrp="1"/>
          </p:cNvSpPr>
          <p:nvPr>
            <p:ph type="sldNum" sz="quarter" idx="10"/>
          </p:nvPr>
        </p:nvSpPr>
        <p:spPr/>
        <p:txBody>
          <a:bodyPr/>
          <a:lstStyle/>
          <a:p>
            <a:fld id="{3917434A-F470-43C0-AE93-4A3D7EBA6B55}" type="slidenum">
              <a:rPr lang="en-US" smtClean="0"/>
              <a:t>2</a:t>
            </a:fld>
            <a:endParaRPr lang="en-US"/>
          </a:p>
        </p:txBody>
      </p:sp>
    </p:spTree>
    <p:extLst>
      <p:ext uri="{BB962C8B-B14F-4D97-AF65-F5344CB8AC3E}">
        <p14:creationId xmlns:p14="http://schemas.microsoft.com/office/powerpoint/2010/main" val="469309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b="1">
                <a:solidFill>
                  <a:srgbClr val="2C71B1"/>
                </a:solidFill>
              </a:rPr>
              <a:t>Thiết kế theo chức năng</a:t>
            </a:r>
            <a:endParaRPr sz="3000" b="1">
              <a:solidFill>
                <a:srgbClr val="2C71B1"/>
              </a:solidFill>
            </a:endParaRPr>
          </a:p>
        </p:txBody>
      </p:sp>
      <p:sp>
        <p:nvSpPr>
          <p:cNvPr id="2" name="Slide Number Placeholder 1">
            <a:extLst>
              <a:ext uri="{FF2B5EF4-FFF2-40B4-BE49-F238E27FC236}">
                <a16:creationId xmlns:a16="http://schemas.microsoft.com/office/drawing/2014/main" id="{80FCEAC3-57AE-CD9D-9334-DAE625AF5F06}"/>
              </a:ext>
            </a:extLst>
          </p:cNvPr>
          <p:cNvSpPr>
            <a:spLocks noGrp="1"/>
          </p:cNvSpPr>
          <p:nvPr>
            <p:ph type="sldNum" sz="quarter" idx="10"/>
          </p:nvPr>
        </p:nvSpPr>
        <p:spPr/>
        <p:txBody>
          <a:bodyPr/>
          <a:lstStyle/>
          <a:p>
            <a:fld id="{3917434A-F470-43C0-AE93-4A3D7EBA6B55}" type="slidenum">
              <a:rPr lang="en-US" smtClean="0"/>
              <a:t>20</a:t>
            </a:fld>
            <a:endParaRPr lang="en-US"/>
          </a:p>
        </p:txBody>
      </p:sp>
      <p:sp>
        <p:nvSpPr>
          <p:cNvPr id="14" name="Google Shape;366;p53">
            <a:extLst>
              <a:ext uri="{FF2B5EF4-FFF2-40B4-BE49-F238E27FC236}">
                <a16:creationId xmlns:a16="http://schemas.microsoft.com/office/drawing/2014/main" id="{4DC44146-025C-3869-B7F0-6950EA48BC50}"/>
              </a:ext>
            </a:extLst>
          </p:cNvPr>
          <p:cNvSpPr txBox="1">
            <a:spLocks/>
          </p:cNvSpPr>
          <p:nvPr/>
        </p:nvSpPr>
        <p:spPr>
          <a:xfrm>
            <a:off x="752400" y="4241262"/>
            <a:ext cx="3536100" cy="4742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sz="1800" b="1">
                <a:latin typeface="Times New Roman" panose="02020603050405020304" pitchFamily="18" charset="0"/>
                <a:ea typeface="Times New Roman" panose="02020603050405020304" pitchFamily="18" charset="0"/>
              </a:rPr>
              <a:t>Giao diện chức năng Diễn đàn</a:t>
            </a:r>
          </a:p>
        </p:txBody>
      </p:sp>
      <p:pic>
        <p:nvPicPr>
          <p:cNvPr id="12" name="Picture 11">
            <a:extLst>
              <a:ext uri="{FF2B5EF4-FFF2-40B4-BE49-F238E27FC236}">
                <a16:creationId xmlns:a16="http://schemas.microsoft.com/office/drawing/2014/main" id="{4AE45EBA-C074-D431-AB5B-55B6ADB8A73C}"/>
              </a:ext>
            </a:extLst>
          </p:cNvPr>
          <p:cNvPicPr>
            <a:picLocks noChangeAspect="1"/>
          </p:cNvPicPr>
          <p:nvPr/>
        </p:nvPicPr>
        <p:blipFill>
          <a:blip r:embed="rId3"/>
          <a:stretch>
            <a:fillRect/>
          </a:stretch>
        </p:blipFill>
        <p:spPr>
          <a:xfrm>
            <a:off x="2746800" y="1122525"/>
            <a:ext cx="2219294" cy="28800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a:extLst>
              <a:ext uri="{FF2B5EF4-FFF2-40B4-BE49-F238E27FC236}">
                <a16:creationId xmlns:a16="http://schemas.microsoft.com/office/drawing/2014/main" id="{16DB533A-FAB1-F64B-9872-AC2E6164348A}"/>
              </a:ext>
            </a:extLst>
          </p:cNvPr>
          <p:cNvPicPr>
            <a:picLocks noChangeAspect="1"/>
          </p:cNvPicPr>
          <p:nvPr/>
        </p:nvPicPr>
        <p:blipFill>
          <a:blip r:embed="rId4"/>
          <a:stretch>
            <a:fillRect/>
          </a:stretch>
        </p:blipFill>
        <p:spPr>
          <a:xfrm>
            <a:off x="72000" y="1127775"/>
            <a:ext cx="2219294" cy="28800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AC250863-4D8D-1941-F96F-19DD1A3BA42F}"/>
              </a:ext>
            </a:extLst>
          </p:cNvPr>
          <p:cNvPicPr>
            <a:picLocks noChangeAspect="1"/>
          </p:cNvPicPr>
          <p:nvPr/>
        </p:nvPicPr>
        <p:blipFill>
          <a:blip r:embed="rId5"/>
          <a:stretch>
            <a:fillRect/>
          </a:stretch>
        </p:blipFill>
        <p:spPr>
          <a:xfrm>
            <a:off x="6356603" y="1127775"/>
            <a:ext cx="2715397" cy="28800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9" name="Google Shape;366;p53">
            <a:extLst>
              <a:ext uri="{FF2B5EF4-FFF2-40B4-BE49-F238E27FC236}">
                <a16:creationId xmlns:a16="http://schemas.microsoft.com/office/drawing/2014/main" id="{CE62F234-5A00-B180-3106-191A67248F3A}"/>
              </a:ext>
            </a:extLst>
          </p:cNvPr>
          <p:cNvSpPr txBox="1">
            <a:spLocks/>
          </p:cNvSpPr>
          <p:nvPr/>
        </p:nvSpPr>
        <p:spPr>
          <a:xfrm>
            <a:off x="6356603" y="4019070"/>
            <a:ext cx="2715398" cy="6963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sz="1800" b="1">
                <a:latin typeface="Times New Roman" panose="02020603050405020304" pitchFamily="18" charset="0"/>
                <a:ea typeface="Times New Roman" panose="02020603050405020304" pitchFamily="18" charset="0"/>
              </a:rPr>
              <a:t>Lưu đồ chức năng thêm </a:t>
            </a:r>
            <a:br>
              <a:rPr lang="en-US" sz="1800" b="1">
                <a:latin typeface="Times New Roman" panose="02020603050405020304" pitchFamily="18" charset="0"/>
                <a:ea typeface="Times New Roman" panose="02020603050405020304" pitchFamily="18" charset="0"/>
              </a:rPr>
            </a:br>
            <a:r>
              <a:rPr lang="en-US" sz="1800" b="1">
                <a:latin typeface="Times New Roman" panose="02020603050405020304" pitchFamily="18" charset="0"/>
                <a:ea typeface="Times New Roman" panose="02020603050405020304" pitchFamily="18" charset="0"/>
              </a:rPr>
              <a:t>bình luận mới</a:t>
            </a:r>
          </a:p>
        </p:txBody>
      </p:sp>
    </p:spTree>
    <p:extLst>
      <p:ext uri="{BB962C8B-B14F-4D97-AF65-F5344CB8AC3E}">
        <p14:creationId xmlns:p14="http://schemas.microsoft.com/office/powerpoint/2010/main" val="28319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b="1">
                <a:solidFill>
                  <a:srgbClr val="2C71B1"/>
                </a:solidFill>
              </a:rPr>
              <a:t>Thiết kế theo chức năng</a:t>
            </a:r>
            <a:endParaRPr sz="3000" b="1">
              <a:solidFill>
                <a:srgbClr val="2C71B1"/>
              </a:solidFill>
            </a:endParaRPr>
          </a:p>
        </p:txBody>
      </p:sp>
      <p:sp>
        <p:nvSpPr>
          <p:cNvPr id="2" name="Slide Number Placeholder 1">
            <a:extLst>
              <a:ext uri="{FF2B5EF4-FFF2-40B4-BE49-F238E27FC236}">
                <a16:creationId xmlns:a16="http://schemas.microsoft.com/office/drawing/2014/main" id="{80FCEAC3-57AE-CD9D-9334-DAE625AF5F06}"/>
              </a:ext>
            </a:extLst>
          </p:cNvPr>
          <p:cNvSpPr>
            <a:spLocks noGrp="1"/>
          </p:cNvSpPr>
          <p:nvPr>
            <p:ph type="sldNum" sz="quarter" idx="10"/>
          </p:nvPr>
        </p:nvSpPr>
        <p:spPr/>
        <p:txBody>
          <a:bodyPr/>
          <a:lstStyle/>
          <a:p>
            <a:fld id="{3917434A-F470-43C0-AE93-4A3D7EBA6B55}" type="slidenum">
              <a:rPr lang="en-US" smtClean="0"/>
              <a:t>21</a:t>
            </a:fld>
            <a:endParaRPr lang="en-US"/>
          </a:p>
        </p:txBody>
      </p:sp>
      <p:sp>
        <p:nvSpPr>
          <p:cNvPr id="14" name="Google Shape;366;p53">
            <a:extLst>
              <a:ext uri="{FF2B5EF4-FFF2-40B4-BE49-F238E27FC236}">
                <a16:creationId xmlns:a16="http://schemas.microsoft.com/office/drawing/2014/main" id="{4DC44146-025C-3869-B7F0-6950EA48BC50}"/>
              </a:ext>
            </a:extLst>
          </p:cNvPr>
          <p:cNvSpPr txBox="1">
            <a:spLocks/>
          </p:cNvSpPr>
          <p:nvPr/>
        </p:nvSpPr>
        <p:spPr>
          <a:xfrm>
            <a:off x="753001" y="4240800"/>
            <a:ext cx="3536100" cy="4742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sz="1800" b="1">
                <a:latin typeface="Times New Roman" panose="02020603050405020304" pitchFamily="18" charset="0"/>
                <a:ea typeface="Times New Roman" panose="02020603050405020304" pitchFamily="18" charset="0"/>
              </a:rPr>
              <a:t>Giao diện chức năng Đố nhanh</a:t>
            </a:r>
          </a:p>
        </p:txBody>
      </p:sp>
      <p:pic>
        <p:nvPicPr>
          <p:cNvPr id="4" name="Picture 3">
            <a:extLst>
              <a:ext uri="{FF2B5EF4-FFF2-40B4-BE49-F238E27FC236}">
                <a16:creationId xmlns:a16="http://schemas.microsoft.com/office/drawing/2014/main" id="{444B1CFB-6584-14A6-104E-BF60E9165C20}"/>
              </a:ext>
            </a:extLst>
          </p:cNvPr>
          <p:cNvPicPr>
            <a:picLocks noChangeAspect="1"/>
          </p:cNvPicPr>
          <p:nvPr/>
        </p:nvPicPr>
        <p:blipFill>
          <a:blip r:embed="rId3"/>
          <a:stretch>
            <a:fillRect/>
          </a:stretch>
        </p:blipFill>
        <p:spPr>
          <a:xfrm>
            <a:off x="2748193" y="1126800"/>
            <a:ext cx="2221908" cy="28800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592BEEA9-17EB-749C-F4E2-6F6D814C1536}"/>
              </a:ext>
            </a:extLst>
          </p:cNvPr>
          <p:cNvPicPr>
            <a:picLocks noChangeAspect="1"/>
          </p:cNvPicPr>
          <p:nvPr/>
        </p:nvPicPr>
        <p:blipFill>
          <a:blip r:embed="rId4"/>
          <a:stretch>
            <a:fillRect/>
          </a:stretch>
        </p:blipFill>
        <p:spPr>
          <a:xfrm>
            <a:off x="72000" y="1126800"/>
            <a:ext cx="2219294" cy="28800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86616165-3102-239C-9456-F609F5B9B93E}"/>
              </a:ext>
            </a:extLst>
          </p:cNvPr>
          <p:cNvPicPr>
            <a:picLocks noChangeAspect="1"/>
          </p:cNvPicPr>
          <p:nvPr/>
        </p:nvPicPr>
        <p:blipFill>
          <a:blip r:embed="rId5"/>
          <a:stretch>
            <a:fillRect/>
          </a:stretch>
        </p:blipFill>
        <p:spPr>
          <a:xfrm>
            <a:off x="5427000" y="772725"/>
            <a:ext cx="3488198" cy="36000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9" name="Google Shape;366;p53">
            <a:extLst>
              <a:ext uri="{FF2B5EF4-FFF2-40B4-BE49-F238E27FC236}">
                <a16:creationId xmlns:a16="http://schemas.microsoft.com/office/drawing/2014/main" id="{C9414819-666E-03DE-252B-25B9D6FD4469}"/>
              </a:ext>
            </a:extLst>
          </p:cNvPr>
          <p:cNvSpPr txBox="1">
            <a:spLocks/>
          </p:cNvSpPr>
          <p:nvPr/>
        </p:nvSpPr>
        <p:spPr>
          <a:xfrm>
            <a:off x="5427000" y="4370775"/>
            <a:ext cx="3488198" cy="4742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sz="1800" b="1">
                <a:latin typeface="Times New Roman" panose="02020603050405020304" pitchFamily="18" charset="0"/>
                <a:ea typeface="Times New Roman" panose="02020603050405020304" pitchFamily="18" charset="0"/>
              </a:rPr>
              <a:t>Lưu đồ khởi tạo phép toán</a:t>
            </a:r>
          </a:p>
        </p:txBody>
      </p:sp>
    </p:spTree>
    <p:extLst>
      <p:ext uri="{BB962C8B-B14F-4D97-AF65-F5344CB8AC3E}">
        <p14:creationId xmlns:p14="http://schemas.microsoft.com/office/powerpoint/2010/main" val="3136551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b="1">
                <a:solidFill>
                  <a:srgbClr val="2C71B1"/>
                </a:solidFill>
              </a:rPr>
              <a:t>Thiết kế theo chức năng</a:t>
            </a:r>
            <a:endParaRPr sz="3000" b="1">
              <a:solidFill>
                <a:srgbClr val="2C71B1"/>
              </a:solidFill>
            </a:endParaRPr>
          </a:p>
        </p:txBody>
      </p:sp>
      <p:sp>
        <p:nvSpPr>
          <p:cNvPr id="2" name="Slide Number Placeholder 1">
            <a:extLst>
              <a:ext uri="{FF2B5EF4-FFF2-40B4-BE49-F238E27FC236}">
                <a16:creationId xmlns:a16="http://schemas.microsoft.com/office/drawing/2014/main" id="{80FCEAC3-57AE-CD9D-9334-DAE625AF5F06}"/>
              </a:ext>
            </a:extLst>
          </p:cNvPr>
          <p:cNvSpPr>
            <a:spLocks noGrp="1"/>
          </p:cNvSpPr>
          <p:nvPr>
            <p:ph type="sldNum" sz="quarter" idx="10"/>
          </p:nvPr>
        </p:nvSpPr>
        <p:spPr/>
        <p:txBody>
          <a:bodyPr/>
          <a:lstStyle/>
          <a:p>
            <a:fld id="{3917434A-F470-43C0-AE93-4A3D7EBA6B55}" type="slidenum">
              <a:rPr lang="en-US" smtClean="0"/>
              <a:t>22</a:t>
            </a:fld>
            <a:endParaRPr lang="en-US"/>
          </a:p>
        </p:txBody>
      </p:sp>
      <p:sp>
        <p:nvSpPr>
          <p:cNvPr id="14" name="Google Shape;366;p53">
            <a:extLst>
              <a:ext uri="{FF2B5EF4-FFF2-40B4-BE49-F238E27FC236}">
                <a16:creationId xmlns:a16="http://schemas.microsoft.com/office/drawing/2014/main" id="{4DC44146-025C-3869-B7F0-6950EA48BC50}"/>
              </a:ext>
            </a:extLst>
          </p:cNvPr>
          <p:cNvSpPr txBox="1">
            <a:spLocks/>
          </p:cNvSpPr>
          <p:nvPr/>
        </p:nvSpPr>
        <p:spPr>
          <a:xfrm>
            <a:off x="1706797" y="4240800"/>
            <a:ext cx="3536100" cy="4742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sz="1800" b="1">
                <a:latin typeface="Times New Roman" panose="02020603050405020304" pitchFamily="18" charset="0"/>
                <a:ea typeface="Times New Roman" panose="02020603050405020304" pitchFamily="18" charset="0"/>
              </a:rPr>
              <a:t>Giao diện chức năng Đố nhanh</a:t>
            </a:r>
          </a:p>
        </p:txBody>
      </p:sp>
      <p:pic>
        <p:nvPicPr>
          <p:cNvPr id="8" name="Picture 7">
            <a:extLst>
              <a:ext uri="{FF2B5EF4-FFF2-40B4-BE49-F238E27FC236}">
                <a16:creationId xmlns:a16="http://schemas.microsoft.com/office/drawing/2014/main" id="{4B65177B-D1A1-8DDF-5024-7102C06C82FD}"/>
              </a:ext>
            </a:extLst>
          </p:cNvPr>
          <p:cNvPicPr>
            <a:picLocks noChangeAspect="1"/>
          </p:cNvPicPr>
          <p:nvPr/>
        </p:nvPicPr>
        <p:blipFill>
          <a:blip r:embed="rId3"/>
          <a:stretch>
            <a:fillRect/>
          </a:stretch>
        </p:blipFill>
        <p:spPr>
          <a:xfrm>
            <a:off x="72000" y="1126800"/>
            <a:ext cx="2219294" cy="28800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BA11CC9B-2535-AC83-FAE9-7E8DEAED5667}"/>
              </a:ext>
            </a:extLst>
          </p:cNvPr>
          <p:cNvPicPr>
            <a:picLocks noChangeAspect="1"/>
          </p:cNvPicPr>
          <p:nvPr/>
        </p:nvPicPr>
        <p:blipFill>
          <a:blip r:embed="rId4"/>
          <a:stretch>
            <a:fillRect/>
          </a:stretch>
        </p:blipFill>
        <p:spPr>
          <a:xfrm>
            <a:off x="4658400" y="1129398"/>
            <a:ext cx="2219294" cy="28800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a:extLst>
              <a:ext uri="{FF2B5EF4-FFF2-40B4-BE49-F238E27FC236}">
                <a16:creationId xmlns:a16="http://schemas.microsoft.com/office/drawing/2014/main" id="{A9804487-6F66-BFFB-7797-40987153232A}"/>
              </a:ext>
            </a:extLst>
          </p:cNvPr>
          <p:cNvPicPr>
            <a:picLocks noChangeAspect="1"/>
          </p:cNvPicPr>
          <p:nvPr/>
        </p:nvPicPr>
        <p:blipFill>
          <a:blip r:embed="rId5"/>
          <a:stretch>
            <a:fillRect/>
          </a:stretch>
        </p:blipFill>
        <p:spPr>
          <a:xfrm>
            <a:off x="2365200" y="1127775"/>
            <a:ext cx="2219294" cy="28800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23FC14BA-9526-F645-2EC0-AABA16E98B1A}"/>
              </a:ext>
            </a:extLst>
          </p:cNvPr>
          <p:cNvPicPr>
            <a:picLocks noChangeAspect="1"/>
          </p:cNvPicPr>
          <p:nvPr/>
        </p:nvPicPr>
        <p:blipFill>
          <a:blip r:embed="rId6"/>
          <a:stretch>
            <a:fillRect/>
          </a:stretch>
        </p:blipFill>
        <p:spPr>
          <a:xfrm>
            <a:off x="7289317" y="1127775"/>
            <a:ext cx="1782683" cy="288000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0" name="Google Shape;366;p53">
            <a:extLst>
              <a:ext uri="{FF2B5EF4-FFF2-40B4-BE49-F238E27FC236}">
                <a16:creationId xmlns:a16="http://schemas.microsoft.com/office/drawing/2014/main" id="{672C5D33-1445-6294-F869-70EBC384BEEF}"/>
              </a:ext>
            </a:extLst>
          </p:cNvPr>
          <p:cNvSpPr txBox="1">
            <a:spLocks/>
          </p:cNvSpPr>
          <p:nvPr/>
        </p:nvSpPr>
        <p:spPr>
          <a:xfrm>
            <a:off x="7289317" y="4019070"/>
            <a:ext cx="1782684" cy="6963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sz="1800" b="1">
                <a:latin typeface="Times New Roman" panose="02020603050405020304" pitchFamily="18" charset="0"/>
                <a:ea typeface="Times New Roman" panose="02020603050405020304" pitchFamily="18" charset="0"/>
              </a:rPr>
              <a:t>Lưu đồ chức năng chơi game</a:t>
            </a:r>
          </a:p>
        </p:txBody>
      </p:sp>
    </p:spTree>
    <p:extLst>
      <p:ext uri="{BB962C8B-B14F-4D97-AF65-F5344CB8AC3E}">
        <p14:creationId xmlns:p14="http://schemas.microsoft.com/office/powerpoint/2010/main" val="716276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b="1">
                <a:solidFill>
                  <a:srgbClr val="2C71B1"/>
                </a:solidFill>
              </a:rPr>
              <a:t>Thiết kế theo chức năng</a:t>
            </a:r>
            <a:endParaRPr sz="3000" b="1">
              <a:solidFill>
                <a:srgbClr val="2C71B1"/>
              </a:solidFill>
            </a:endParaRPr>
          </a:p>
        </p:txBody>
      </p:sp>
      <p:sp>
        <p:nvSpPr>
          <p:cNvPr id="2" name="Slide Number Placeholder 1">
            <a:extLst>
              <a:ext uri="{FF2B5EF4-FFF2-40B4-BE49-F238E27FC236}">
                <a16:creationId xmlns:a16="http://schemas.microsoft.com/office/drawing/2014/main" id="{80FCEAC3-57AE-CD9D-9334-DAE625AF5F06}"/>
              </a:ext>
            </a:extLst>
          </p:cNvPr>
          <p:cNvSpPr>
            <a:spLocks noGrp="1"/>
          </p:cNvSpPr>
          <p:nvPr>
            <p:ph type="sldNum" sz="quarter" idx="10"/>
          </p:nvPr>
        </p:nvSpPr>
        <p:spPr/>
        <p:txBody>
          <a:bodyPr/>
          <a:lstStyle/>
          <a:p>
            <a:fld id="{3917434A-F470-43C0-AE93-4A3D7EBA6B55}" type="slidenum">
              <a:rPr lang="en-US" smtClean="0"/>
              <a:t>23</a:t>
            </a:fld>
            <a:endParaRPr lang="en-US"/>
          </a:p>
        </p:txBody>
      </p:sp>
      <p:sp>
        <p:nvSpPr>
          <p:cNvPr id="14" name="Google Shape;366;p53">
            <a:extLst>
              <a:ext uri="{FF2B5EF4-FFF2-40B4-BE49-F238E27FC236}">
                <a16:creationId xmlns:a16="http://schemas.microsoft.com/office/drawing/2014/main" id="{4DC44146-025C-3869-B7F0-6950EA48BC50}"/>
              </a:ext>
            </a:extLst>
          </p:cNvPr>
          <p:cNvSpPr txBox="1">
            <a:spLocks/>
          </p:cNvSpPr>
          <p:nvPr/>
        </p:nvSpPr>
        <p:spPr>
          <a:xfrm>
            <a:off x="72000" y="2296111"/>
            <a:ext cx="2520000" cy="501315"/>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a:latin typeface="Times New Roman" panose="02020603050405020304" pitchFamily="18" charset="0"/>
                <a:ea typeface="Times New Roman" panose="02020603050405020304" pitchFamily="18" charset="0"/>
              </a:rPr>
              <a:t>Lưu đồ chức năng tìm kiếm</a:t>
            </a:r>
          </a:p>
        </p:txBody>
      </p:sp>
      <p:sp>
        <p:nvSpPr>
          <p:cNvPr id="10" name="Google Shape;366;p53">
            <a:extLst>
              <a:ext uri="{FF2B5EF4-FFF2-40B4-BE49-F238E27FC236}">
                <a16:creationId xmlns:a16="http://schemas.microsoft.com/office/drawing/2014/main" id="{672C5D33-1445-6294-F869-70EBC384BEEF}"/>
              </a:ext>
            </a:extLst>
          </p:cNvPr>
          <p:cNvSpPr txBox="1">
            <a:spLocks/>
          </p:cNvSpPr>
          <p:nvPr/>
        </p:nvSpPr>
        <p:spPr>
          <a:xfrm>
            <a:off x="72000" y="4245522"/>
            <a:ext cx="2520000" cy="669027"/>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sz="1600" b="1">
                <a:latin typeface="Times New Roman" panose="02020603050405020304" pitchFamily="18" charset="0"/>
                <a:ea typeface="Times New Roman" panose="02020603050405020304" pitchFamily="18" charset="0"/>
              </a:rPr>
              <a:t>Lưu đồ chức năng đăng nhập</a:t>
            </a:r>
          </a:p>
        </p:txBody>
      </p:sp>
      <p:pic>
        <p:nvPicPr>
          <p:cNvPr id="11" name="Picture 10">
            <a:extLst>
              <a:ext uri="{FF2B5EF4-FFF2-40B4-BE49-F238E27FC236}">
                <a16:creationId xmlns:a16="http://schemas.microsoft.com/office/drawing/2014/main" id="{3B484C54-B243-1A90-3BB0-512D884BC8AA}"/>
              </a:ext>
            </a:extLst>
          </p:cNvPr>
          <p:cNvPicPr>
            <a:picLocks noChangeAspect="1"/>
          </p:cNvPicPr>
          <p:nvPr/>
        </p:nvPicPr>
        <p:blipFill>
          <a:blip r:embed="rId3"/>
          <a:stretch>
            <a:fillRect/>
          </a:stretch>
        </p:blipFill>
        <p:spPr>
          <a:xfrm>
            <a:off x="6552000" y="1086750"/>
            <a:ext cx="2520000" cy="1904911"/>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FF1C11F2-59B9-8FF8-A5F2-463D395D5DFA}"/>
              </a:ext>
            </a:extLst>
          </p:cNvPr>
          <p:cNvPicPr>
            <a:picLocks noChangeAspect="1"/>
          </p:cNvPicPr>
          <p:nvPr/>
        </p:nvPicPr>
        <p:blipFill>
          <a:blip r:embed="rId4"/>
          <a:stretch>
            <a:fillRect/>
          </a:stretch>
        </p:blipFill>
        <p:spPr>
          <a:xfrm>
            <a:off x="72000" y="2945052"/>
            <a:ext cx="2520000" cy="130047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BE81AB2C-34F4-BC99-54B8-B668811A6B46}"/>
              </a:ext>
            </a:extLst>
          </p:cNvPr>
          <p:cNvPicPr>
            <a:picLocks noChangeAspect="1"/>
          </p:cNvPicPr>
          <p:nvPr/>
        </p:nvPicPr>
        <p:blipFill>
          <a:blip r:embed="rId5"/>
          <a:stretch>
            <a:fillRect/>
          </a:stretch>
        </p:blipFill>
        <p:spPr>
          <a:xfrm>
            <a:off x="72000" y="1062000"/>
            <a:ext cx="2520000" cy="1234111"/>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6" name="Google Shape;366;p53">
            <a:extLst>
              <a:ext uri="{FF2B5EF4-FFF2-40B4-BE49-F238E27FC236}">
                <a16:creationId xmlns:a16="http://schemas.microsoft.com/office/drawing/2014/main" id="{FEE2D101-017F-3040-6509-DC1D05448C35}"/>
              </a:ext>
            </a:extLst>
          </p:cNvPr>
          <p:cNvSpPr txBox="1">
            <a:spLocks/>
          </p:cNvSpPr>
          <p:nvPr/>
        </p:nvSpPr>
        <p:spPr>
          <a:xfrm>
            <a:off x="6552000" y="3111750"/>
            <a:ext cx="2520000" cy="66902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sz="1600" b="1">
                <a:latin typeface="Times New Roman" panose="02020603050405020304" pitchFamily="18" charset="0"/>
                <a:ea typeface="Times New Roman" panose="02020603050405020304" pitchFamily="18" charset="0"/>
              </a:rPr>
              <a:t>Lưu đồ chức năng lưu điểm vào bảng xếp hạng</a:t>
            </a:r>
          </a:p>
        </p:txBody>
      </p:sp>
      <p:pic>
        <p:nvPicPr>
          <p:cNvPr id="17" name="Picture 16">
            <a:extLst>
              <a:ext uri="{FF2B5EF4-FFF2-40B4-BE49-F238E27FC236}">
                <a16:creationId xmlns:a16="http://schemas.microsoft.com/office/drawing/2014/main" id="{D77B01C7-B4E4-0C79-D751-C38E43C9505A}"/>
              </a:ext>
            </a:extLst>
          </p:cNvPr>
          <p:cNvPicPr>
            <a:picLocks noChangeAspect="1"/>
          </p:cNvPicPr>
          <p:nvPr/>
        </p:nvPicPr>
        <p:blipFill>
          <a:blip r:embed="rId6"/>
          <a:stretch>
            <a:fillRect/>
          </a:stretch>
        </p:blipFill>
        <p:spPr>
          <a:xfrm>
            <a:off x="3131999" y="1086750"/>
            <a:ext cx="2880000" cy="309822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8" name="Google Shape;366;p53">
            <a:extLst>
              <a:ext uri="{FF2B5EF4-FFF2-40B4-BE49-F238E27FC236}">
                <a16:creationId xmlns:a16="http://schemas.microsoft.com/office/drawing/2014/main" id="{3500434A-90F6-D43F-71E1-3B46AE47FBE1}"/>
              </a:ext>
            </a:extLst>
          </p:cNvPr>
          <p:cNvSpPr txBox="1">
            <a:spLocks/>
          </p:cNvSpPr>
          <p:nvPr/>
        </p:nvSpPr>
        <p:spPr>
          <a:xfrm>
            <a:off x="3131999" y="4184975"/>
            <a:ext cx="2879999" cy="669027"/>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sz="1600" b="1">
                <a:latin typeface="Times New Roman" panose="02020603050405020304" pitchFamily="18" charset="0"/>
                <a:ea typeface="Times New Roman" panose="02020603050405020304" pitchFamily="18" charset="0"/>
              </a:rPr>
              <a:t>Lưu đồ chức năng thêm câu hỏi mới vào Diễn đàn</a:t>
            </a:r>
          </a:p>
        </p:txBody>
      </p:sp>
    </p:spTree>
    <p:extLst>
      <p:ext uri="{BB962C8B-B14F-4D97-AF65-F5344CB8AC3E}">
        <p14:creationId xmlns:p14="http://schemas.microsoft.com/office/powerpoint/2010/main" val="3344509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634500" y="2539950"/>
            <a:ext cx="787500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C71B1"/>
                </a:solidFill>
              </a:rPr>
              <a:t>K</a:t>
            </a:r>
            <a:r>
              <a:rPr lang="en-US" b="1">
                <a:solidFill>
                  <a:srgbClr val="2C71B1"/>
                </a:solidFill>
              </a:rPr>
              <a:t>i</a:t>
            </a:r>
            <a:r>
              <a:rPr lang="en" b="1">
                <a:solidFill>
                  <a:srgbClr val="2C71B1"/>
                </a:solidFill>
              </a:rPr>
              <a:t>ểm thử và đánh giá</a:t>
            </a:r>
            <a:endParaRPr b="1">
              <a:solidFill>
                <a:srgbClr val="2C71B1"/>
              </a:solidFill>
            </a:endParaRPr>
          </a:p>
        </p:txBody>
      </p:sp>
      <p:sp>
        <p:nvSpPr>
          <p:cNvPr id="328" name="Google Shape;328;p49"/>
          <p:cNvSpPr txBox="1">
            <a:spLocks noGrp="1"/>
          </p:cNvSpPr>
          <p:nvPr>
            <p:ph type="title" idx="2"/>
          </p:nvPr>
        </p:nvSpPr>
        <p:spPr>
          <a:xfrm>
            <a:off x="3746550" y="1233750"/>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29" name="Google Shape;329;p49"/>
          <p:cNvSpPr txBox="1">
            <a:spLocks noGrp="1"/>
          </p:cNvSpPr>
          <p:nvPr>
            <p:ph type="subTitle" idx="1"/>
          </p:nvPr>
        </p:nvSpPr>
        <p:spPr>
          <a:xfrm>
            <a:off x="2291400" y="4191750"/>
            <a:ext cx="4561200" cy="3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Website cung cấp và chia sẻ kiến thức Toán học BeUMathematics</a:t>
            </a:r>
          </a:p>
        </p:txBody>
      </p:sp>
      <p:sp>
        <p:nvSpPr>
          <p:cNvPr id="2" name="Slide Number Placeholder 1">
            <a:extLst>
              <a:ext uri="{FF2B5EF4-FFF2-40B4-BE49-F238E27FC236}">
                <a16:creationId xmlns:a16="http://schemas.microsoft.com/office/drawing/2014/main" id="{B3069E0E-00DB-1DF8-5075-50179C13CCE6}"/>
              </a:ext>
            </a:extLst>
          </p:cNvPr>
          <p:cNvSpPr>
            <a:spLocks noGrp="1"/>
          </p:cNvSpPr>
          <p:nvPr>
            <p:ph type="sldNum" sz="quarter" idx="10"/>
          </p:nvPr>
        </p:nvSpPr>
        <p:spPr/>
        <p:txBody>
          <a:bodyPr/>
          <a:lstStyle/>
          <a:p>
            <a:fld id="{3917434A-F470-43C0-AE93-4A3D7EBA6B55}" type="slidenum">
              <a:rPr lang="en-US" smtClean="0"/>
              <a:t>24</a:t>
            </a:fld>
            <a:endParaRPr lang="en-US"/>
          </a:p>
        </p:txBody>
      </p:sp>
    </p:spTree>
    <p:extLst>
      <p:ext uri="{BB962C8B-B14F-4D97-AF65-F5344CB8AC3E}">
        <p14:creationId xmlns:p14="http://schemas.microsoft.com/office/powerpoint/2010/main" val="3276513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7675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Môi trường kiểm thử</a:t>
            </a:r>
            <a:endParaRPr sz="3000" b="1">
              <a:solidFill>
                <a:srgbClr val="2C71B1"/>
              </a:solidFill>
            </a:endParaRPr>
          </a:p>
        </p:txBody>
      </p:sp>
      <p:sp>
        <p:nvSpPr>
          <p:cNvPr id="11" name="Google Shape;366;p53">
            <a:extLst>
              <a:ext uri="{FF2B5EF4-FFF2-40B4-BE49-F238E27FC236}">
                <a16:creationId xmlns:a16="http://schemas.microsoft.com/office/drawing/2014/main" id="{B54CE05F-5BFF-66B1-E67D-9BFADC82D8FE}"/>
              </a:ext>
            </a:extLst>
          </p:cNvPr>
          <p:cNvSpPr txBox="1">
            <a:spLocks/>
          </p:cNvSpPr>
          <p:nvPr/>
        </p:nvSpPr>
        <p:spPr>
          <a:xfrm>
            <a:off x="207899" y="1073874"/>
            <a:ext cx="4364100" cy="21053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Phần cứng:</a:t>
            </a:r>
          </a:p>
          <a:p>
            <a:pPr marL="285750" indent="-285750" algn="just">
              <a:spcBef>
                <a:spcPts val="400"/>
              </a:spcBef>
              <a:spcAft>
                <a:spcPts val="400"/>
              </a:spcAft>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Máy tính cá nhân có kết nối internet</a:t>
            </a:r>
          </a:p>
          <a:p>
            <a:pPr marL="285750" indent="-285750" algn="just">
              <a:spcBef>
                <a:spcPts val="400"/>
              </a:spcBef>
              <a:spcAft>
                <a:spcPts val="400"/>
              </a:spcAft>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CPU: Intel Core i5 8</a:t>
            </a:r>
            <a:r>
              <a:rPr lang="en-US" sz="1600" baseline="30000">
                <a:latin typeface="Times New Roman" panose="02020603050405020304" pitchFamily="18" charset="0"/>
                <a:ea typeface="Times New Roman" panose="02020603050405020304" pitchFamily="18" charset="0"/>
              </a:rPr>
              <a:t>th</a:t>
            </a:r>
            <a:endParaRPr lang="en-US" sz="1600">
              <a:latin typeface="Times New Roman" panose="02020603050405020304" pitchFamily="18" charset="0"/>
              <a:ea typeface="Times New Roman" panose="02020603050405020304" pitchFamily="18" charset="0"/>
            </a:endParaRPr>
          </a:p>
          <a:p>
            <a:pPr marL="285750" indent="-285750" algn="just">
              <a:spcBef>
                <a:spcPts val="400"/>
              </a:spcBef>
              <a:spcAft>
                <a:spcPts val="400"/>
              </a:spcAft>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RAM: 16GB</a:t>
            </a:r>
          </a:p>
          <a:p>
            <a:pPr marL="285750" indent="-285750" algn="just">
              <a:spcBef>
                <a:spcPts val="400"/>
              </a:spcBef>
              <a:spcAft>
                <a:spcPts val="400"/>
              </a:spcAft>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Lưu trữ: SSD 250GB</a:t>
            </a:r>
          </a:p>
        </p:txBody>
      </p:sp>
      <p:sp>
        <p:nvSpPr>
          <p:cNvPr id="5" name="Google Shape;366;p53">
            <a:extLst>
              <a:ext uri="{FF2B5EF4-FFF2-40B4-BE49-F238E27FC236}">
                <a16:creationId xmlns:a16="http://schemas.microsoft.com/office/drawing/2014/main" id="{0F148138-85A0-BFDB-7DE0-5232D393D3C5}"/>
              </a:ext>
            </a:extLst>
          </p:cNvPr>
          <p:cNvSpPr txBox="1">
            <a:spLocks/>
          </p:cNvSpPr>
          <p:nvPr/>
        </p:nvSpPr>
        <p:spPr>
          <a:xfrm>
            <a:off x="4571999" y="1073874"/>
            <a:ext cx="4364102" cy="21053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Phần mềm:</a:t>
            </a:r>
          </a:p>
          <a:p>
            <a:pPr marL="285750" indent="-285750" algn="just">
              <a:spcBef>
                <a:spcPts val="400"/>
              </a:spcBef>
              <a:spcAft>
                <a:spcPts val="400"/>
              </a:spcAft>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Hệ điều hành: Window 10</a:t>
            </a:r>
          </a:p>
          <a:p>
            <a:pPr marL="285750" indent="-285750" algn="just">
              <a:spcBef>
                <a:spcPts val="400"/>
              </a:spcBef>
              <a:spcAft>
                <a:spcPts val="400"/>
              </a:spcAft>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Trình duyệt: Microsoft Edge và Google Chrome.</a:t>
            </a:r>
          </a:p>
          <a:p>
            <a:pPr marL="285750" indent="-285750" algn="just">
              <a:spcBef>
                <a:spcPts val="400"/>
              </a:spcBef>
              <a:spcAft>
                <a:spcPts val="400"/>
              </a:spcAft>
              <a:buFont typeface="Arial" panose="020B0604020202020204" pitchFamily="34" charset="0"/>
              <a:buChar char="•"/>
            </a:pPr>
            <a:r>
              <a:rPr lang="en-US" sz="1600">
                <a:latin typeface="Times New Roman" panose="02020603050405020304" pitchFamily="18" charset="0"/>
                <a:ea typeface="Times New Roman" panose="02020603050405020304" pitchFamily="18" charset="0"/>
              </a:rPr>
              <a:t>Hệ quản trị cơ sở dữ liệu: MySQL thông qua Xampp phiên bản 7.3.31</a:t>
            </a:r>
          </a:p>
          <a:p>
            <a:pPr algn="just">
              <a:spcBef>
                <a:spcPts val="400"/>
              </a:spcBef>
              <a:spcAft>
                <a:spcPts val="400"/>
              </a:spcAft>
            </a:pPr>
            <a:endParaRPr lang="en-US" sz="1600">
              <a:latin typeface="Times New Roman" panose="02020603050405020304" pitchFamily="18" charset="0"/>
              <a:ea typeface="Times New Roman" panose="02020603050405020304" pitchFamily="18" charset="0"/>
            </a:endParaRPr>
          </a:p>
        </p:txBody>
      </p:sp>
      <p:sp>
        <p:nvSpPr>
          <p:cNvPr id="6" name="Google Shape;366;p53">
            <a:extLst>
              <a:ext uri="{FF2B5EF4-FFF2-40B4-BE49-F238E27FC236}">
                <a16:creationId xmlns:a16="http://schemas.microsoft.com/office/drawing/2014/main" id="{2CD4F15E-B3D6-2D39-5E31-FEB0DAC02462}"/>
              </a:ext>
            </a:extLst>
          </p:cNvPr>
          <p:cNvSpPr txBox="1">
            <a:spLocks/>
          </p:cNvSpPr>
          <p:nvPr/>
        </p:nvSpPr>
        <p:spPr>
          <a:xfrm>
            <a:off x="2389949" y="3466938"/>
            <a:ext cx="4364102" cy="12053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en-US" sz="1800" b="1">
                <a:latin typeface="Times New Roman" panose="02020603050405020304" pitchFamily="18" charset="0"/>
                <a:ea typeface="Times New Roman" panose="02020603050405020304" pitchFamily="18" charset="0"/>
              </a:rPr>
              <a:t>Công cụ kiểm thử:</a:t>
            </a:r>
          </a:p>
          <a:p>
            <a:pPr algn="just">
              <a:spcBef>
                <a:spcPts val="400"/>
              </a:spcBef>
              <a:spcAft>
                <a:spcPts val="400"/>
              </a:spcAft>
            </a:pPr>
            <a:r>
              <a:rPr lang="en-US" sz="1600">
                <a:latin typeface="Times New Roman" panose="02020603050405020304" pitchFamily="18" charset="0"/>
                <a:ea typeface="Times New Roman" panose="02020603050405020304" pitchFamily="18" charset="0"/>
              </a:rPr>
              <a:t>Kiểm duyệt thủ công với trình duyệt Microsoft Edge và Google Chrome.</a:t>
            </a:r>
          </a:p>
          <a:p>
            <a:pPr algn="just">
              <a:spcBef>
                <a:spcPts val="400"/>
              </a:spcBef>
              <a:spcAft>
                <a:spcPts val="400"/>
              </a:spcAft>
            </a:pPr>
            <a:endParaRPr lang="en-US" sz="1600">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D613151F-A279-66AE-404E-C8F8CFE32F28}"/>
              </a:ext>
            </a:extLst>
          </p:cNvPr>
          <p:cNvSpPr>
            <a:spLocks noGrp="1"/>
          </p:cNvSpPr>
          <p:nvPr>
            <p:ph type="sldNum" sz="quarter" idx="10"/>
          </p:nvPr>
        </p:nvSpPr>
        <p:spPr/>
        <p:txBody>
          <a:bodyPr/>
          <a:lstStyle/>
          <a:p>
            <a:fld id="{3917434A-F470-43C0-AE93-4A3D7EBA6B55}" type="slidenum">
              <a:rPr lang="en-US" smtClean="0"/>
              <a:t>25</a:t>
            </a:fld>
            <a:endParaRPr lang="en-US"/>
          </a:p>
        </p:txBody>
      </p:sp>
    </p:spTree>
    <p:extLst>
      <p:ext uri="{BB962C8B-B14F-4D97-AF65-F5344CB8AC3E}">
        <p14:creationId xmlns:p14="http://schemas.microsoft.com/office/powerpoint/2010/main" val="1486471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idx="4294967295"/>
          </p:nvPr>
        </p:nvSpPr>
        <p:spPr>
          <a:xfrm>
            <a:off x="1039812" y="269640"/>
            <a:ext cx="7064375" cy="617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b="1">
                <a:solidFill>
                  <a:srgbClr val="2C71B1"/>
                </a:solidFill>
              </a:rPr>
              <a:t>Đánh giá kiểm thử</a:t>
            </a:r>
            <a:endParaRPr sz="3000" b="1">
              <a:solidFill>
                <a:srgbClr val="2C71B1"/>
              </a:solidFill>
            </a:endParaRPr>
          </a:p>
        </p:txBody>
      </p:sp>
      <p:sp>
        <p:nvSpPr>
          <p:cNvPr id="4" name="Google Shape;366;p53">
            <a:extLst>
              <a:ext uri="{FF2B5EF4-FFF2-40B4-BE49-F238E27FC236}">
                <a16:creationId xmlns:a16="http://schemas.microsoft.com/office/drawing/2014/main" id="{17F285F7-1182-4101-BF60-ECFFDEC4C034}"/>
              </a:ext>
            </a:extLst>
          </p:cNvPr>
          <p:cNvSpPr txBox="1">
            <a:spLocks/>
          </p:cNvSpPr>
          <p:nvPr/>
        </p:nvSpPr>
        <p:spPr>
          <a:xfrm>
            <a:off x="1039811" y="1662906"/>
            <a:ext cx="7064375" cy="18176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360000" algn="just">
              <a:spcAft>
                <a:spcPts val="1200"/>
              </a:spcAft>
            </a:pPr>
            <a:r>
              <a:rPr lang="en-US" sz="1800">
                <a:effectLst/>
                <a:latin typeface="Times New Roman" panose="02020603050405020304" pitchFamily="18" charset="0"/>
                <a:ea typeface="Times New Roman" panose="02020603050405020304" pitchFamily="18" charset="0"/>
              </a:rPr>
              <a:t>Kiểm thử được thực hiện trên </a:t>
            </a:r>
            <a:r>
              <a:rPr lang="en-US" sz="1800" b="1">
                <a:effectLst/>
                <a:latin typeface="Times New Roman" panose="02020603050405020304" pitchFamily="18" charset="0"/>
                <a:ea typeface="Times New Roman" panose="02020603050405020304" pitchFamily="18" charset="0"/>
              </a:rPr>
              <a:t>14</a:t>
            </a:r>
            <a:r>
              <a:rPr lang="en-US" sz="1800">
                <a:effectLst/>
                <a:latin typeface="Times New Roman" panose="02020603050405020304" pitchFamily="18" charset="0"/>
                <a:ea typeface="Times New Roman" panose="02020603050405020304" pitchFamily="18" charset="0"/>
              </a:rPr>
              <a:t> kịch bản kiểm thử với tổng số </a:t>
            </a:r>
            <a:r>
              <a:rPr lang="en-US" sz="1800" b="1">
                <a:effectLst/>
                <a:latin typeface="Times New Roman" panose="02020603050405020304" pitchFamily="18" charset="0"/>
                <a:ea typeface="Times New Roman" panose="02020603050405020304" pitchFamily="18" charset="0"/>
              </a:rPr>
              <a:t>37</a:t>
            </a:r>
            <a:r>
              <a:rPr lang="en-US" sz="1800">
                <a:effectLst/>
                <a:latin typeface="Times New Roman" panose="02020603050405020304" pitchFamily="18" charset="0"/>
                <a:ea typeface="Times New Roman" panose="02020603050405020304" pitchFamily="18" charset="0"/>
              </a:rPr>
              <a:t> trường hợp kiểm thử. Số trường hợp kiểm thử thành công là </a:t>
            </a:r>
            <a:r>
              <a:rPr lang="en-US" sz="1800" b="1">
                <a:effectLst/>
                <a:latin typeface="Times New Roman" panose="02020603050405020304" pitchFamily="18" charset="0"/>
                <a:ea typeface="Times New Roman" panose="02020603050405020304" pitchFamily="18" charset="0"/>
              </a:rPr>
              <a:t>37/37</a:t>
            </a:r>
            <a:r>
              <a:rPr lang="en-US" sz="1800">
                <a:effectLst/>
                <a:latin typeface="Times New Roman" panose="02020603050405020304" pitchFamily="18" charset="0"/>
                <a:ea typeface="Times New Roman" panose="02020603050405020304" pitchFamily="18" charset="0"/>
              </a:rPr>
              <a:t> và số trường hợp kiểm thử thất bại là </a:t>
            </a:r>
            <a:r>
              <a:rPr lang="en-US" sz="1800" b="1">
                <a:effectLst/>
                <a:latin typeface="Times New Roman" panose="02020603050405020304" pitchFamily="18" charset="0"/>
                <a:ea typeface="Times New Roman" panose="02020603050405020304" pitchFamily="18" charset="0"/>
              </a:rPr>
              <a:t>0/37</a:t>
            </a:r>
            <a:r>
              <a:rPr lang="en-US" sz="1800">
                <a:effectLst/>
                <a:latin typeface="Times New Roman" panose="02020603050405020304" pitchFamily="18" charset="0"/>
                <a:ea typeface="Times New Roman" panose="02020603050405020304" pitchFamily="18" charset="0"/>
              </a:rPr>
              <a:t>. Từ đó cho thấy, hệ thống sau khi trải qua các trường hợp kiểm thử thì kết quả là </a:t>
            </a:r>
            <a:r>
              <a:rPr lang="en-US" sz="1800" b="1">
                <a:effectLst/>
                <a:latin typeface="Times New Roman" panose="02020603050405020304" pitchFamily="18" charset="0"/>
                <a:ea typeface="Times New Roman" panose="02020603050405020304" pitchFamily="18" charset="0"/>
              </a:rPr>
              <a:t>100%</a:t>
            </a:r>
            <a:r>
              <a:rPr lang="en-US" sz="1800">
                <a:effectLst/>
                <a:latin typeface="Times New Roman" panose="02020603050405020304" pitchFamily="18" charset="0"/>
                <a:ea typeface="Times New Roman" panose="02020603050405020304" pitchFamily="18" charset="0"/>
              </a:rPr>
              <a:t> các trường hợp kiểm thử đều thành công. Từ kết quả này có thể đánh giá rằng hệ thống hoạt động ổn định, không xảy ra lỗi trong quá trình kiểm thử.</a:t>
            </a:r>
            <a:endParaRPr lang="en-US" sz="1800">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72AAB170-ABF8-CBA4-E3C6-F69E0657E99C}"/>
              </a:ext>
            </a:extLst>
          </p:cNvPr>
          <p:cNvSpPr>
            <a:spLocks noGrp="1"/>
          </p:cNvSpPr>
          <p:nvPr>
            <p:ph type="sldNum" sz="quarter" idx="10"/>
          </p:nvPr>
        </p:nvSpPr>
        <p:spPr/>
        <p:txBody>
          <a:bodyPr/>
          <a:lstStyle/>
          <a:p>
            <a:fld id="{3917434A-F470-43C0-AE93-4A3D7EBA6B55}" type="slidenum">
              <a:rPr lang="en-US" smtClean="0"/>
              <a:t>26</a:t>
            </a:fld>
            <a:endParaRPr lang="en-US"/>
          </a:p>
        </p:txBody>
      </p:sp>
    </p:spTree>
    <p:extLst>
      <p:ext uri="{BB962C8B-B14F-4D97-AF65-F5344CB8AC3E}">
        <p14:creationId xmlns:p14="http://schemas.microsoft.com/office/powerpoint/2010/main" val="4093949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634500" y="2539950"/>
            <a:ext cx="7875000" cy="648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sz="5400" b="1">
                <a:solidFill>
                  <a:srgbClr val="2C71B1"/>
                </a:solidFill>
                <a:latin typeface="Times New Roman" panose="02020603050405020304" pitchFamily="18" charset="0"/>
                <a:cs typeface="Times New Roman" panose="02020603050405020304" pitchFamily="18" charset="0"/>
              </a:rPr>
              <a:t>Kết quả đạt được và hướng phát triển</a:t>
            </a:r>
          </a:p>
        </p:txBody>
      </p:sp>
      <p:sp>
        <p:nvSpPr>
          <p:cNvPr id="328" name="Google Shape;328;p49"/>
          <p:cNvSpPr txBox="1">
            <a:spLocks noGrp="1"/>
          </p:cNvSpPr>
          <p:nvPr>
            <p:ph type="title" idx="2"/>
          </p:nvPr>
        </p:nvSpPr>
        <p:spPr>
          <a:xfrm>
            <a:off x="3746550" y="1233750"/>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29" name="Google Shape;329;p49"/>
          <p:cNvSpPr txBox="1">
            <a:spLocks noGrp="1"/>
          </p:cNvSpPr>
          <p:nvPr>
            <p:ph type="subTitle" idx="1"/>
          </p:nvPr>
        </p:nvSpPr>
        <p:spPr>
          <a:xfrm>
            <a:off x="2291400" y="4191750"/>
            <a:ext cx="4561200" cy="3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Website cung cấp và chia sẻ kiến thức Toán học BeUMathematics</a:t>
            </a:r>
          </a:p>
        </p:txBody>
      </p:sp>
      <p:sp>
        <p:nvSpPr>
          <p:cNvPr id="2" name="Slide Number Placeholder 1">
            <a:extLst>
              <a:ext uri="{FF2B5EF4-FFF2-40B4-BE49-F238E27FC236}">
                <a16:creationId xmlns:a16="http://schemas.microsoft.com/office/drawing/2014/main" id="{417FE68A-056E-D9AE-8F0B-3E8D0937CE65}"/>
              </a:ext>
            </a:extLst>
          </p:cNvPr>
          <p:cNvSpPr>
            <a:spLocks noGrp="1"/>
          </p:cNvSpPr>
          <p:nvPr>
            <p:ph type="sldNum" sz="quarter" idx="10"/>
          </p:nvPr>
        </p:nvSpPr>
        <p:spPr/>
        <p:txBody>
          <a:bodyPr/>
          <a:lstStyle/>
          <a:p>
            <a:fld id="{3917434A-F470-43C0-AE93-4A3D7EBA6B55}" type="slidenum">
              <a:rPr lang="en-US" smtClean="0"/>
              <a:t>27</a:t>
            </a:fld>
            <a:endParaRPr lang="en-US"/>
          </a:p>
        </p:txBody>
      </p:sp>
    </p:spTree>
    <p:extLst>
      <p:ext uri="{BB962C8B-B14F-4D97-AF65-F5344CB8AC3E}">
        <p14:creationId xmlns:p14="http://schemas.microsoft.com/office/powerpoint/2010/main" val="2796848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15" name="Google Shape;362;p53">
            <a:extLst>
              <a:ext uri="{FF2B5EF4-FFF2-40B4-BE49-F238E27FC236}">
                <a16:creationId xmlns:a16="http://schemas.microsoft.com/office/drawing/2014/main" id="{F9433D0D-EB81-1B65-A788-E659EF084E30}"/>
              </a:ext>
            </a:extLst>
          </p:cNvPr>
          <p:cNvSpPr txBox="1">
            <a:spLocks/>
          </p:cNvSpPr>
          <p:nvPr/>
        </p:nvSpPr>
        <p:spPr>
          <a:xfrm>
            <a:off x="1039812" y="269640"/>
            <a:ext cx="7064375" cy="6175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buClr>
                <a:schemeClr val="dk2"/>
              </a:buClr>
              <a:buSzPts val="1100"/>
              <a:buFont typeface="Arial"/>
              <a:buNone/>
            </a:pPr>
            <a:r>
              <a:rPr lang="en-US" b="1">
                <a:solidFill>
                  <a:srgbClr val="2C71B1"/>
                </a:solidFill>
              </a:rPr>
              <a:t>Kết quả đạt được và hướng phát triển</a:t>
            </a:r>
          </a:p>
        </p:txBody>
      </p:sp>
      <p:sp>
        <p:nvSpPr>
          <p:cNvPr id="16" name="Google Shape;366;p53">
            <a:extLst>
              <a:ext uri="{FF2B5EF4-FFF2-40B4-BE49-F238E27FC236}">
                <a16:creationId xmlns:a16="http://schemas.microsoft.com/office/drawing/2014/main" id="{931C1258-02E6-869D-8C3D-5E0A7D37F3B1}"/>
              </a:ext>
            </a:extLst>
          </p:cNvPr>
          <p:cNvSpPr txBox="1">
            <a:spLocks/>
          </p:cNvSpPr>
          <p:nvPr/>
        </p:nvSpPr>
        <p:spPr>
          <a:xfrm>
            <a:off x="344515" y="1734828"/>
            <a:ext cx="3960000" cy="1781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1200"/>
              </a:spcBef>
            </a:pPr>
            <a:r>
              <a:rPr lang="en-US" sz="1800" b="1">
                <a:latin typeface="Times New Roman" panose="02020603050405020304" pitchFamily="18" charset="0"/>
                <a:ea typeface="Times New Roman" panose="02020603050405020304" pitchFamily="18" charset="0"/>
              </a:rPr>
              <a:t>Về mặt phần mềm:</a:t>
            </a:r>
          </a:p>
          <a:p>
            <a:pPr algn="just"/>
            <a:r>
              <a:rPr lang="en-US" sz="1800">
                <a:latin typeface="Times New Roman" panose="02020603050405020304" pitchFamily="18" charset="0"/>
                <a:ea typeface="Times New Roman" panose="02020603050405020304" pitchFamily="18" charset="0"/>
              </a:rPr>
              <a:t>+ Xây dựng được website cung cấp và chia sẻ kiến thức Toán học.</a:t>
            </a:r>
          </a:p>
          <a:p>
            <a:pPr algn="just"/>
            <a:r>
              <a:rPr lang="en-US" sz="1800">
                <a:latin typeface="Times New Roman" panose="02020603050405020304" pitchFamily="18" charset="0"/>
                <a:ea typeface="Times New Roman" panose="02020603050405020304" pitchFamily="18" charset="0"/>
              </a:rPr>
              <a:t>+ Các chức năng hoạt động đúng như yêu cầu, ít lỗi, tốc độ phản hồi nhanh.</a:t>
            </a:r>
          </a:p>
        </p:txBody>
      </p:sp>
      <p:sp>
        <p:nvSpPr>
          <p:cNvPr id="17" name="Google Shape;366;p53">
            <a:extLst>
              <a:ext uri="{FF2B5EF4-FFF2-40B4-BE49-F238E27FC236}">
                <a16:creationId xmlns:a16="http://schemas.microsoft.com/office/drawing/2014/main" id="{642A49A3-5C61-3969-02EB-6453ADD4BF54}"/>
              </a:ext>
            </a:extLst>
          </p:cNvPr>
          <p:cNvSpPr txBox="1">
            <a:spLocks/>
          </p:cNvSpPr>
          <p:nvPr/>
        </p:nvSpPr>
        <p:spPr>
          <a:xfrm>
            <a:off x="4839485" y="969828"/>
            <a:ext cx="3960000" cy="3311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800" b="1">
                <a:latin typeface="Times New Roman" panose="02020603050405020304" pitchFamily="18" charset="0"/>
                <a:ea typeface="Times New Roman" panose="02020603050405020304" pitchFamily="18" charset="0"/>
              </a:rPr>
              <a:t>Hạn chế:</a:t>
            </a:r>
          </a:p>
          <a:p>
            <a:pPr algn="just"/>
            <a:r>
              <a:rPr lang="en-US" sz="1800">
                <a:latin typeface="Times New Roman" panose="02020603050405020304" pitchFamily="18" charset="0"/>
                <a:ea typeface="Times New Roman" panose="02020603050405020304" pitchFamily="18" charset="0"/>
              </a:rPr>
              <a:t>+ Giao diện chưa thực sự hoàn thiện, các màu sác chưa thật sự hài hòa</a:t>
            </a:r>
          </a:p>
          <a:p>
            <a:pPr algn="just"/>
            <a:r>
              <a:rPr lang="en-US" sz="1800">
                <a:latin typeface="Times New Roman" panose="02020603050405020304" pitchFamily="18" charset="0"/>
                <a:ea typeface="Times New Roman" panose="02020603050405020304" pitchFamily="18" charset="0"/>
              </a:rPr>
              <a:t>+ Các chức năng chỉ dừng lại ở mức cơ bản, chưa chuyên sâu.</a:t>
            </a:r>
          </a:p>
          <a:p>
            <a:pPr algn="just">
              <a:spcBef>
                <a:spcPts val="1200"/>
              </a:spcBef>
            </a:pPr>
            <a:r>
              <a:rPr lang="en-US" sz="1800" b="1">
                <a:latin typeface="Times New Roman" panose="02020603050405020304" pitchFamily="18" charset="0"/>
                <a:ea typeface="Times New Roman" panose="02020603050405020304" pitchFamily="18" charset="0"/>
              </a:rPr>
              <a:t>Hướng phát triển:</a:t>
            </a:r>
          </a:p>
          <a:p>
            <a:pPr algn="just"/>
            <a:r>
              <a:rPr lang="en-US" sz="1800">
                <a:latin typeface="Times New Roman" panose="02020603050405020304" pitchFamily="18" charset="0"/>
                <a:ea typeface="Times New Roman" panose="02020603050405020304" pitchFamily="18" charset="0"/>
              </a:rPr>
              <a:t>+ Hoàn thiện, bổ sung, nâng cấp về giao diện và chức năng.</a:t>
            </a:r>
          </a:p>
          <a:p>
            <a:pPr algn="just"/>
            <a:r>
              <a:rPr lang="en-US" sz="1800">
                <a:latin typeface="Times New Roman" panose="02020603050405020304" pitchFamily="18" charset="0"/>
                <a:ea typeface="Times New Roman" panose="02020603050405020304" pitchFamily="18" charset="0"/>
              </a:rPr>
              <a:t>+ Phát triển thêm các chức năng hỗ trợ người dung như bình luận bằng ảnh, hướng dẫn viết công thức toán học.</a:t>
            </a:r>
          </a:p>
        </p:txBody>
      </p:sp>
      <p:sp>
        <p:nvSpPr>
          <p:cNvPr id="2" name="Slide Number Placeholder 1">
            <a:extLst>
              <a:ext uri="{FF2B5EF4-FFF2-40B4-BE49-F238E27FC236}">
                <a16:creationId xmlns:a16="http://schemas.microsoft.com/office/drawing/2014/main" id="{8A8C50C0-AE96-33E5-A7E9-BF54F6E128C7}"/>
              </a:ext>
            </a:extLst>
          </p:cNvPr>
          <p:cNvSpPr>
            <a:spLocks noGrp="1"/>
          </p:cNvSpPr>
          <p:nvPr>
            <p:ph type="sldNum" sz="quarter" idx="10"/>
          </p:nvPr>
        </p:nvSpPr>
        <p:spPr/>
        <p:txBody>
          <a:bodyPr/>
          <a:lstStyle/>
          <a:p>
            <a:fld id="{3917434A-F470-43C0-AE93-4A3D7EBA6B55}" type="slidenum">
              <a:rPr lang="en-US" smtClean="0"/>
              <a:t>28</a:t>
            </a:fld>
            <a:endParaRPr lang="en-US"/>
          </a:p>
        </p:txBody>
      </p:sp>
    </p:spTree>
    <p:extLst>
      <p:ext uri="{BB962C8B-B14F-4D97-AF65-F5344CB8AC3E}">
        <p14:creationId xmlns:p14="http://schemas.microsoft.com/office/powerpoint/2010/main" val="2858191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634500" y="2539950"/>
            <a:ext cx="7875000" cy="648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5400" b="1">
                <a:solidFill>
                  <a:srgbClr val="2C71B1"/>
                </a:solidFill>
                <a:latin typeface="Times New Roman" panose="02020603050405020304" pitchFamily="18" charset="0"/>
                <a:cs typeface="Times New Roman" panose="02020603050405020304" pitchFamily="18" charset="0"/>
              </a:rPr>
              <a:t>Demo sản phẩm</a:t>
            </a:r>
            <a:endParaRPr lang="vi-VN" sz="5400" b="1">
              <a:solidFill>
                <a:srgbClr val="2C71B1"/>
              </a:solidFill>
              <a:latin typeface="Times New Roman" panose="02020603050405020304" pitchFamily="18" charset="0"/>
              <a:cs typeface="Times New Roman" panose="02020603050405020304" pitchFamily="18" charset="0"/>
            </a:endParaRPr>
          </a:p>
        </p:txBody>
      </p:sp>
      <p:sp>
        <p:nvSpPr>
          <p:cNvPr id="328" name="Google Shape;328;p49"/>
          <p:cNvSpPr txBox="1">
            <a:spLocks noGrp="1"/>
          </p:cNvSpPr>
          <p:nvPr>
            <p:ph type="title" idx="2"/>
          </p:nvPr>
        </p:nvSpPr>
        <p:spPr>
          <a:xfrm>
            <a:off x="3746550" y="1233750"/>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29" name="Google Shape;329;p49"/>
          <p:cNvSpPr txBox="1">
            <a:spLocks noGrp="1"/>
          </p:cNvSpPr>
          <p:nvPr>
            <p:ph type="subTitle" idx="1"/>
          </p:nvPr>
        </p:nvSpPr>
        <p:spPr>
          <a:xfrm>
            <a:off x="2291400" y="4191750"/>
            <a:ext cx="4561200" cy="3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Website cung cấp và chia sẻ kiến thức Toán học BeUMathematics</a:t>
            </a:r>
          </a:p>
        </p:txBody>
      </p:sp>
      <p:sp>
        <p:nvSpPr>
          <p:cNvPr id="2" name="Slide Number Placeholder 1">
            <a:extLst>
              <a:ext uri="{FF2B5EF4-FFF2-40B4-BE49-F238E27FC236}">
                <a16:creationId xmlns:a16="http://schemas.microsoft.com/office/drawing/2014/main" id="{0A7AE41A-F1E1-051E-F841-95650154E722}"/>
              </a:ext>
            </a:extLst>
          </p:cNvPr>
          <p:cNvSpPr>
            <a:spLocks noGrp="1"/>
          </p:cNvSpPr>
          <p:nvPr>
            <p:ph type="sldNum" sz="quarter" idx="10"/>
          </p:nvPr>
        </p:nvSpPr>
        <p:spPr/>
        <p:txBody>
          <a:bodyPr/>
          <a:lstStyle/>
          <a:p>
            <a:fld id="{3917434A-F470-43C0-AE93-4A3D7EBA6B55}" type="slidenum">
              <a:rPr lang="en-US" smtClean="0"/>
              <a:t>29</a:t>
            </a:fld>
            <a:endParaRPr lang="en-US"/>
          </a:p>
        </p:txBody>
      </p:sp>
    </p:spTree>
    <p:extLst>
      <p:ext uri="{BB962C8B-B14F-4D97-AF65-F5344CB8AC3E}">
        <p14:creationId xmlns:p14="http://schemas.microsoft.com/office/powerpoint/2010/main" val="1128856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1"/>
          <p:cNvSpPr txBox="1">
            <a:spLocks noGrp="1"/>
          </p:cNvSpPr>
          <p:nvPr>
            <p:ph type="title"/>
          </p:nvPr>
        </p:nvSpPr>
        <p:spPr>
          <a:xfrm>
            <a:off x="2575117" y="291176"/>
            <a:ext cx="399371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 TRÌNH BÀY</a:t>
            </a:r>
            <a:endParaRPr/>
          </a:p>
        </p:txBody>
      </p:sp>
      <p:sp>
        <p:nvSpPr>
          <p:cNvPr id="268" name="Google Shape;268;p41"/>
          <p:cNvSpPr txBox="1">
            <a:spLocks noGrp="1"/>
          </p:cNvSpPr>
          <p:nvPr>
            <p:ph type="subTitle" idx="3"/>
          </p:nvPr>
        </p:nvSpPr>
        <p:spPr>
          <a:xfrm>
            <a:off x="713225" y="1507349"/>
            <a:ext cx="2486100" cy="5675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2C71B1"/>
                </a:solidFill>
                <a:latin typeface="Times New Roman" panose="02020603050405020304" pitchFamily="18" charset="0"/>
                <a:cs typeface="Times New Roman" panose="02020603050405020304" pitchFamily="18" charset="0"/>
              </a:rPr>
              <a:t>Giới thiệu chung</a:t>
            </a:r>
            <a:endParaRPr sz="2000">
              <a:solidFill>
                <a:srgbClr val="2C71B1"/>
              </a:solidFill>
              <a:latin typeface="Times New Roman" panose="02020603050405020304" pitchFamily="18" charset="0"/>
              <a:cs typeface="Times New Roman" panose="02020603050405020304" pitchFamily="18" charset="0"/>
            </a:endParaRPr>
          </a:p>
        </p:txBody>
      </p:sp>
      <p:sp>
        <p:nvSpPr>
          <p:cNvPr id="269" name="Google Shape;269;p41"/>
          <p:cNvSpPr txBox="1">
            <a:spLocks noGrp="1"/>
          </p:cNvSpPr>
          <p:nvPr>
            <p:ph type="subTitle" idx="1"/>
          </p:nvPr>
        </p:nvSpPr>
        <p:spPr>
          <a:xfrm>
            <a:off x="3328950" y="1511286"/>
            <a:ext cx="2486100" cy="56752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800" b="1">
                <a:solidFill>
                  <a:srgbClr val="2C71B1"/>
                </a:solidFill>
                <a:latin typeface="Times New Roman" panose="02020603050405020304" pitchFamily="18" charset="0"/>
                <a:cs typeface="Times New Roman" panose="02020603050405020304" pitchFamily="18" charset="0"/>
              </a:rPr>
              <a:t>Mô tả bài toán</a:t>
            </a:r>
          </a:p>
        </p:txBody>
      </p:sp>
      <p:sp>
        <p:nvSpPr>
          <p:cNvPr id="270" name="Google Shape;270;p41"/>
          <p:cNvSpPr txBox="1">
            <a:spLocks noGrp="1"/>
          </p:cNvSpPr>
          <p:nvPr>
            <p:ph type="subTitle" idx="2"/>
          </p:nvPr>
        </p:nvSpPr>
        <p:spPr>
          <a:xfrm>
            <a:off x="3328900" y="2079033"/>
            <a:ext cx="2486100" cy="71700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vi-VN" sz="1300">
                <a:latin typeface="Open Sans" panose="020B0606030504020204" pitchFamily="34" charset="0"/>
                <a:ea typeface="Open Sans" panose="020B0606030504020204" pitchFamily="34" charset="0"/>
                <a:cs typeface="Open Sans" panose="020B0606030504020204" pitchFamily="34" charset="0"/>
              </a:rPr>
              <a:t>Mô tả các vấn đề được đặt ra, hướng giải quyết và các chức năng trong đề tài.</a:t>
            </a:r>
          </a:p>
        </p:txBody>
      </p:sp>
      <p:sp>
        <p:nvSpPr>
          <p:cNvPr id="271" name="Google Shape;271;p41"/>
          <p:cNvSpPr txBox="1">
            <a:spLocks noGrp="1"/>
          </p:cNvSpPr>
          <p:nvPr>
            <p:ph type="subTitle" idx="4"/>
          </p:nvPr>
        </p:nvSpPr>
        <p:spPr>
          <a:xfrm>
            <a:off x="713225" y="2073227"/>
            <a:ext cx="2486100" cy="71700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300">
                <a:latin typeface="Open Sans" panose="020B0606030504020204" pitchFamily="34" charset="0"/>
                <a:ea typeface="Open Sans" panose="020B0606030504020204" pitchFamily="34" charset="0"/>
                <a:cs typeface="Open Sans" panose="020B0606030504020204" pitchFamily="34" charset="0"/>
              </a:rPr>
              <a:t>Giới thiệu chung về nội dung nghiên cứu của đề tài.</a:t>
            </a:r>
          </a:p>
        </p:txBody>
      </p:sp>
      <p:sp>
        <p:nvSpPr>
          <p:cNvPr id="276" name="Google Shape;276;p41"/>
          <p:cNvSpPr txBox="1">
            <a:spLocks noGrp="1"/>
          </p:cNvSpPr>
          <p:nvPr>
            <p:ph type="title" idx="9"/>
          </p:nvPr>
        </p:nvSpPr>
        <p:spPr>
          <a:xfrm>
            <a:off x="1436675" y="86801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7" name="Google Shape;277;p41"/>
          <p:cNvSpPr txBox="1">
            <a:spLocks noGrp="1"/>
          </p:cNvSpPr>
          <p:nvPr>
            <p:ph type="title" idx="13"/>
          </p:nvPr>
        </p:nvSpPr>
        <p:spPr>
          <a:xfrm>
            <a:off x="4052400" y="87195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 name="Google Shape;268;p41">
            <a:extLst>
              <a:ext uri="{FF2B5EF4-FFF2-40B4-BE49-F238E27FC236}">
                <a16:creationId xmlns:a16="http://schemas.microsoft.com/office/drawing/2014/main" id="{EF9337D5-FD84-32EF-C70B-5E810F75F619}"/>
              </a:ext>
            </a:extLst>
          </p:cNvPr>
          <p:cNvSpPr txBox="1">
            <a:spLocks/>
          </p:cNvSpPr>
          <p:nvPr/>
        </p:nvSpPr>
        <p:spPr>
          <a:xfrm>
            <a:off x="5944625" y="1506116"/>
            <a:ext cx="24861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en-US" sz="1800" b="1">
                <a:solidFill>
                  <a:srgbClr val="2C71B1"/>
                </a:solidFill>
                <a:latin typeface="Times New Roman" panose="02020603050405020304" pitchFamily="18" charset="0"/>
                <a:cs typeface="Times New Roman" panose="02020603050405020304" pitchFamily="18" charset="0"/>
              </a:rPr>
              <a:t>Thiết kế và cài đặt </a:t>
            </a:r>
            <a:br>
              <a:rPr lang="en-US" sz="1800" b="1">
                <a:solidFill>
                  <a:srgbClr val="2C71B1"/>
                </a:solidFill>
                <a:latin typeface="Times New Roman" panose="02020603050405020304" pitchFamily="18" charset="0"/>
                <a:cs typeface="Times New Roman" panose="02020603050405020304" pitchFamily="18" charset="0"/>
              </a:rPr>
            </a:br>
            <a:r>
              <a:rPr lang="en-US" sz="1800" b="1">
                <a:solidFill>
                  <a:srgbClr val="2C71B1"/>
                </a:solidFill>
                <a:latin typeface="Times New Roman" panose="02020603050405020304" pitchFamily="18" charset="0"/>
                <a:cs typeface="Times New Roman" panose="02020603050405020304" pitchFamily="18" charset="0"/>
              </a:rPr>
              <a:t>giải pháp</a:t>
            </a:r>
          </a:p>
        </p:txBody>
      </p:sp>
      <p:sp>
        <p:nvSpPr>
          <p:cNvPr id="22" name="Google Shape;271;p41">
            <a:extLst>
              <a:ext uri="{FF2B5EF4-FFF2-40B4-BE49-F238E27FC236}">
                <a16:creationId xmlns:a16="http://schemas.microsoft.com/office/drawing/2014/main" id="{F5FED77E-DDB4-B445-850D-7C073DF47D1B}"/>
              </a:ext>
            </a:extLst>
          </p:cNvPr>
          <p:cNvSpPr txBox="1">
            <a:spLocks/>
          </p:cNvSpPr>
          <p:nvPr/>
        </p:nvSpPr>
        <p:spPr>
          <a:xfrm>
            <a:off x="5944625" y="2073227"/>
            <a:ext cx="2486100" cy="717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en-US" sz="1300">
                <a:latin typeface="Open Sans" panose="020B0606030504020204" pitchFamily="34" charset="0"/>
                <a:ea typeface="Open Sans" panose="020B0606030504020204" pitchFamily="34" charset="0"/>
                <a:cs typeface="Open Sans" panose="020B0606030504020204" pitchFamily="34" charset="0"/>
              </a:rPr>
              <a:t>Đi sâu vào phần thiết kế hệ thống và chi tiết chức năng.</a:t>
            </a:r>
          </a:p>
        </p:txBody>
      </p:sp>
      <p:sp>
        <p:nvSpPr>
          <p:cNvPr id="25" name="Google Shape;276;p41">
            <a:extLst>
              <a:ext uri="{FF2B5EF4-FFF2-40B4-BE49-F238E27FC236}">
                <a16:creationId xmlns:a16="http://schemas.microsoft.com/office/drawing/2014/main" id="{1301B2E0-FA74-1916-8566-20EF70257BD7}"/>
              </a:ext>
            </a:extLst>
          </p:cNvPr>
          <p:cNvSpPr txBox="1">
            <a:spLocks/>
          </p:cNvSpPr>
          <p:nvPr/>
        </p:nvSpPr>
        <p:spPr>
          <a:xfrm>
            <a:off x="6668075" y="866779"/>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a:t>03</a:t>
            </a:r>
          </a:p>
        </p:txBody>
      </p:sp>
      <p:sp>
        <p:nvSpPr>
          <p:cNvPr id="44" name="Google Shape;268;p41">
            <a:extLst>
              <a:ext uri="{FF2B5EF4-FFF2-40B4-BE49-F238E27FC236}">
                <a16:creationId xmlns:a16="http://schemas.microsoft.com/office/drawing/2014/main" id="{FA6442EF-FD63-4ECE-4F99-A041562710A5}"/>
              </a:ext>
            </a:extLst>
          </p:cNvPr>
          <p:cNvSpPr txBox="1">
            <a:spLocks/>
          </p:cNvSpPr>
          <p:nvPr/>
        </p:nvSpPr>
        <p:spPr>
          <a:xfrm>
            <a:off x="713225" y="3436605"/>
            <a:ext cx="2486100" cy="5675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en-US" sz="1600" b="1">
                <a:solidFill>
                  <a:srgbClr val="2C71B1"/>
                </a:solidFill>
                <a:latin typeface="Times New Roman" panose="02020603050405020304" pitchFamily="18" charset="0"/>
                <a:cs typeface="Times New Roman" panose="02020603050405020304" pitchFamily="18" charset="0"/>
              </a:rPr>
              <a:t>Kiểm thử và đánh giá</a:t>
            </a:r>
          </a:p>
        </p:txBody>
      </p:sp>
      <p:sp>
        <p:nvSpPr>
          <p:cNvPr id="45" name="Google Shape;269;p41">
            <a:extLst>
              <a:ext uri="{FF2B5EF4-FFF2-40B4-BE49-F238E27FC236}">
                <a16:creationId xmlns:a16="http://schemas.microsoft.com/office/drawing/2014/main" id="{9E2393B4-CF90-AB1E-ADB9-4F1FEAE701D9}"/>
              </a:ext>
            </a:extLst>
          </p:cNvPr>
          <p:cNvSpPr txBox="1">
            <a:spLocks/>
          </p:cNvSpPr>
          <p:nvPr/>
        </p:nvSpPr>
        <p:spPr>
          <a:xfrm>
            <a:off x="3328950" y="3440542"/>
            <a:ext cx="2486100" cy="5675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vi-VN" sz="1600" b="1">
                <a:solidFill>
                  <a:srgbClr val="2C71B1"/>
                </a:solidFill>
                <a:latin typeface="Times New Roman" panose="02020603050405020304" pitchFamily="18" charset="0"/>
                <a:cs typeface="Times New Roman" panose="02020603050405020304" pitchFamily="18" charset="0"/>
              </a:rPr>
              <a:t>Kết quả đạt được và hướng phát triển</a:t>
            </a:r>
          </a:p>
        </p:txBody>
      </p:sp>
      <p:sp>
        <p:nvSpPr>
          <p:cNvPr id="46" name="Google Shape;270;p41">
            <a:extLst>
              <a:ext uri="{FF2B5EF4-FFF2-40B4-BE49-F238E27FC236}">
                <a16:creationId xmlns:a16="http://schemas.microsoft.com/office/drawing/2014/main" id="{134A8AF1-64B0-CA60-21D0-25FBEEC6A188}"/>
              </a:ext>
            </a:extLst>
          </p:cNvPr>
          <p:cNvSpPr txBox="1">
            <a:spLocks/>
          </p:cNvSpPr>
          <p:nvPr/>
        </p:nvSpPr>
        <p:spPr>
          <a:xfrm>
            <a:off x="3328900" y="4008289"/>
            <a:ext cx="2486100" cy="717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vi-VN" sz="1200">
                <a:latin typeface="Open Sans" panose="020B0606030504020204" pitchFamily="34" charset="0"/>
                <a:ea typeface="Open Sans" panose="020B0606030504020204" pitchFamily="34" charset="0"/>
                <a:cs typeface="Open Sans" panose="020B0606030504020204" pitchFamily="34" charset="0"/>
              </a:rPr>
              <a:t>Tóm lược kết quả đạt được sau đề tài, những hạn chế và hướng phát triển đề tài.</a:t>
            </a:r>
          </a:p>
        </p:txBody>
      </p:sp>
      <p:sp>
        <p:nvSpPr>
          <p:cNvPr id="47" name="Google Shape;271;p41">
            <a:extLst>
              <a:ext uri="{FF2B5EF4-FFF2-40B4-BE49-F238E27FC236}">
                <a16:creationId xmlns:a16="http://schemas.microsoft.com/office/drawing/2014/main" id="{0A278F8A-2EE9-45E5-AB80-9499D6DFE891}"/>
              </a:ext>
            </a:extLst>
          </p:cNvPr>
          <p:cNvSpPr txBox="1">
            <a:spLocks/>
          </p:cNvSpPr>
          <p:nvPr/>
        </p:nvSpPr>
        <p:spPr>
          <a:xfrm>
            <a:off x="713225" y="4002483"/>
            <a:ext cx="2486100" cy="7228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en-US" sz="1200">
                <a:latin typeface="Open Sans" panose="020B0606030504020204" pitchFamily="34" charset="0"/>
                <a:ea typeface="Open Sans" panose="020B0606030504020204" pitchFamily="34" charset="0"/>
                <a:cs typeface="Open Sans" panose="020B0606030504020204" pitchFamily="34" charset="0"/>
              </a:rPr>
              <a:t>Kiểm thử và đánh giá các chức năng có trong đề tài.</a:t>
            </a:r>
          </a:p>
        </p:txBody>
      </p:sp>
      <p:sp>
        <p:nvSpPr>
          <p:cNvPr id="48" name="Google Shape;276;p41">
            <a:extLst>
              <a:ext uri="{FF2B5EF4-FFF2-40B4-BE49-F238E27FC236}">
                <a16:creationId xmlns:a16="http://schemas.microsoft.com/office/drawing/2014/main" id="{76E82B15-7133-88D4-1821-31CBA9B22274}"/>
              </a:ext>
            </a:extLst>
          </p:cNvPr>
          <p:cNvSpPr txBox="1">
            <a:spLocks/>
          </p:cNvSpPr>
          <p:nvPr/>
        </p:nvSpPr>
        <p:spPr>
          <a:xfrm>
            <a:off x="1436675" y="279726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a:t>04</a:t>
            </a:r>
          </a:p>
        </p:txBody>
      </p:sp>
      <p:sp>
        <p:nvSpPr>
          <p:cNvPr id="49" name="Google Shape;277;p41">
            <a:extLst>
              <a:ext uri="{FF2B5EF4-FFF2-40B4-BE49-F238E27FC236}">
                <a16:creationId xmlns:a16="http://schemas.microsoft.com/office/drawing/2014/main" id="{8569D695-8D1B-8AD0-A978-82017033A7DD}"/>
              </a:ext>
            </a:extLst>
          </p:cNvPr>
          <p:cNvSpPr txBox="1">
            <a:spLocks/>
          </p:cNvSpPr>
          <p:nvPr/>
        </p:nvSpPr>
        <p:spPr>
          <a:xfrm>
            <a:off x="4052400" y="2801206"/>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a:t>05</a:t>
            </a:r>
          </a:p>
        </p:txBody>
      </p:sp>
      <p:sp>
        <p:nvSpPr>
          <p:cNvPr id="50" name="Google Shape;268;p41">
            <a:extLst>
              <a:ext uri="{FF2B5EF4-FFF2-40B4-BE49-F238E27FC236}">
                <a16:creationId xmlns:a16="http://schemas.microsoft.com/office/drawing/2014/main" id="{F7A11425-013C-70C5-F575-B2B0D2D3D776}"/>
              </a:ext>
            </a:extLst>
          </p:cNvPr>
          <p:cNvSpPr txBox="1">
            <a:spLocks/>
          </p:cNvSpPr>
          <p:nvPr/>
        </p:nvSpPr>
        <p:spPr>
          <a:xfrm>
            <a:off x="5944625" y="3435372"/>
            <a:ext cx="24861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en-US" sz="1600" b="1">
                <a:solidFill>
                  <a:srgbClr val="2C71B1"/>
                </a:solidFill>
                <a:latin typeface="Times New Roman" panose="02020603050405020304" pitchFamily="18" charset="0"/>
                <a:cs typeface="Times New Roman" panose="02020603050405020304" pitchFamily="18" charset="0"/>
              </a:rPr>
              <a:t>Demo sản phẩm</a:t>
            </a:r>
          </a:p>
        </p:txBody>
      </p:sp>
      <p:sp>
        <p:nvSpPr>
          <p:cNvPr id="51" name="Google Shape;271;p41">
            <a:extLst>
              <a:ext uri="{FF2B5EF4-FFF2-40B4-BE49-F238E27FC236}">
                <a16:creationId xmlns:a16="http://schemas.microsoft.com/office/drawing/2014/main" id="{8B4282A0-119A-70DC-02A5-5D9013AA1BCE}"/>
              </a:ext>
            </a:extLst>
          </p:cNvPr>
          <p:cNvSpPr txBox="1">
            <a:spLocks/>
          </p:cNvSpPr>
          <p:nvPr/>
        </p:nvSpPr>
        <p:spPr>
          <a:xfrm>
            <a:off x="5944625" y="4002482"/>
            <a:ext cx="2486100" cy="7228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lvl="0" indent="0" rtl="0">
              <a:spcBef>
                <a:spcPts val="0"/>
              </a:spcBef>
              <a:spcAft>
                <a:spcPts val="0"/>
              </a:spcAft>
              <a:buNone/>
            </a:pPr>
            <a:r>
              <a:rPr lang="en-US" sz="1200"/>
              <a:t>Giới thiệu, demo các chức năng chính của đề tài.</a:t>
            </a:r>
          </a:p>
        </p:txBody>
      </p:sp>
      <p:sp>
        <p:nvSpPr>
          <p:cNvPr id="52" name="Google Shape;276;p41">
            <a:extLst>
              <a:ext uri="{FF2B5EF4-FFF2-40B4-BE49-F238E27FC236}">
                <a16:creationId xmlns:a16="http://schemas.microsoft.com/office/drawing/2014/main" id="{E93B404E-521F-4A39-5285-7101EC8002AD}"/>
              </a:ext>
            </a:extLst>
          </p:cNvPr>
          <p:cNvSpPr txBox="1">
            <a:spLocks/>
          </p:cNvSpPr>
          <p:nvPr/>
        </p:nvSpPr>
        <p:spPr>
          <a:xfrm>
            <a:off x="6668075" y="2796035"/>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a:t>06</a:t>
            </a:r>
          </a:p>
        </p:txBody>
      </p:sp>
      <p:sp>
        <p:nvSpPr>
          <p:cNvPr id="2" name="Slide Number Placeholder 1">
            <a:extLst>
              <a:ext uri="{FF2B5EF4-FFF2-40B4-BE49-F238E27FC236}">
                <a16:creationId xmlns:a16="http://schemas.microsoft.com/office/drawing/2014/main" id="{D6506492-1336-03CF-4E58-D3E4394DB421}"/>
              </a:ext>
            </a:extLst>
          </p:cNvPr>
          <p:cNvSpPr>
            <a:spLocks noGrp="1"/>
          </p:cNvSpPr>
          <p:nvPr>
            <p:ph type="sldNum" sz="quarter" idx="16"/>
          </p:nvPr>
        </p:nvSpPr>
        <p:spPr/>
        <p:txBody>
          <a:bodyPr/>
          <a:lstStyle/>
          <a:p>
            <a:fld id="{3917434A-F470-43C0-AE93-4A3D7EBA6B55}"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103"/>
          <p:cNvSpPr txBox="1">
            <a:spLocks noGrp="1"/>
          </p:cNvSpPr>
          <p:nvPr>
            <p:ph type="title" idx="4294967295"/>
          </p:nvPr>
        </p:nvSpPr>
        <p:spPr>
          <a:xfrm>
            <a:off x="2367000" y="1070653"/>
            <a:ext cx="4410000" cy="12461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solidFill>
                  <a:srgbClr val="2C71B1"/>
                </a:solidFill>
              </a:rPr>
              <a:t>Xin chân thành cảm ơn!</a:t>
            </a:r>
            <a:endParaRPr sz="5000">
              <a:solidFill>
                <a:srgbClr val="2C71B1"/>
              </a:solidFill>
            </a:endParaRPr>
          </a:p>
        </p:txBody>
      </p:sp>
      <p:sp>
        <p:nvSpPr>
          <p:cNvPr id="4" name="Subtitle 3">
            <a:extLst>
              <a:ext uri="{FF2B5EF4-FFF2-40B4-BE49-F238E27FC236}">
                <a16:creationId xmlns:a16="http://schemas.microsoft.com/office/drawing/2014/main" id="{7B82FFDA-4D61-F5D5-2BC7-C217F59FBA51}"/>
              </a:ext>
            </a:extLst>
          </p:cNvPr>
          <p:cNvSpPr>
            <a:spLocks noGrp="1"/>
          </p:cNvSpPr>
          <p:nvPr>
            <p:ph type="subTitle" idx="4294967295"/>
          </p:nvPr>
        </p:nvSpPr>
        <p:spPr>
          <a:xfrm>
            <a:off x="2367000" y="2826660"/>
            <a:ext cx="4410000" cy="825090"/>
          </a:xfrm>
        </p:spPr>
        <p:txBody>
          <a:bodyPr/>
          <a:lstStyle/>
          <a:p>
            <a:pPr marL="114300" indent="0" algn="ctr">
              <a:buNone/>
            </a:pPr>
            <a:r>
              <a:rPr lang="en"/>
              <a:t>Thầy, cô và các bạn bạn đã theo dõi phần trình bày của em.</a:t>
            </a:r>
            <a:endParaRPr lang="en-US"/>
          </a:p>
        </p:txBody>
      </p:sp>
      <p:sp>
        <p:nvSpPr>
          <p:cNvPr id="2" name="Slide Number Placeholder 1">
            <a:extLst>
              <a:ext uri="{FF2B5EF4-FFF2-40B4-BE49-F238E27FC236}">
                <a16:creationId xmlns:a16="http://schemas.microsoft.com/office/drawing/2014/main" id="{9F9F3293-7C14-908F-C6C3-A3392163C2FF}"/>
              </a:ext>
            </a:extLst>
          </p:cNvPr>
          <p:cNvSpPr>
            <a:spLocks noGrp="1"/>
          </p:cNvSpPr>
          <p:nvPr>
            <p:ph type="sldNum" sz="quarter" idx="10"/>
          </p:nvPr>
        </p:nvSpPr>
        <p:spPr/>
        <p:txBody>
          <a:bodyPr/>
          <a:lstStyle/>
          <a:p>
            <a:fld id="{3917434A-F470-43C0-AE93-4A3D7EBA6B55}" type="slidenum">
              <a:rPr lang="en-US" smtClean="0"/>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3"/>
          <p:cNvSpPr txBox="1">
            <a:spLocks noGrp="1"/>
          </p:cNvSpPr>
          <p:nvPr>
            <p:ph type="subTitle" idx="4294967295"/>
          </p:nvPr>
        </p:nvSpPr>
        <p:spPr>
          <a:xfrm>
            <a:off x="0" y="951750"/>
            <a:ext cx="5458200" cy="1092876"/>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a:t>“</a:t>
            </a:r>
            <a:r>
              <a:rPr lang="vi-VN"/>
              <a:t>Toán học là thứ đẹp đẽ nhất và là sự sáng tạo mạnh mẽ nhất của tâm hồn con người</a:t>
            </a:r>
            <a:r>
              <a:rPr lang="en-US"/>
              <a:t>”</a:t>
            </a:r>
            <a:br>
              <a:rPr lang="en-US"/>
            </a:br>
            <a:r>
              <a:rPr lang="en-US"/>
              <a:t>– </a:t>
            </a:r>
            <a:r>
              <a:rPr lang="en-US" b="1"/>
              <a:t>Stefan Banach</a:t>
            </a:r>
            <a:endParaRPr b="1"/>
          </a:p>
        </p:txBody>
      </p:sp>
      <p:sp>
        <p:nvSpPr>
          <p:cNvPr id="4" name="Google Shape;291;p43">
            <a:extLst>
              <a:ext uri="{FF2B5EF4-FFF2-40B4-BE49-F238E27FC236}">
                <a16:creationId xmlns:a16="http://schemas.microsoft.com/office/drawing/2014/main" id="{6ACA809D-3631-6E26-3D85-196F2DB736C7}"/>
              </a:ext>
            </a:extLst>
          </p:cNvPr>
          <p:cNvSpPr txBox="1">
            <a:spLocks/>
          </p:cNvSpPr>
          <p:nvPr/>
        </p:nvSpPr>
        <p:spPr>
          <a:xfrm>
            <a:off x="3685649" y="3194550"/>
            <a:ext cx="5458200" cy="9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spcAft>
                <a:spcPts val="1200"/>
              </a:spcAft>
            </a:pPr>
            <a:r>
              <a:rPr lang="en-US" sz="1800"/>
              <a:t>“</a:t>
            </a:r>
            <a:r>
              <a:rPr lang="vi-VN" sz="1800"/>
              <a:t>Toán học thuần túy, hiểu theo cách đơn giản, là thơ ca của những ý tưởng logic</a:t>
            </a:r>
            <a:r>
              <a:rPr lang="en-US" sz="1800"/>
              <a:t>”</a:t>
            </a:r>
            <a:r>
              <a:rPr lang="vi-VN" sz="1800"/>
              <a:t> </a:t>
            </a:r>
            <a:br>
              <a:rPr lang="en-US" sz="1800"/>
            </a:br>
            <a:r>
              <a:rPr lang="vi-VN" sz="1800"/>
              <a:t>–</a:t>
            </a:r>
            <a:r>
              <a:rPr lang="en-US" sz="1800"/>
              <a:t> </a:t>
            </a:r>
            <a:r>
              <a:rPr lang="vi-VN" b="1"/>
              <a:t>Albert Einstein</a:t>
            </a:r>
          </a:p>
        </p:txBody>
      </p:sp>
      <p:sp>
        <p:nvSpPr>
          <p:cNvPr id="7" name="Google Shape;291;p43">
            <a:extLst>
              <a:ext uri="{FF2B5EF4-FFF2-40B4-BE49-F238E27FC236}">
                <a16:creationId xmlns:a16="http://schemas.microsoft.com/office/drawing/2014/main" id="{DA639F56-745A-4110-EEAF-154854C9F8EF}"/>
              </a:ext>
            </a:extLst>
          </p:cNvPr>
          <p:cNvSpPr txBox="1">
            <a:spLocks/>
          </p:cNvSpPr>
          <p:nvPr/>
        </p:nvSpPr>
        <p:spPr>
          <a:xfrm>
            <a:off x="1842900" y="2137443"/>
            <a:ext cx="5458200" cy="8686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spcAft>
                <a:spcPts val="1200"/>
              </a:spcAft>
            </a:pPr>
            <a:r>
              <a:rPr lang="en-US" sz="4500" b="1">
                <a:solidFill>
                  <a:srgbClr val="2C71B1"/>
                </a:solidFill>
                <a:latin typeface="Vidaloka" panose="020B0604020202020204" charset="0"/>
              </a:rPr>
              <a:t>MATHEMATICS</a:t>
            </a:r>
            <a:endParaRPr lang="vi-VN" sz="4500" b="1">
              <a:solidFill>
                <a:srgbClr val="2C71B1"/>
              </a:solidFill>
            </a:endParaRPr>
          </a:p>
        </p:txBody>
      </p:sp>
      <p:sp>
        <p:nvSpPr>
          <p:cNvPr id="2" name="Slide Number Placeholder 1">
            <a:extLst>
              <a:ext uri="{FF2B5EF4-FFF2-40B4-BE49-F238E27FC236}">
                <a16:creationId xmlns:a16="http://schemas.microsoft.com/office/drawing/2014/main" id="{5C435A46-4143-9081-13A3-92B677ABFAB2}"/>
              </a:ext>
            </a:extLst>
          </p:cNvPr>
          <p:cNvSpPr>
            <a:spLocks noGrp="1"/>
          </p:cNvSpPr>
          <p:nvPr>
            <p:ph type="sldNum" sz="quarter" idx="10"/>
          </p:nvPr>
        </p:nvSpPr>
        <p:spPr/>
        <p:txBody>
          <a:bodyPr/>
          <a:lstStyle/>
          <a:p>
            <a:fld id="{3917434A-F470-43C0-AE93-4A3D7EBA6B55}"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2158275" y="2539950"/>
            <a:ext cx="482745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C71B1"/>
                </a:solidFill>
              </a:rPr>
              <a:t>Giới thiệu chung</a:t>
            </a:r>
            <a:endParaRPr b="1">
              <a:solidFill>
                <a:srgbClr val="2C71B1"/>
              </a:solidFill>
            </a:endParaRPr>
          </a:p>
        </p:txBody>
      </p:sp>
      <p:sp>
        <p:nvSpPr>
          <p:cNvPr id="328" name="Google Shape;328;p49"/>
          <p:cNvSpPr txBox="1">
            <a:spLocks noGrp="1"/>
          </p:cNvSpPr>
          <p:nvPr>
            <p:ph type="title" idx="2"/>
          </p:nvPr>
        </p:nvSpPr>
        <p:spPr>
          <a:xfrm>
            <a:off x="3746550" y="1233750"/>
            <a:ext cx="1650900" cy="97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29" name="Google Shape;329;p49"/>
          <p:cNvSpPr txBox="1">
            <a:spLocks noGrp="1"/>
          </p:cNvSpPr>
          <p:nvPr>
            <p:ph type="subTitle" idx="1"/>
          </p:nvPr>
        </p:nvSpPr>
        <p:spPr>
          <a:xfrm>
            <a:off x="2291400" y="4191750"/>
            <a:ext cx="4561200" cy="3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Website cung cấp và chia sẻ kiến thức Toán học BeUMathematics</a:t>
            </a:r>
          </a:p>
        </p:txBody>
      </p:sp>
      <p:sp>
        <p:nvSpPr>
          <p:cNvPr id="2" name="Slide Number Placeholder 1">
            <a:extLst>
              <a:ext uri="{FF2B5EF4-FFF2-40B4-BE49-F238E27FC236}">
                <a16:creationId xmlns:a16="http://schemas.microsoft.com/office/drawing/2014/main" id="{4C6A93A9-5156-E5ED-5E32-B94B9F051D19}"/>
              </a:ext>
            </a:extLst>
          </p:cNvPr>
          <p:cNvSpPr>
            <a:spLocks noGrp="1"/>
          </p:cNvSpPr>
          <p:nvPr>
            <p:ph type="sldNum" sz="quarter" idx="10"/>
          </p:nvPr>
        </p:nvSpPr>
        <p:spPr/>
        <p:txBody>
          <a:bodyPr/>
          <a:lstStyle/>
          <a:p>
            <a:fld id="{3917434A-F470-43C0-AE93-4A3D7EBA6B55}"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1"/>
          <p:cNvSpPr txBox="1">
            <a:spLocks noGrp="1"/>
          </p:cNvSpPr>
          <p:nvPr>
            <p:ph type="title"/>
          </p:nvPr>
        </p:nvSpPr>
        <p:spPr>
          <a:xfrm>
            <a:off x="713276" y="254738"/>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2C71B1"/>
                </a:solidFill>
              </a:rPr>
              <a:t>Đặt vấn đề</a:t>
            </a:r>
            <a:endParaRPr b="1">
              <a:solidFill>
                <a:srgbClr val="2C71B1"/>
              </a:solidFill>
            </a:endParaRPr>
          </a:p>
        </p:txBody>
      </p:sp>
      <p:sp>
        <p:nvSpPr>
          <p:cNvPr id="341" name="Google Shape;341;p51"/>
          <p:cNvSpPr txBox="1"/>
          <p:nvPr/>
        </p:nvSpPr>
        <p:spPr>
          <a:xfrm>
            <a:off x="996938" y="1311750"/>
            <a:ext cx="7433813"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Open Sans" panose="020B0606030504020204" pitchFamily="34" charset="0"/>
                <a:ea typeface="Open Sans" panose="020B0606030504020204" pitchFamily="34" charset="0"/>
                <a:cs typeface="Open Sans" panose="020B0606030504020204" pitchFamily="34" charset="0"/>
                <a:sym typeface="Montserrat"/>
              </a:rPr>
              <a:t>=&gt; Không như các môn xã hội, Toán và các môn tự nhiên cần phải được hướng dẫn cũng như thực hành, làm bài tập rất nhiều để có thể thành thạo.</a:t>
            </a:r>
            <a:endParaRPr sz="1600">
              <a:solidFill>
                <a:schemeClr val="dk2"/>
              </a:solidFill>
              <a:latin typeface="Open Sans" panose="020B0606030504020204" pitchFamily="34" charset="0"/>
              <a:ea typeface="Open Sans" panose="020B0606030504020204" pitchFamily="34" charset="0"/>
              <a:cs typeface="Open Sans" panose="020B0606030504020204" pitchFamily="34" charset="0"/>
              <a:sym typeface="Montserrat"/>
            </a:endParaRPr>
          </a:p>
        </p:txBody>
      </p:sp>
      <p:sp>
        <p:nvSpPr>
          <p:cNvPr id="344" name="Google Shape;344;p51"/>
          <p:cNvSpPr txBox="1"/>
          <p:nvPr/>
        </p:nvSpPr>
        <p:spPr>
          <a:xfrm flipH="1">
            <a:off x="996939" y="3517574"/>
            <a:ext cx="7433812"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Open Sans" panose="020B0606030504020204" pitchFamily="34" charset="0"/>
                <a:ea typeface="Open Sans" panose="020B0606030504020204" pitchFamily="34" charset="0"/>
                <a:cs typeface="Open Sans" panose="020B0606030504020204" pitchFamily="34" charset="0"/>
                <a:sym typeface="Montserrat"/>
              </a:rPr>
              <a:t>=&gt; Khó kiếm được một môi trường có thể tự học, tự rèn luyện, tự cải thiện khả năng bản thân hay một nơi giải đáp tất cả thắc mắc người dùng.</a:t>
            </a:r>
            <a:endParaRPr sz="1600">
              <a:solidFill>
                <a:schemeClr val="dk2"/>
              </a:solidFill>
              <a:latin typeface="Open Sans" panose="020B0606030504020204" pitchFamily="34" charset="0"/>
              <a:ea typeface="Open Sans" panose="020B0606030504020204" pitchFamily="34" charset="0"/>
              <a:cs typeface="Open Sans" panose="020B0606030504020204" pitchFamily="34" charset="0"/>
              <a:sym typeface="Montserrat"/>
            </a:endParaRPr>
          </a:p>
        </p:txBody>
      </p:sp>
      <p:sp>
        <p:nvSpPr>
          <p:cNvPr id="345" name="Google Shape;345;p51"/>
          <p:cNvSpPr txBox="1"/>
          <p:nvPr/>
        </p:nvSpPr>
        <p:spPr>
          <a:xfrm>
            <a:off x="998283" y="2414662"/>
            <a:ext cx="7433812"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Open Sans" panose="020B0606030504020204" pitchFamily="34" charset="0"/>
                <a:ea typeface="Open Sans" panose="020B0606030504020204" pitchFamily="34" charset="0"/>
                <a:cs typeface="Open Sans" panose="020B0606030504020204" pitchFamily="34" charset="0"/>
                <a:sym typeface="Montserrat"/>
              </a:rPr>
              <a:t>=&gt; Sự thiếu hụt nghiêm trọng về môi trường, các nền tảng chia sẻ, cung cấp kiến thức Toán học một cách nghiêm túc, thân thiện và dễ tiếp cận.</a:t>
            </a:r>
            <a:endParaRPr sz="1600">
              <a:solidFill>
                <a:schemeClr val="dk2"/>
              </a:solidFill>
              <a:latin typeface="Open Sans" panose="020B0606030504020204" pitchFamily="34" charset="0"/>
              <a:ea typeface="Open Sans" panose="020B0606030504020204" pitchFamily="34" charset="0"/>
              <a:cs typeface="Open Sans" panose="020B0606030504020204" pitchFamily="34" charset="0"/>
              <a:sym typeface="Lato"/>
            </a:endParaRPr>
          </a:p>
        </p:txBody>
      </p:sp>
      <p:sp>
        <p:nvSpPr>
          <p:cNvPr id="2" name="Slide Number Placeholder 1">
            <a:extLst>
              <a:ext uri="{FF2B5EF4-FFF2-40B4-BE49-F238E27FC236}">
                <a16:creationId xmlns:a16="http://schemas.microsoft.com/office/drawing/2014/main" id="{F2E12980-DE42-1A3D-50DE-EF439BD6BF82}"/>
              </a:ext>
            </a:extLst>
          </p:cNvPr>
          <p:cNvSpPr>
            <a:spLocks noGrp="1"/>
          </p:cNvSpPr>
          <p:nvPr>
            <p:ph type="sldNum" sz="quarter" idx="10"/>
          </p:nvPr>
        </p:nvSpPr>
        <p:spPr/>
        <p:txBody>
          <a:bodyPr/>
          <a:lstStyle/>
          <a:p>
            <a:fld id="{3917434A-F470-43C0-AE93-4A3D7EBA6B55}"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1"/>
          <p:cNvSpPr txBox="1">
            <a:spLocks noGrp="1"/>
          </p:cNvSpPr>
          <p:nvPr>
            <p:ph type="title"/>
          </p:nvPr>
        </p:nvSpPr>
        <p:spPr>
          <a:xfrm>
            <a:off x="713276" y="254738"/>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2C71B1"/>
                </a:solidFill>
              </a:rPr>
              <a:t>Lịch sử giải quyết vấn đề</a:t>
            </a:r>
            <a:endParaRPr b="1">
              <a:solidFill>
                <a:srgbClr val="2C71B1"/>
              </a:solidFill>
            </a:endParaRPr>
          </a:p>
        </p:txBody>
      </p:sp>
      <p:sp>
        <p:nvSpPr>
          <p:cNvPr id="341" name="Google Shape;341;p51"/>
          <p:cNvSpPr txBox="1"/>
          <p:nvPr/>
        </p:nvSpPr>
        <p:spPr>
          <a:xfrm>
            <a:off x="342000" y="1100795"/>
            <a:ext cx="5775567" cy="1102912"/>
          </a:xfrm>
          <a:prstGeom prst="rect">
            <a:avLst/>
          </a:prstGeom>
          <a:noFill/>
          <a:ln>
            <a:noFill/>
          </a:ln>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Montserrat"/>
              </a:rPr>
              <a:t>Dựa theo những ý tưởng, mô hình website cung cấp và chia sẻ kiến thức đã thành công trên thị trường để đơn giản hóa, điều chỉnh lại để tạo một môi trường cung cấp, chia sẻ kiến thức phù hợp với người dùng Việt Nam.</a:t>
            </a:r>
            <a:endParaRPr kumimoji="0"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Montserrat"/>
            </a:endParaRPr>
          </a:p>
        </p:txBody>
      </p:sp>
      <p:sp>
        <p:nvSpPr>
          <p:cNvPr id="344" name="Google Shape;344;p51"/>
          <p:cNvSpPr txBox="1"/>
          <p:nvPr/>
        </p:nvSpPr>
        <p:spPr>
          <a:xfrm flipH="1">
            <a:off x="338889" y="3125795"/>
            <a:ext cx="5778678" cy="630000"/>
          </a:xfrm>
          <a:prstGeom prst="rect">
            <a:avLst/>
          </a:prstGeom>
          <a:noFill/>
          <a:ln>
            <a:noFill/>
          </a:ln>
        </p:spPr>
        <p:txBody>
          <a:bodyPr spcFirstLastPara="1" wrap="square" lIns="91425" tIns="91425" rIns="91425" bIns="91425" anchor="t" anchorCtr="0">
            <a:noAutofit/>
          </a:bodyPr>
          <a:lstStyle/>
          <a:p>
            <a:pPr marL="285750" lvl="2" indent="-285750">
              <a:buFont typeface="Arial" panose="020B0604020202020204" pitchFamily="34" charset="0"/>
              <a:buChar char="•"/>
            </a:pPr>
            <a:r>
              <a:rPr kumimoji="0" lang="en"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Montserrat"/>
              </a:rPr>
              <a:t>Tạo nên một cộng đồng người dùng thân thiện, chia sẻ, giải đáp thắc mắc và giúp đỡ lẫn nhau trong học tập.</a:t>
            </a:r>
            <a:endParaRPr kumimoji="0"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Montserrat"/>
            </a:endParaRPr>
          </a:p>
        </p:txBody>
      </p:sp>
      <p:sp>
        <p:nvSpPr>
          <p:cNvPr id="345" name="Google Shape;345;p51"/>
          <p:cNvSpPr txBox="1"/>
          <p:nvPr/>
        </p:nvSpPr>
        <p:spPr>
          <a:xfrm>
            <a:off x="332920" y="2203707"/>
            <a:ext cx="5793725" cy="922088"/>
          </a:xfrm>
          <a:prstGeom prst="rect">
            <a:avLst/>
          </a:prstGeom>
          <a:noFill/>
          <a:ln>
            <a:noFill/>
          </a:ln>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Montserrat"/>
              </a:rPr>
              <a:t>Cải thiện, thay đổi tư duy giải quyết vấn đề của người dùng. Giúp chuyển đổi từ “Đáp án là bao nhiêu” -&gt; “Bài này giải thế nào”.</a:t>
            </a:r>
            <a:endParaRPr kumimoji="0"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Lato"/>
            </a:endParaRPr>
          </a:p>
        </p:txBody>
      </p:sp>
      <p:sp>
        <p:nvSpPr>
          <p:cNvPr id="6" name="Google Shape;344;p51">
            <a:extLst>
              <a:ext uri="{FF2B5EF4-FFF2-40B4-BE49-F238E27FC236}">
                <a16:creationId xmlns:a16="http://schemas.microsoft.com/office/drawing/2014/main" id="{D2310168-ADC5-5296-5652-D3EB9CBF5333}"/>
              </a:ext>
            </a:extLst>
          </p:cNvPr>
          <p:cNvSpPr txBox="1"/>
          <p:nvPr/>
        </p:nvSpPr>
        <p:spPr>
          <a:xfrm flipH="1">
            <a:off x="348183" y="3783322"/>
            <a:ext cx="5778678" cy="630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Montserrat"/>
              </a:rPr>
              <a:t>Hệ thống này giúp bù đắp những thiếu sót trong quá trình học tập hiện nay của học sinh.</a:t>
            </a:r>
            <a:endParaRPr kumimoji="0" sz="16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Montserrat"/>
            </a:endParaRPr>
          </a:p>
        </p:txBody>
      </p:sp>
      <p:pic>
        <p:nvPicPr>
          <p:cNvPr id="8" name="Picture 7">
            <a:extLst>
              <a:ext uri="{FF2B5EF4-FFF2-40B4-BE49-F238E27FC236}">
                <a16:creationId xmlns:a16="http://schemas.microsoft.com/office/drawing/2014/main" id="{116FCFB3-192A-B84A-9303-7C80C0456467}"/>
              </a:ext>
            </a:extLst>
          </p:cNvPr>
          <p:cNvPicPr>
            <a:picLocks noChangeAspect="1"/>
          </p:cNvPicPr>
          <p:nvPr/>
        </p:nvPicPr>
        <p:blipFill>
          <a:blip r:embed="rId3"/>
          <a:stretch>
            <a:fillRect/>
          </a:stretch>
        </p:blipFill>
        <p:spPr>
          <a:xfrm>
            <a:off x="6126645" y="2665765"/>
            <a:ext cx="2880000" cy="199837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CD767247-09AC-339A-E21A-0B627FD12B00}"/>
              </a:ext>
            </a:extLst>
          </p:cNvPr>
          <p:cNvPicPr>
            <a:picLocks noChangeAspect="1"/>
          </p:cNvPicPr>
          <p:nvPr/>
        </p:nvPicPr>
        <p:blipFill>
          <a:blip r:embed="rId4"/>
          <a:stretch>
            <a:fillRect/>
          </a:stretch>
        </p:blipFill>
        <p:spPr>
          <a:xfrm>
            <a:off x="6126645" y="1018692"/>
            <a:ext cx="2880000" cy="149669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a:extLst>
              <a:ext uri="{FF2B5EF4-FFF2-40B4-BE49-F238E27FC236}">
                <a16:creationId xmlns:a16="http://schemas.microsoft.com/office/drawing/2014/main" id="{A9E21822-B13D-3BAB-B71B-E5EDBE7DD343}"/>
              </a:ext>
            </a:extLst>
          </p:cNvPr>
          <p:cNvSpPr>
            <a:spLocks noGrp="1"/>
          </p:cNvSpPr>
          <p:nvPr>
            <p:ph type="sldNum" sz="quarter" idx="10"/>
          </p:nvPr>
        </p:nvSpPr>
        <p:spPr/>
        <p:txBody>
          <a:bodyPr/>
          <a:lstStyle/>
          <a:p>
            <a:fld id="{3917434A-F470-43C0-AE93-4A3D7EBA6B55}" type="slidenum">
              <a:rPr lang="en-US" smtClean="0"/>
              <a:t>7</a:t>
            </a:fld>
            <a:endParaRPr lang="en-US"/>
          </a:p>
        </p:txBody>
      </p:sp>
    </p:spTree>
    <p:extLst>
      <p:ext uri="{BB962C8B-B14F-4D97-AF65-F5344CB8AC3E}">
        <p14:creationId xmlns:p14="http://schemas.microsoft.com/office/powerpoint/2010/main" val="8554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title"/>
          </p:nvPr>
        </p:nvSpPr>
        <p:spPr>
          <a:xfrm>
            <a:off x="1035900" y="289590"/>
            <a:ext cx="7072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b="1">
                <a:solidFill>
                  <a:srgbClr val="2C71B1"/>
                </a:solidFill>
              </a:rPr>
              <a:t>Mục tiêu</a:t>
            </a:r>
            <a:endParaRPr b="1">
              <a:solidFill>
                <a:srgbClr val="2C71B1"/>
              </a:solidFill>
            </a:endParaRPr>
          </a:p>
        </p:txBody>
      </p:sp>
      <p:sp>
        <p:nvSpPr>
          <p:cNvPr id="366" name="Google Shape;366;p53"/>
          <p:cNvSpPr txBox="1">
            <a:spLocks noGrp="1"/>
          </p:cNvSpPr>
          <p:nvPr>
            <p:ph type="subTitle" idx="4"/>
          </p:nvPr>
        </p:nvSpPr>
        <p:spPr>
          <a:xfrm>
            <a:off x="972000" y="2301750"/>
            <a:ext cx="7200000" cy="1545550"/>
          </a:xfrm>
          <a:prstGeom prst="rect">
            <a:avLst/>
          </a:prstGeom>
        </p:spPr>
        <p:txBody>
          <a:bodyPr spcFirstLastPara="1" wrap="square" lIns="91425" tIns="91425" rIns="91425" bIns="91425" anchor="t" anchorCtr="0">
            <a:noAutofit/>
          </a:bodyPr>
          <a:lstStyle/>
          <a:p>
            <a:pPr marL="0" indent="457200" algn="just"/>
            <a:r>
              <a:rPr lang="en-US" sz="1800">
                <a:effectLst/>
                <a:latin typeface="Times New Roman" panose="02020603050405020304" pitchFamily="18" charset="0"/>
                <a:ea typeface="Times New Roman" panose="02020603050405020304" pitchFamily="18" charset="0"/>
              </a:rPr>
              <a:t>Xây dựng thành công Website cung cấp và chia sẻ kiến thức Toán học có các chức năng đáp ứng được các nhu cầu của từng loại người dùng(Người dùng khách, Thành viên, Quản trị viên). Tạo ra một cộng đồng người dùng lớn có thể hỗ trợ lẫn nhau cũng như bổ sung, cập nhật, đóng góp ý kiến về kiến thức Toán học.</a:t>
            </a:r>
          </a:p>
        </p:txBody>
      </p:sp>
      <p:grpSp>
        <p:nvGrpSpPr>
          <p:cNvPr id="367" name="Google Shape;367;p53"/>
          <p:cNvGrpSpPr/>
          <p:nvPr/>
        </p:nvGrpSpPr>
        <p:grpSpPr>
          <a:xfrm>
            <a:off x="4212000" y="1282485"/>
            <a:ext cx="720000" cy="720000"/>
            <a:chOff x="-63250675" y="3744075"/>
            <a:chExt cx="320350" cy="318100"/>
          </a:xfrm>
        </p:grpSpPr>
        <p:sp>
          <p:nvSpPr>
            <p:cNvPr id="368" name="Google Shape;368;p53"/>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00"/>
            </a:p>
          </p:txBody>
        </p:sp>
        <p:sp>
          <p:nvSpPr>
            <p:cNvPr id="369" name="Google Shape;369;p53"/>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00"/>
            </a:p>
          </p:txBody>
        </p:sp>
        <p:sp>
          <p:nvSpPr>
            <p:cNvPr id="370" name="Google Shape;370;p53"/>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00"/>
            </a:p>
          </p:txBody>
        </p:sp>
      </p:grpSp>
      <p:sp>
        <p:nvSpPr>
          <p:cNvPr id="2" name="Slide Number Placeholder 1">
            <a:extLst>
              <a:ext uri="{FF2B5EF4-FFF2-40B4-BE49-F238E27FC236}">
                <a16:creationId xmlns:a16="http://schemas.microsoft.com/office/drawing/2014/main" id="{30425735-CBE4-8718-5948-E540C189EA52}"/>
              </a:ext>
            </a:extLst>
          </p:cNvPr>
          <p:cNvSpPr>
            <a:spLocks noGrp="1"/>
          </p:cNvSpPr>
          <p:nvPr>
            <p:ph type="sldNum" sz="quarter" idx="10"/>
          </p:nvPr>
        </p:nvSpPr>
        <p:spPr/>
        <p:txBody>
          <a:bodyPr/>
          <a:lstStyle/>
          <a:p>
            <a:fld id="{3917434A-F470-43C0-AE93-4A3D7EBA6B55}"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ctrTitle"/>
          </p:nvPr>
        </p:nvSpPr>
        <p:spPr>
          <a:xfrm>
            <a:off x="1039975" y="276750"/>
            <a:ext cx="7064100" cy="6172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3000" b="1">
                <a:solidFill>
                  <a:srgbClr val="2C71B1"/>
                </a:solidFill>
              </a:rPr>
              <a:t>Hướng giải quyết</a:t>
            </a:r>
            <a:endParaRPr sz="3000" b="1">
              <a:solidFill>
                <a:srgbClr val="2C71B1"/>
              </a:solidFill>
            </a:endParaRPr>
          </a:p>
        </p:txBody>
      </p:sp>
      <p:sp>
        <p:nvSpPr>
          <p:cNvPr id="10" name="Google Shape;366;p53">
            <a:extLst>
              <a:ext uri="{FF2B5EF4-FFF2-40B4-BE49-F238E27FC236}">
                <a16:creationId xmlns:a16="http://schemas.microsoft.com/office/drawing/2014/main" id="{DCE60E31-26E5-2FB3-FD28-D8139661D9E0}"/>
              </a:ext>
            </a:extLst>
          </p:cNvPr>
          <p:cNvSpPr txBox="1">
            <a:spLocks/>
          </p:cNvSpPr>
          <p:nvPr/>
        </p:nvSpPr>
        <p:spPr>
          <a:xfrm>
            <a:off x="3222000" y="1131750"/>
            <a:ext cx="2700000" cy="364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800"/>
              </a:spcAft>
            </a:pPr>
            <a:r>
              <a:rPr lang="en-US" sz="1800" b="1">
                <a:latin typeface="Times New Roman" panose="02020603050405020304" pitchFamily="18" charset="0"/>
                <a:ea typeface="Times New Roman" panose="02020603050405020304" pitchFamily="18" charset="0"/>
              </a:rPr>
              <a:t>Công nghệ sử dụng</a:t>
            </a:r>
          </a:p>
          <a:p>
            <a:pPr>
              <a:spcBef>
                <a:spcPts val="600"/>
              </a:spcBef>
              <a:spcAft>
                <a:spcPts val="600"/>
              </a:spcAft>
            </a:pPr>
            <a:r>
              <a:rPr lang="en-US" sz="1300">
                <a:latin typeface="Times New Roman" panose="02020603050405020304" pitchFamily="18" charset="0"/>
                <a:ea typeface="Times New Roman" panose="02020603050405020304" pitchFamily="18" charset="0"/>
              </a:rPr>
              <a:t>+ Front-End: HTML, Css, JavaScript.</a:t>
            </a:r>
          </a:p>
          <a:p>
            <a:pPr>
              <a:spcBef>
                <a:spcPts val="600"/>
              </a:spcBef>
              <a:spcAft>
                <a:spcPts val="600"/>
              </a:spcAft>
            </a:pPr>
            <a:r>
              <a:rPr lang="en-US" sz="1300">
                <a:latin typeface="Times New Roman" panose="02020603050405020304" pitchFamily="18" charset="0"/>
                <a:ea typeface="Times New Roman" panose="02020603050405020304" pitchFamily="18" charset="0"/>
              </a:rPr>
              <a:t>+ Back-end: PhP.</a:t>
            </a:r>
          </a:p>
          <a:p>
            <a:pPr>
              <a:spcBef>
                <a:spcPts val="600"/>
              </a:spcBef>
              <a:spcAft>
                <a:spcPts val="600"/>
              </a:spcAft>
            </a:pPr>
            <a:r>
              <a:rPr lang="en-US" sz="1300">
                <a:latin typeface="Times New Roman" panose="02020603050405020304" pitchFamily="18" charset="0"/>
                <a:ea typeface="Times New Roman" panose="02020603050405020304" pitchFamily="18" charset="0"/>
              </a:rPr>
              <a:t>+ Hệ quản trị CSDL: MySQL.</a:t>
            </a:r>
          </a:p>
        </p:txBody>
      </p:sp>
      <p:sp>
        <p:nvSpPr>
          <p:cNvPr id="11" name="Google Shape;366;p53">
            <a:extLst>
              <a:ext uri="{FF2B5EF4-FFF2-40B4-BE49-F238E27FC236}">
                <a16:creationId xmlns:a16="http://schemas.microsoft.com/office/drawing/2014/main" id="{B54CE05F-5BFF-66B1-E67D-9BFADC82D8FE}"/>
              </a:ext>
            </a:extLst>
          </p:cNvPr>
          <p:cNvSpPr txBox="1">
            <a:spLocks/>
          </p:cNvSpPr>
          <p:nvPr/>
        </p:nvSpPr>
        <p:spPr>
          <a:xfrm>
            <a:off x="207000" y="1131750"/>
            <a:ext cx="2700000" cy="364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800"/>
              </a:spcAft>
            </a:pPr>
            <a:r>
              <a:rPr lang="en-US" sz="1800" b="1">
                <a:latin typeface="Times New Roman" panose="02020603050405020304" pitchFamily="18" charset="0"/>
                <a:ea typeface="Times New Roman" panose="02020603050405020304" pitchFamily="18" charset="0"/>
              </a:rPr>
              <a:t>Quy trình</a:t>
            </a:r>
          </a:p>
          <a:p>
            <a:pPr>
              <a:spcBef>
                <a:spcPts val="600"/>
              </a:spcBef>
              <a:spcAft>
                <a:spcPts val="600"/>
              </a:spcAft>
            </a:pPr>
            <a:r>
              <a:rPr lang="en-US" sz="1300">
                <a:latin typeface="Times New Roman" panose="02020603050405020304" pitchFamily="18" charset="0"/>
                <a:ea typeface="Times New Roman" panose="02020603050405020304" pitchFamily="18" charset="0"/>
              </a:rPr>
              <a:t>+ Nghiên cứu dữ liệu, tài liệu, bài giảng, thu thập kiến thức Toán học.</a:t>
            </a:r>
          </a:p>
          <a:p>
            <a:pPr>
              <a:spcBef>
                <a:spcPts val="600"/>
              </a:spcBef>
              <a:spcAft>
                <a:spcPts val="600"/>
              </a:spcAft>
            </a:pPr>
            <a:r>
              <a:rPr lang="en-US" sz="1300">
                <a:latin typeface="Times New Roman" panose="02020603050405020304" pitchFamily="18" charset="0"/>
                <a:ea typeface="Times New Roman" panose="02020603050405020304" pitchFamily="18" charset="0"/>
              </a:rPr>
              <a:t>+ Nghiên cứu cơ sở dữ liệu thích hợp</a:t>
            </a:r>
          </a:p>
          <a:p>
            <a:pPr>
              <a:spcBef>
                <a:spcPts val="600"/>
              </a:spcBef>
              <a:spcAft>
                <a:spcPts val="600"/>
              </a:spcAft>
            </a:pPr>
            <a:r>
              <a:rPr lang="en-US" sz="1300">
                <a:latin typeface="Times New Roman" panose="02020603050405020304" pitchFamily="18" charset="0"/>
                <a:ea typeface="Times New Roman" panose="02020603050405020304" pitchFamily="18" charset="0"/>
              </a:rPr>
              <a:t>+ Lập kế hoạch phát triển phần mềm.</a:t>
            </a:r>
          </a:p>
          <a:p>
            <a:pPr>
              <a:spcBef>
                <a:spcPts val="600"/>
              </a:spcBef>
              <a:spcAft>
                <a:spcPts val="600"/>
              </a:spcAft>
            </a:pPr>
            <a:r>
              <a:rPr lang="en-US" sz="1300">
                <a:latin typeface="Times New Roman" panose="02020603050405020304" pitchFamily="18" charset="0"/>
                <a:ea typeface="Times New Roman" panose="02020603050405020304" pitchFamily="18" charset="0"/>
              </a:rPr>
              <a:t>+ Phân tích yêu cầu phần mềm</a:t>
            </a:r>
          </a:p>
          <a:p>
            <a:pPr>
              <a:spcBef>
                <a:spcPts val="600"/>
              </a:spcBef>
              <a:spcAft>
                <a:spcPts val="600"/>
              </a:spcAft>
            </a:pPr>
            <a:r>
              <a:rPr lang="en-US" sz="1300">
                <a:latin typeface="Times New Roman" panose="02020603050405020304" pitchFamily="18" charset="0"/>
                <a:ea typeface="Times New Roman" panose="02020603050405020304" pitchFamily="18" charset="0"/>
              </a:rPr>
              <a:t>+ Xây dựng phần mềm</a:t>
            </a:r>
          </a:p>
          <a:p>
            <a:pPr>
              <a:spcBef>
                <a:spcPts val="600"/>
              </a:spcBef>
              <a:spcAft>
                <a:spcPts val="600"/>
              </a:spcAft>
            </a:pPr>
            <a:r>
              <a:rPr lang="en-US" sz="1300">
                <a:latin typeface="Times New Roman" panose="02020603050405020304" pitchFamily="18" charset="0"/>
                <a:ea typeface="Times New Roman" panose="02020603050405020304" pitchFamily="18" charset="0"/>
              </a:rPr>
              <a:t>+ Kiểm thử phần mềm</a:t>
            </a:r>
          </a:p>
          <a:p>
            <a:pPr>
              <a:spcBef>
                <a:spcPts val="600"/>
              </a:spcBef>
              <a:spcAft>
                <a:spcPts val="600"/>
              </a:spcAft>
            </a:pPr>
            <a:r>
              <a:rPr lang="en-US" sz="1300">
                <a:latin typeface="Times New Roman" panose="02020603050405020304" pitchFamily="18" charset="0"/>
                <a:ea typeface="Times New Roman" panose="02020603050405020304" pitchFamily="18" charset="0"/>
              </a:rPr>
              <a:t>+ Lập tài liệu, viết báo cáo</a:t>
            </a:r>
          </a:p>
        </p:txBody>
      </p:sp>
      <p:sp>
        <p:nvSpPr>
          <p:cNvPr id="12" name="Google Shape;366;p53">
            <a:extLst>
              <a:ext uri="{FF2B5EF4-FFF2-40B4-BE49-F238E27FC236}">
                <a16:creationId xmlns:a16="http://schemas.microsoft.com/office/drawing/2014/main" id="{9A32FA36-333C-1D96-58B2-A44683240C2C}"/>
              </a:ext>
            </a:extLst>
          </p:cNvPr>
          <p:cNvSpPr txBox="1">
            <a:spLocks/>
          </p:cNvSpPr>
          <p:nvPr/>
        </p:nvSpPr>
        <p:spPr>
          <a:xfrm>
            <a:off x="6237000" y="1131750"/>
            <a:ext cx="2700000" cy="3645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800"/>
              </a:spcAft>
            </a:pPr>
            <a:r>
              <a:rPr lang="en-US" sz="1800" b="1">
                <a:latin typeface="Times New Roman" panose="02020603050405020304" pitchFamily="18" charset="0"/>
                <a:ea typeface="Times New Roman" panose="02020603050405020304" pitchFamily="18" charset="0"/>
              </a:rPr>
              <a:t>Thư viện/công cụ hỗ trợ</a:t>
            </a:r>
          </a:p>
          <a:p>
            <a:pPr>
              <a:spcBef>
                <a:spcPts val="600"/>
              </a:spcBef>
              <a:spcAft>
                <a:spcPts val="600"/>
              </a:spcAft>
            </a:pPr>
            <a:r>
              <a:rPr lang="en-US" sz="1300">
                <a:latin typeface="Times New Roman" panose="02020603050405020304" pitchFamily="18" charset="0"/>
                <a:ea typeface="Times New Roman" panose="02020603050405020304" pitchFamily="18" charset="0"/>
              </a:rPr>
              <a:t>+ Công cụ lập trình: Sublime Text 3.</a:t>
            </a:r>
          </a:p>
          <a:p>
            <a:pPr>
              <a:spcBef>
                <a:spcPts val="600"/>
              </a:spcBef>
              <a:spcAft>
                <a:spcPts val="600"/>
              </a:spcAft>
            </a:pPr>
            <a:r>
              <a:rPr lang="en-US" sz="1300">
                <a:latin typeface="Times New Roman" panose="02020603050405020304" pitchFamily="18" charset="0"/>
                <a:ea typeface="Times New Roman" panose="02020603050405020304" pitchFamily="18" charset="0"/>
              </a:rPr>
              <a:t>+ Thư viện hỗ trợ: mathjax, p5.js,..</a:t>
            </a:r>
          </a:p>
          <a:p>
            <a:pPr>
              <a:spcBef>
                <a:spcPts val="600"/>
              </a:spcBef>
              <a:spcAft>
                <a:spcPts val="600"/>
              </a:spcAft>
            </a:pPr>
            <a:r>
              <a:rPr lang="en-US" sz="1300">
                <a:latin typeface="Times New Roman" panose="02020603050405020304" pitchFamily="18" charset="0"/>
                <a:ea typeface="Times New Roman" panose="02020603050405020304" pitchFamily="18" charset="0"/>
              </a:rPr>
              <a:t>+ Trình duyệt sử dụng: Microsoft Edge, Google Chrome,..</a:t>
            </a:r>
          </a:p>
          <a:p>
            <a:pPr>
              <a:spcBef>
                <a:spcPts val="600"/>
              </a:spcBef>
              <a:spcAft>
                <a:spcPts val="600"/>
              </a:spcAft>
            </a:pPr>
            <a:r>
              <a:rPr lang="en-US" sz="1300">
                <a:latin typeface="Times New Roman" panose="02020603050405020304" pitchFamily="18" charset="0"/>
                <a:ea typeface="Times New Roman" panose="02020603050405020304" pitchFamily="18" charset="0"/>
              </a:rPr>
              <a:t>+ Phần mềm quản trị cơ sở dữ liệu và server ảo: Xampp.</a:t>
            </a:r>
          </a:p>
        </p:txBody>
      </p:sp>
      <p:sp>
        <p:nvSpPr>
          <p:cNvPr id="2" name="Slide Number Placeholder 1">
            <a:extLst>
              <a:ext uri="{FF2B5EF4-FFF2-40B4-BE49-F238E27FC236}">
                <a16:creationId xmlns:a16="http://schemas.microsoft.com/office/drawing/2014/main" id="{4321E525-469B-FD09-EC87-55D7F82654CF}"/>
              </a:ext>
            </a:extLst>
          </p:cNvPr>
          <p:cNvSpPr>
            <a:spLocks noGrp="1"/>
          </p:cNvSpPr>
          <p:nvPr>
            <p:ph type="sldNum" sz="quarter" idx="10"/>
          </p:nvPr>
        </p:nvSpPr>
        <p:spPr/>
        <p:txBody>
          <a:bodyPr/>
          <a:lstStyle/>
          <a:p>
            <a:fld id="{3917434A-F470-43C0-AE93-4A3D7EBA6B55}" type="slidenum">
              <a:rPr lang="en-US" smtClean="0"/>
              <a:t>9</a:t>
            </a:fld>
            <a:endParaRPr lang="en-US"/>
          </a:p>
        </p:txBody>
      </p:sp>
    </p:spTree>
    <p:extLst>
      <p:ext uri="{BB962C8B-B14F-4D97-AF65-F5344CB8AC3E}">
        <p14:creationId xmlns:p14="http://schemas.microsoft.com/office/powerpoint/2010/main" val="3898502472"/>
      </p:ext>
    </p:extLst>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TotalTime>
  <Words>1646</Words>
  <Application>Microsoft Office PowerPoint</Application>
  <PresentationFormat>On-screen Show (16:9)</PresentationFormat>
  <Paragraphs>195</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Crimson Text</vt:lpstr>
      <vt:lpstr>Montserrat</vt:lpstr>
      <vt:lpstr>Times New Roman</vt:lpstr>
      <vt:lpstr>Open Sans</vt:lpstr>
      <vt:lpstr>Vidaloka</vt:lpstr>
      <vt:lpstr>Minimalist Business Slides by Slidesgo</vt:lpstr>
      <vt:lpstr>PowerPoint Presentation</vt:lpstr>
      <vt:lpstr>PowerPoint Presentation</vt:lpstr>
      <vt:lpstr>NỘI DUNG TRÌNH BÀY</vt:lpstr>
      <vt:lpstr>PowerPoint Presentation</vt:lpstr>
      <vt:lpstr>Giới thiệu chung</vt:lpstr>
      <vt:lpstr>Đặt vấn đề</vt:lpstr>
      <vt:lpstr>Lịch sử giải quyết vấn đề</vt:lpstr>
      <vt:lpstr>Mục tiêu</vt:lpstr>
      <vt:lpstr>Hướng giải quyết</vt:lpstr>
      <vt:lpstr>Mô tả bài toán</vt:lpstr>
      <vt:lpstr>Các yêu cầu chức năng</vt:lpstr>
      <vt:lpstr>Các yêu cầu chức năng</vt:lpstr>
      <vt:lpstr>Các yêu cầu chức năng</vt:lpstr>
      <vt:lpstr>Các yêu cầu phi chức năng</vt:lpstr>
      <vt:lpstr>Thiết kế và cài đặt giải pháp</vt:lpstr>
      <vt:lpstr>Thiết kế kiến trúc</vt:lpstr>
      <vt:lpstr>Mô hình dữ liệu</vt:lpstr>
      <vt:lpstr>Mô hình dữ liệu</vt:lpstr>
      <vt:lpstr>Thiết kế theo chức năng</vt:lpstr>
      <vt:lpstr>Thiết kế theo chức năng</vt:lpstr>
      <vt:lpstr>Thiết kế theo chức năng</vt:lpstr>
      <vt:lpstr>Thiết kế theo chức năng</vt:lpstr>
      <vt:lpstr>Thiết kế theo chức năng</vt:lpstr>
      <vt:lpstr>Kiểm thử và đánh giá</vt:lpstr>
      <vt:lpstr>Môi trường kiểm thử</vt:lpstr>
      <vt:lpstr>Đánh giá kiểm thử</vt:lpstr>
      <vt:lpstr>Kết quả đạt được và hướng phát triển</vt:lpstr>
      <vt:lpstr>PowerPoint Presentation</vt:lpstr>
      <vt:lpstr>Demo sản phẩm</vt:lpstr>
      <vt:lpstr>Xin chân thành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Thanh Nguyễn</cp:lastModifiedBy>
  <cp:revision>22</cp:revision>
  <dcterms:modified xsi:type="dcterms:W3CDTF">2022-05-18T04:19:02Z</dcterms:modified>
</cp:coreProperties>
</file>