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 id="2147483684" r:id="rId2"/>
  </p:sldMasterIdLst>
  <p:notesMasterIdLst>
    <p:notesMasterId r:id="rId28"/>
  </p:notesMasterIdLst>
  <p:sldIdLst>
    <p:sldId id="256" r:id="rId3"/>
    <p:sldId id="347" r:id="rId4"/>
    <p:sldId id="258" r:id="rId5"/>
    <p:sldId id="260" r:id="rId6"/>
    <p:sldId id="266" r:id="rId7"/>
    <p:sldId id="268" r:id="rId8"/>
    <p:sldId id="348" r:id="rId9"/>
    <p:sldId id="270" r:id="rId10"/>
    <p:sldId id="349" r:id="rId11"/>
    <p:sldId id="350" r:id="rId12"/>
    <p:sldId id="351" r:id="rId13"/>
    <p:sldId id="352" r:id="rId14"/>
    <p:sldId id="353" r:id="rId15"/>
    <p:sldId id="354" r:id="rId16"/>
    <p:sldId id="355" r:id="rId17"/>
    <p:sldId id="356" r:id="rId18"/>
    <p:sldId id="358" r:id="rId19"/>
    <p:sldId id="359" r:id="rId20"/>
    <p:sldId id="360" r:id="rId21"/>
    <p:sldId id="361" r:id="rId22"/>
    <p:sldId id="362" r:id="rId23"/>
    <p:sldId id="363" r:id="rId24"/>
    <p:sldId id="364" r:id="rId25"/>
    <p:sldId id="320" r:id="rId26"/>
    <p:sldId id="346" r:id="rId27"/>
  </p:sldIdLst>
  <p:sldSz cx="9144000" cy="5143500" type="screen16x9"/>
  <p:notesSz cx="6858000" cy="9144000"/>
  <p:embeddedFontLst>
    <p:embeddedFont>
      <p:font typeface="Montserrat" panose="00000500000000000000" pitchFamily="2" charset="0"/>
      <p:regular r:id="rId29"/>
      <p:bold r:id="rId30"/>
      <p:italic r:id="rId31"/>
      <p:boldItalic r:id="rId32"/>
    </p:embeddedFont>
    <p:embeddedFont>
      <p:font typeface="Open Sans" panose="020B0606030504020204" pitchFamily="34" charset="0"/>
      <p:regular r:id="rId33"/>
      <p:bold r:id="rId34"/>
      <p:italic r:id="rId35"/>
      <p:boldItalic r:id="rId36"/>
    </p:embeddedFont>
    <p:embeddedFont>
      <p:font typeface="Proxima Nova" panose="020B0604020202020204" charset="0"/>
      <p:regular r:id="rId37"/>
      <p:bold r:id="rId38"/>
      <p:italic r:id="rId39"/>
      <p:boldItalic r:id="rId40"/>
    </p:embeddedFont>
    <p:embeddedFont>
      <p:font typeface="Proxima Nova Semibold" panose="020B0604020202020204" charset="0"/>
      <p:regular r:id="rId41"/>
      <p:bold r:id="rId42"/>
      <p:boldItalic r:id="rId43"/>
    </p:embeddedFont>
    <p:embeddedFont>
      <p:font typeface="Vidaloka" panose="020B0604020202020204" charset="0"/>
      <p:regular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14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71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2C0F2DA-D2E8-4F9D-B5FB-B798585F604F}">
  <a:tblStyle styleId="{F2C0F2DA-D2E8-4F9D-B5FB-B798585F604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42" autoAdjust="0"/>
  </p:normalViewPr>
  <p:slideViewPr>
    <p:cSldViewPr>
      <p:cViewPr>
        <p:scale>
          <a:sx n="100" d="100"/>
          <a:sy n="100" d="100"/>
        </p:scale>
        <p:origin x="1194" y="768"/>
      </p:cViewPr>
      <p:guideLst>
        <p:guide orient="horz" pos="1620"/>
        <p:guide pos="1463"/>
      </p:guideLst>
    </p:cSldViewPr>
  </p:slideViewPr>
  <p:notesTextViewPr>
    <p:cViewPr>
      <p:scale>
        <a:sx n="1" d="1"/>
        <a:sy n="1" d="1"/>
      </p:scale>
      <p:origin x="0" y="0"/>
    </p:cViewPr>
  </p:notesText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1.fntdata"/><Relationship Id="rId21" Type="http://schemas.openxmlformats.org/officeDocument/2006/relationships/slide" Target="slides/slide19.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cc7554a049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cc7554a049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8557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cc7554a049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cc7554a049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2745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6342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cc7554a049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cc7554a049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3692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cc7554a049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cc7554a049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4064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cc7554a049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cc7554a049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59312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36050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cc7554a049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cc7554a049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43386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cc7554a049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cc7554a049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81785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cc7554a049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cc7554a049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5262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631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cc7554a049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cc7554a049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49725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08367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cf7a3c503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cf7a3c503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2"/>
        <p:cNvGrpSpPr/>
        <p:nvPr/>
      </p:nvGrpSpPr>
      <p:grpSpPr>
        <a:xfrm>
          <a:off x="0" y="0"/>
          <a:ext cx="0" cy="0"/>
          <a:chOff x="0" y="0"/>
          <a:chExt cx="0" cy="0"/>
        </a:xfrm>
      </p:grpSpPr>
      <p:sp>
        <p:nvSpPr>
          <p:cNvPr id="8743" name="Google Shape;8743;gcc7554a049_0_16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4" name="Google Shape;8744;gcc7554a049_0_16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7619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cc7554a049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cc7554a049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cc7554a049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cc7554a049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8487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3936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237"/>
        <p:cNvGrpSpPr/>
        <p:nvPr/>
      </p:nvGrpSpPr>
      <p:grpSpPr>
        <a:xfrm>
          <a:off x="0" y="0"/>
          <a:ext cx="0" cy="0"/>
          <a:chOff x="0" y="0"/>
          <a:chExt cx="0" cy="0"/>
        </a:xfrm>
      </p:grpSpPr>
      <p:cxnSp>
        <p:nvCxnSpPr>
          <p:cNvPr id="238" name="Google Shape;238;p3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9" name="Google Shape;239;p3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40" name="Google Shape;240;p33"/>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4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543963"/>
            <a:ext cx="3714900" cy="64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478925"/>
            <a:ext cx="1650900" cy="9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279625"/>
            <a:ext cx="4561200" cy="39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713225" y="445025"/>
            <a:ext cx="56811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5"/>
          <p:cNvSpPr txBox="1">
            <a:spLocks noGrp="1"/>
          </p:cNvSpPr>
          <p:nvPr>
            <p:ph type="subTitle" idx="1"/>
          </p:nvPr>
        </p:nvSpPr>
        <p:spPr>
          <a:xfrm>
            <a:off x="5038975" y="26490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2" name="Google Shape;32;p5"/>
          <p:cNvSpPr txBox="1">
            <a:spLocks noGrp="1"/>
          </p:cNvSpPr>
          <p:nvPr>
            <p:ph type="subTitle" idx="2"/>
          </p:nvPr>
        </p:nvSpPr>
        <p:spPr>
          <a:xfrm>
            <a:off x="50389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 name="Google Shape;33;p5"/>
          <p:cNvSpPr txBox="1">
            <a:spLocks noGrp="1"/>
          </p:cNvSpPr>
          <p:nvPr>
            <p:ph type="subTitle" idx="3"/>
          </p:nvPr>
        </p:nvSpPr>
        <p:spPr>
          <a:xfrm>
            <a:off x="1693175" y="26490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4" name="Google Shape;34;p5"/>
          <p:cNvSpPr txBox="1">
            <a:spLocks noGrp="1"/>
          </p:cNvSpPr>
          <p:nvPr>
            <p:ph type="subTitle" idx="4"/>
          </p:nvPr>
        </p:nvSpPr>
        <p:spPr>
          <a:xfrm>
            <a:off x="16931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5" name="Google Shape;35;p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6" name="Google Shape;36;p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7" name="Google Shape;37;p5"/>
          <p:cNvCxnSpPr/>
          <p:nvPr/>
        </p:nvCxnSpPr>
        <p:spPr>
          <a:xfrm flipH="1">
            <a:off x="6935750" y="3931325"/>
            <a:ext cx="2549400" cy="13545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2410500" y="2932775"/>
            <a:ext cx="43230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91" name="Google Shape;91;p14"/>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92" name="Google Shape;92;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93" name="Google Shape;93;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221"/>
        <p:cNvGrpSpPr/>
        <p:nvPr/>
      </p:nvGrpSpPr>
      <p:grpSpPr>
        <a:xfrm>
          <a:off x="0" y="0"/>
          <a:ext cx="0" cy="0"/>
          <a:chOff x="0" y="0"/>
          <a:chExt cx="0" cy="0"/>
        </a:xfrm>
      </p:grpSpPr>
      <p:sp>
        <p:nvSpPr>
          <p:cNvPr id="222" name="Google Shape;222;p30"/>
          <p:cNvSpPr txBox="1">
            <a:spLocks noGrp="1"/>
          </p:cNvSpPr>
          <p:nvPr>
            <p:ph type="title"/>
          </p:nvPr>
        </p:nvSpPr>
        <p:spPr>
          <a:xfrm>
            <a:off x="2832900" y="791200"/>
            <a:ext cx="3478200" cy="92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300"/>
              <a:buNone/>
              <a:defRPr sz="7000"/>
            </a:lvl1pPr>
            <a:lvl2pPr lvl="1" algn="ctr" rtl="0">
              <a:spcBef>
                <a:spcPts val="0"/>
              </a:spcBef>
              <a:spcAft>
                <a:spcPts val="0"/>
              </a:spcAft>
              <a:buSzPts val="3000"/>
              <a:buNone/>
              <a:defRPr>
                <a:latin typeface="Open Sans"/>
                <a:ea typeface="Open Sans"/>
                <a:cs typeface="Open Sans"/>
                <a:sym typeface="Open Sans"/>
              </a:defRPr>
            </a:lvl2pPr>
            <a:lvl3pPr lvl="2" algn="ctr" rtl="0">
              <a:spcBef>
                <a:spcPts val="0"/>
              </a:spcBef>
              <a:spcAft>
                <a:spcPts val="0"/>
              </a:spcAft>
              <a:buSzPts val="3000"/>
              <a:buNone/>
              <a:defRPr>
                <a:latin typeface="Open Sans"/>
                <a:ea typeface="Open Sans"/>
                <a:cs typeface="Open Sans"/>
                <a:sym typeface="Open Sans"/>
              </a:defRPr>
            </a:lvl3pPr>
            <a:lvl4pPr lvl="3" algn="ctr" rtl="0">
              <a:spcBef>
                <a:spcPts val="0"/>
              </a:spcBef>
              <a:spcAft>
                <a:spcPts val="0"/>
              </a:spcAft>
              <a:buSzPts val="3000"/>
              <a:buNone/>
              <a:defRPr>
                <a:latin typeface="Open Sans"/>
                <a:ea typeface="Open Sans"/>
                <a:cs typeface="Open Sans"/>
                <a:sym typeface="Open Sans"/>
              </a:defRPr>
            </a:lvl4pPr>
            <a:lvl5pPr lvl="4" algn="ctr" rtl="0">
              <a:spcBef>
                <a:spcPts val="0"/>
              </a:spcBef>
              <a:spcAft>
                <a:spcPts val="0"/>
              </a:spcAft>
              <a:buSzPts val="3000"/>
              <a:buNone/>
              <a:defRPr>
                <a:latin typeface="Open Sans"/>
                <a:ea typeface="Open Sans"/>
                <a:cs typeface="Open Sans"/>
                <a:sym typeface="Open Sans"/>
              </a:defRPr>
            </a:lvl5pPr>
            <a:lvl6pPr lvl="5" algn="ctr" rtl="0">
              <a:spcBef>
                <a:spcPts val="0"/>
              </a:spcBef>
              <a:spcAft>
                <a:spcPts val="0"/>
              </a:spcAft>
              <a:buSzPts val="3000"/>
              <a:buNone/>
              <a:defRPr>
                <a:latin typeface="Open Sans"/>
                <a:ea typeface="Open Sans"/>
                <a:cs typeface="Open Sans"/>
                <a:sym typeface="Open Sans"/>
              </a:defRPr>
            </a:lvl6pPr>
            <a:lvl7pPr lvl="6" algn="ctr" rtl="0">
              <a:spcBef>
                <a:spcPts val="0"/>
              </a:spcBef>
              <a:spcAft>
                <a:spcPts val="0"/>
              </a:spcAft>
              <a:buSzPts val="3000"/>
              <a:buNone/>
              <a:defRPr>
                <a:latin typeface="Open Sans"/>
                <a:ea typeface="Open Sans"/>
                <a:cs typeface="Open Sans"/>
                <a:sym typeface="Open Sans"/>
              </a:defRPr>
            </a:lvl7pPr>
            <a:lvl8pPr lvl="7" algn="ctr" rtl="0">
              <a:spcBef>
                <a:spcPts val="0"/>
              </a:spcBef>
              <a:spcAft>
                <a:spcPts val="0"/>
              </a:spcAft>
              <a:buSzPts val="3000"/>
              <a:buNone/>
              <a:defRPr>
                <a:latin typeface="Open Sans"/>
                <a:ea typeface="Open Sans"/>
                <a:cs typeface="Open Sans"/>
                <a:sym typeface="Open Sans"/>
              </a:defRPr>
            </a:lvl8pPr>
            <a:lvl9pPr lvl="8" algn="ctr" rtl="0">
              <a:spcBef>
                <a:spcPts val="0"/>
              </a:spcBef>
              <a:spcAft>
                <a:spcPts val="0"/>
              </a:spcAft>
              <a:buSzPts val="3000"/>
              <a:buNone/>
              <a:defRPr>
                <a:latin typeface="Open Sans"/>
                <a:ea typeface="Open Sans"/>
                <a:cs typeface="Open Sans"/>
                <a:sym typeface="Open Sans"/>
              </a:defRPr>
            </a:lvl9pPr>
          </a:lstStyle>
          <a:p>
            <a:endParaRPr/>
          </a:p>
        </p:txBody>
      </p:sp>
      <p:sp>
        <p:nvSpPr>
          <p:cNvPr id="223" name="Google Shape;223;p30"/>
          <p:cNvSpPr txBox="1">
            <a:spLocks noGrp="1"/>
          </p:cNvSpPr>
          <p:nvPr>
            <p:ph type="subTitle" idx="1"/>
          </p:nvPr>
        </p:nvSpPr>
        <p:spPr>
          <a:xfrm>
            <a:off x="2983350" y="1749425"/>
            <a:ext cx="3177300" cy="9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4" name="Google Shape;224;p30"/>
          <p:cNvSpPr txBox="1"/>
          <p:nvPr/>
        </p:nvSpPr>
        <p:spPr>
          <a:xfrm>
            <a:off x="2900450" y="3438275"/>
            <a:ext cx="3343200" cy="71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solidFill>
                  <a:schemeClr val="dk2"/>
                </a:solidFill>
                <a:latin typeface="Montserrat"/>
                <a:ea typeface="Montserrat"/>
                <a:cs typeface="Montserrat"/>
                <a:sym typeface="Montserrat"/>
              </a:rPr>
              <a:t>CREDITS</a:t>
            </a:r>
            <a:r>
              <a:rPr lang="en" sz="1000">
                <a:solidFill>
                  <a:schemeClr val="dk2"/>
                </a:solidFill>
                <a:latin typeface="Montserrat"/>
                <a:ea typeface="Montserrat"/>
                <a:cs typeface="Montserrat"/>
                <a:sym typeface="Montserrat"/>
              </a:rPr>
              <a:t>: This presentation template was created by </a:t>
            </a:r>
            <a:r>
              <a:rPr lang="en" sz="1000" b="1">
                <a:solidFill>
                  <a:schemeClr val="dk2"/>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000">
                <a:solidFill>
                  <a:schemeClr val="dk2"/>
                </a:solidFill>
                <a:latin typeface="Montserrat"/>
                <a:ea typeface="Montserrat"/>
                <a:cs typeface="Montserrat"/>
                <a:sym typeface="Montserrat"/>
              </a:rPr>
              <a:t>, including icons by </a:t>
            </a:r>
            <a:r>
              <a:rPr lang="en" sz="1000" b="1">
                <a:solidFill>
                  <a:schemeClr val="dk2"/>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000">
                <a:solidFill>
                  <a:schemeClr val="dk2"/>
                </a:solidFill>
                <a:latin typeface="Montserrat"/>
                <a:ea typeface="Montserrat"/>
                <a:cs typeface="Montserrat"/>
                <a:sym typeface="Montserrat"/>
              </a:rPr>
              <a:t>,and infographics &amp; images by </a:t>
            </a:r>
            <a:r>
              <a:rPr lang="en" sz="1000" b="1">
                <a:solidFill>
                  <a:schemeClr val="dk2"/>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000" b="1">
              <a:solidFill>
                <a:schemeClr val="dk2"/>
              </a:solidFill>
              <a:latin typeface="Montserrat"/>
              <a:ea typeface="Montserrat"/>
              <a:cs typeface="Montserrat"/>
              <a:sym typeface="Montserrat"/>
            </a:endParaRPr>
          </a:p>
        </p:txBody>
      </p:sp>
      <p:cxnSp>
        <p:nvCxnSpPr>
          <p:cNvPr id="225" name="Google Shape;225;p3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26" name="Google Shape;226;p30"/>
          <p:cNvCxnSpPr/>
          <p:nvPr/>
        </p:nvCxnSpPr>
        <p:spPr>
          <a:xfrm>
            <a:off x="-257975"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7" name="Google Shape;227;p3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28" name="Google Shape;228;p30"/>
          <p:cNvCxnSpPr/>
          <p:nvPr/>
        </p:nvCxnSpPr>
        <p:spPr>
          <a:xfrm>
            <a:off x="6467450"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229"/>
        <p:cNvGrpSpPr/>
        <p:nvPr/>
      </p:nvGrpSpPr>
      <p:grpSpPr>
        <a:xfrm>
          <a:off x="0" y="0"/>
          <a:ext cx="0" cy="0"/>
          <a:chOff x="0" y="0"/>
          <a:chExt cx="0" cy="0"/>
        </a:xfrm>
      </p:grpSpPr>
      <p:cxnSp>
        <p:nvCxnSpPr>
          <p:cNvPr id="230" name="Google Shape;230;p3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1" name="Google Shape;231;p3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32"/>
        <p:cNvGrpSpPr/>
        <p:nvPr/>
      </p:nvGrpSpPr>
      <p:grpSpPr>
        <a:xfrm>
          <a:off x="0" y="0"/>
          <a:ext cx="0" cy="0"/>
          <a:chOff x="0" y="0"/>
          <a:chExt cx="0" cy="0"/>
        </a:xfrm>
      </p:grpSpPr>
      <p:cxnSp>
        <p:nvCxnSpPr>
          <p:cNvPr id="233" name="Google Shape;233;p3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4" name="Google Shape;234;p3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5" name="Google Shape;235;p32"/>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36" name="Google Shape;236;p32"/>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9" r:id="rId5"/>
    <p:sldLayoutId id="2147483660" r:id="rId6"/>
    <p:sldLayoutId id="2147483676" r:id="rId7"/>
    <p:sldLayoutId id="2147483677" r:id="rId8"/>
    <p:sldLayoutId id="2147483678" r:id="rId9"/>
    <p:sldLayoutId id="214748367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41"/>
        <p:cNvGrpSpPr/>
        <p:nvPr/>
      </p:nvGrpSpPr>
      <p:grpSpPr>
        <a:xfrm>
          <a:off x="0" y="0"/>
          <a:ext cx="0" cy="0"/>
          <a:chOff x="0" y="0"/>
          <a:chExt cx="0" cy="0"/>
        </a:xfrm>
      </p:grpSpPr>
      <p:sp>
        <p:nvSpPr>
          <p:cNvPr id="242" name="Google Shape;242;p34"/>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43" name="Google Shape;243;p34"/>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8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 name="Google Shape;8345;p36">
            <a:extLst>
              <a:ext uri="{FF2B5EF4-FFF2-40B4-BE49-F238E27FC236}">
                <a16:creationId xmlns:a16="http://schemas.microsoft.com/office/drawing/2014/main" id="{9A343935-1456-328E-357D-24ED3A1C9181}"/>
              </a:ext>
            </a:extLst>
          </p:cNvPr>
          <p:cNvSpPr txBox="1"/>
          <p:nvPr/>
        </p:nvSpPr>
        <p:spPr>
          <a:xfrm>
            <a:off x="3480089" y="360183"/>
            <a:ext cx="2183759" cy="391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000">
                <a:solidFill>
                  <a:schemeClr val="tx1"/>
                </a:solidFill>
                <a:latin typeface="Times New Roman" panose="02020603050405020304" pitchFamily="18" charset="0"/>
                <a:ea typeface="Shrikhand"/>
                <a:cs typeface="Times New Roman" panose="02020603050405020304" pitchFamily="18" charset="0"/>
                <a:sym typeface="Shrikhand"/>
              </a:rPr>
              <a:t>Trường Đại học Cần Thơ</a:t>
            </a:r>
          </a:p>
          <a:p>
            <a:pPr marL="0" lvl="0" indent="0" algn="ctr" rtl="0">
              <a:spcBef>
                <a:spcPts val="0"/>
              </a:spcBef>
              <a:spcAft>
                <a:spcPts val="0"/>
              </a:spcAft>
              <a:buNone/>
            </a:pPr>
            <a:r>
              <a:rPr lang="en" sz="1000">
                <a:solidFill>
                  <a:schemeClr val="tx1"/>
                </a:solidFill>
                <a:latin typeface="Times New Roman" panose="02020603050405020304" pitchFamily="18" charset="0"/>
                <a:ea typeface="Shrikhand"/>
                <a:cs typeface="Times New Roman" panose="02020603050405020304" pitchFamily="18" charset="0"/>
                <a:sym typeface="Shrikhand"/>
              </a:rPr>
              <a:t>Khoa Công nghệ thông tin và truyền thông</a:t>
            </a:r>
            <a:endParaRPr sz="1000">
              <a:solidFill>
                <a:schemeClr val="tx1"/>
              </a:solidFill>
              <a:latin typeface="Times New Roman" panose="02020603050405020304" pitchFamily="18" charset="0"/>
              <a:ea typeface="Shrikhand"/>
              <a:cs typeface="Times New Roman" panose="02020603050405020304" pitchFamily="18" charset="0"/>
              <a:sym typeface="Shrikhand"/>
            </a:endParaRPr>
          </a:p>
        </p:txBody>
      </p:sp>
      <p:sp>
        <p:nvSpPr>
          <p:cNvPr id="5" name="Google Shape;8345;p36">
            <a:extLst>
              <a:ext uri="{FF2B5EF4-FFF2-40B4-BE49-F238E27FC236}">
                <a16:creationId xmlns:a16="http://schemas.microsoft.com/office/drawing/2014/main" id="{AC51E63C-CFE2-4764-A2B1-B0DEAF0581B7}"/>
              </a:ext>
            </a:extLst>
          </p:cNvPr>
          <p:cNvSpPr txBox="1"/>
          <p:nvPr/>
        </p:nvSpPr>
        <p:spPr>
          <a:xfrm>
            <a:off x="3123912" y="912223"/>
            <a:ext cx="2896114" cy="391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500" b="1">
                <a:solidFill>
                  <a:schemeClr val="tx1"/>
                </a:solidFill>
                <a:latin typeface="Times New Roman" panose="02020603050405020304" pitchFamily="18" charset="0"/>
                <a:ea typeface="Shrikhand"/>
                <a:cs typeface="Times New Roman" panose="02020603050405020304" pitchFamily="18" charset="0"/>
                <a:sym typeface="Shrikhand"/>
              </a:rPr>
              <a:t>LUẬN VĂN TỐT NGHIỆP NGÀNH KỸ THUẬT PHẦN MỀM</a:t>
            </a:r>
            <a:endParaRPr sz="1500" b="1">
              <a:solidFill>
                <a:schemeClr val="tx1"/>
              </a:solidFill>
              <a:latin typeface="Times New Roman" panose="02020603050405020304" pitchFamily="18" charset="0"/>
              <a:ea typeface="Shrikhand"/>
              <a:cs typeface="Times New Roman" panose="02020603050405020304" pitchFamily="18" charset="0"/>
              <a:sym typeface="Shrikhand"/>
            </a:endParaRPr>
          </a:p>
        </p:txBody>
      </p:sp>
      <p:sp>
        <p:nvSpPr>
          <p:cNvPr id="11" name="TextBox 10">
            <a:extLst>
              <a:ext uri="{FF2B5EF4-FFF2-40B4-BE49-F238E27FC236}">
                <a16:creationId xmlns:a16="http://schemas.microsoft.com/office/drawing/2014/main" id="{EE1E19EF-5E3E-756F-E5CB-EEA51FE0868B}"/>
              </a:ext>
            </a:extLst>
          </p:cNvPr>
          <p:cNvSpPr txBox="1"/>
          <p:nvPr/>
        </p:nvSpPr>
        <p:spPr>
          <a:xfrm>
            <a:off x="1461627" y="1624503"/>
            <a:ext cx="6220691" cy="1894493"/>
          </a:xfrm>
          <a:prstGeom prst="rect">
            <a:avLst/>
          </a:prstGeom>
          <a:noFill/>
        </p:spPr>
        <p:txBody>
          <a:bodyPr wrap="square" tIns="0" bIns="0">
            <a:spAutoFit/>
          </a:bodyPr>
          <a:lstStyle/>
          <a:p>
            <a:pPr algn="ctr">
              <a:lnSpc>
                <a:spcPct val="150000"/>
              </a:lnSpc>
            </a:pPr>
            <a:r>
              <a:rPr lang="en" sz="1600">
                <a:solidFill>
                  <a:schemeClr val="bg2"/>
                </a:solidFill>
                <a:latin typeface="Times New Roman" panose="02020603050405020304" pitchFamily="18" charset="0"/>
                <a:cs typeface="Times New Roman" panose="02020603050405020304" pitchFamily="18" charset="0"/>
              </a:rPr>
              <a:t>Đề tài:</a:t>
            </a:r>
            <a:br>
              <a:rPr lang="en" sz="1600">
                <a:latin typeface="Times New Roman" panose="02020603050405020304" pitchFamily="18" charset="0"/>
                <a:cs typeface="Times New Roman" panose="02020603050405020304" pitchFamily="18" charset="0"/>
              </a:rPr>
            </a:br>
            <a:r>
              <a:rPr lang="en" sz="1800" b="1">
                <a:latin typeface="Times New Roman" panose="02020603050405020304" pitchFamily="18" charset="0"/>
                <a:cs typeface="Times New Roman" panose="02020603050405020304" pitchFamily="18" charset="0"/>
              </a:rPr>
              <a:t>PHÁT TRIỂN ỨNG DỤNG WEB CUNG CẤP VÀ CHIA SẺ</a:t>
            </a:r>
            <a:br>
              <a:rPr lang="en" sz="1800" b="1">
                <a:latin typeface="Times New Roman" panose="02020603050405020304" pitchFamily="18" charset="0"/>
                <a:cs typeface="Times New Roman" panose="02020603050405020304" pitchFamily="18" charset="0"/>
              </a:rPr>
            </a:br>
            <a:r>
              <a:rPr lang="en" sz="1800" b="1">
                <a:latin typeface="Times New Roman" panose="02020603050405020304" pitchFamily="18" charset="0"/>
                <a:cs typeface="Times New Roman" panose="02020603050405020304" pitchFamily="18" charset="0"/>
              </a:rPr>
              <a:t>KIẾN THỨC TOÁN HỌC</a:t>
            </a:r>
            <a:br>
              <a:rPr lang="en" sz="1800">
                <a:latin typeface="Times New Roman" panose="02020603050405020304" pitchFamily="18" charset="0"/>
                <a:cs typeface="Times New Roman" panose="02020603050405020304" pitchFamily="18" charset="0"/>
              </a:rPr>
            </a:br>
            <a:r>
              <a:rPr lang="en" sz="1600">
                <a:latin typeface="Times New Roman" panose="02020603050405020304" pitchFamily="18" charset="0"/>
                <a:cs typeface="Times New Roman" panose="02020603050405020304" pitchFamily="18" charset="0"/>
              </a:rPr>
              <a:t>(</a:t>
            </a:r>
            <a:r>
              <a:rPr lang="en-US" sz="1600">
                <a:effectLst/>
                <a:latin typeface="Times New Roman" panose="02020603050405020304" pitchFamily="18" charset="0"/>
                <a:ea typeface="Times New Roman" panose="02020603050405020304" pitchFamily="18" charset="0"/>
              </a:rPr>
              <a:t>Developing a web application to provide and share </a:t>
            </a:r>
            <a:br>
              <a:rPr lang="en-US" sz="1600">
                <a:effectLst/>
                <a:latin typeface="Times New Roman" panose="02020603050405020304" pitchFamily="18" charset="0"/>
                <a:ea typeface="Times New Roman" panose="02020603050405020304" pitchFamily="18" charset="0"/>
              </a:rPr>
            </a:br>
            <a:r>
              <a:rPr lang="en-US" sz="1600">
                <a:effectLst/>
                <a:latin typeface="Times New Roman" panose="02020603050405020304" pitchFamily="18" charset="0"/>
                <a:ea typeface="Times New Roman" panose="02020603050405020304" pitchFamily="18" charset="0"/>
              </a:rPr>
              <a:t>Mathematical knowledge)</a:t>
            </a:r>
            <a:endParaRPr lang="en-US" sz="1600"/>
          </a:p>
        </p:txBody>
      </p:sp>
      <p:sp>
        <p:nvSpPr>
          <p:cNvPr id="14" name="Google Shape;8345;p36">
            <a:extLst>
              <a:ext uri="{FF2B5EF4-FFF2-40B4-BE49-F238E27FC236}">
                <a16:creationId xmlns:a16="http://schemas.microsoft.com/office/drawing/2014/main" id="{4B0DD2BD-1C00-86FE-14CE-624289B6BBDE}"/>
              </a:ext>
            </a:extLst>
          </p:cNvPr>
          <p:cNvSpPr txBox="1"/>
          <p:nvPr/>
        </p:nvSpPr>
        <p:spPr>
          <a:xfrm>
            <a:off x="1468602" y="3955118"/>
            <a:ext cx="6220691" cy="483429"/>
          </a:xfrm>
          <a:prstGeom prst="rect">
            <a:avLst/>
          </a:prstGeom>
          <a:noFill/>
          <a:ln>
            <a:noFill/>
          </a:ln>
        </p:spPr>
        <p:txBody>
          <a:bodyPr spcFirstLastPara="1" wrap="square" lIns="0" tIns="0" rIns="0" bIns="0" numCol="2" spcCol="1260000" anchor="ctr" anchorCtr="0">
            <a:noAutofit/>
          </a:bodyPr>
          <a:lstStyle/>
          <a:p>
            <a:pPr algn="r"/>
            <a:r>
              <a:rPr lang="en-US" sz="1200" err="1">
                <a:solidFill>
                  <a:schemeClr val="tx1"/>
                </a:solidFill>
                <a:latin typeface="Times New Roman" panose="02020603050405020304" pitchFamily="18" charset="0"/>
                <a:ea typeface="Shrikhand"/>
                <a:cs typeface="Times New Roman" panose="02020603050405020304" pitchFamily="18" charset="0"/>
                <a:sym typeface="Shrikhand"/>
              </a:rPr>
              <a:t>Giảng</a:t>
            </a:r>
            <a:r>
              <a:rPr lang="en-US" sz="1200">
                <a:solidFill>
                  <a:schemeClr val="tx1"/>
                </a:solidFill>
                <a:latin typeface="Times New Roman" panose="02020603050405020304" pitchFamily="18" charset="0"/>
                <a:ea typeface="Shrikhand"/>
                <a:cs typeface="Times New Roman" panose="02020603050405020304" pitchFamily="18" charset="0"/>
                <a:sym typeface="Shrikhand"/>
              </a:rPr>
              <a:t> </a:t>
            </a:r>
            <a:r>
              <a:rPr lang="en-US" sz="1200" err="1">
                <a:solidFill>
                  <a:schemeClr val="tx1"/>
                </a:solidFill>
                <a:latin typeface="Times New Roman" panose="02020603050405020304" pitchFamily="18" charset="0"/>
                <a:ea typeface="Shrikhand"/>
                <a:cs typeface="Times New Roman" panose="02020603050405020304" pitchFamily="18" charset="0"/>
                <a:sym typeface="Shrikhand"/>
              </a:rPr>
              <a:t>viên</a:t>
            </a:r>
            <a:r>
              <a:rPr lang="en-US" sz="1200">
                <a:solidFill>
                  <a:schemeClr val="tx1"/>
                </a:solidFill>
                <a:latin typeface="Times New Roman" panose="02020603050405020304" pitchFamily="18" charset="0"/>
                <a:ea typeface="Shrikhand"/>
                <a:cs typeface="Times New Roman" panose="02020603050405020304" pitchFamily="18" charset="0"/>
                <a:sym typeface="Shrikhand"/>
              </a:rPr>
              <a:t> </a:t>
            </a:r>
            <a:r>
              <a:rPr lang="en-US" sz="1200" err="1">
                <a:solidFill>
                  <a:schemeClr val="tx1"/>
                </a:solidFill>
                <a:latin typeface="Times New Roman" panose="02020603050405020304" pitchFamily="18" charset="0"/>
                <a:ea typeface="Shrikhand"/>
                <a:cs typeface="Times New Roman" panose="02020603050405020304" pitchFamily="18" charset="0"/>
                <a:sym typeface="Shrikhand"/>
              </a:rPr>
              <a:t>hướng</a:t>
            </a:r>
            <a:r>
              <a:rPr lang="en-US" sz="1200">
                <a:solidFill>
                  <a:schemeClr val="tx1"/>
                </a:solidFill>
                <a:latin typeface="Times New Roman" panose="02020603050405020304" pitchFamily="18" charset="0"/>
                <a:ea typeface="Shrikhand"/>
                <a:cs typeface="Times New Roman" panose="02020603050405020304" pitchFamily="18" charset="0"/>
                <a:sym typeface="Shrikhand"/>
              </a:rPr>
              <a:t> </a:t>
            </a:r>
            <a:r>
              <a:rPr lang="en-US" sz="1200" err="1">
                <a:solidFill>
                  <a:schemeClr val="tx1"/>
                </a:solidFill>
                <a:latin typeface="Times New Roman" panose="02020603050405020304" pitchFamily="18" charset="0"/>
                <a:ea typeface="Shrikhand"/>
                <a:cs typeface="Times New Roman" panose="02020603050405020304" pitchFamily="18" charset="0"/>
                <a:sym typeface="Shrikhand"/>
              </a:rPr>
              <a:t>dẫn</a:t>
            </a:r>
            <a:r>
              <a:rPr lang="en-US" sz="1200">
                <a:solidFill>
                  <a:schemeClr val="tx1"/>
                </a:solidFill>
                <a:latin typeface="Times New Roman" panose="02020603050405020304" pitchFamily="18" charset="0"/>
                <a:ea typeface="Shrikhand"/>
                <a:cs typeface="Times New Roman" panose="02020603050405020304" pitchFamily="18" charset="0"/>
                <a:sym typeface="Shrikhand"/>
              </a:rPr>
              <a:t>:</a:t>
            </a:r>
          </a:p>
          <a:p>
            <a:pPr algn="r"/>
            <a:r>
              <a:rPr lang="en-US" b="1" err="1">
                <a:solidFill>
                  <a:schemeClr val="tx1"/>
                </a:solidFill>
                <a:latin typeface="Times New Roman" panose="02020603050405020304" pitchFamily="18" charset="0"/>
                <a:ea typeface="Shrikhand"/>
                <a:cs typeface="Times New Roman" panose="02020603050405020304" pitchFamily="18" charset="0"/>
                <a:sym typeface="Shrikhand"/>
              </a:rPr>
              <a:t>ThS</a:t>
            </a:r>
            <a:r>
              <a:rPr lang="en-US" b="1">
                <a:solidFill>
                  <a:schemeClr val="tx1"/>
                </a:solidFill>
                <a:latin typeface="Times New Roman" panose="02020603050405020304" pitchFamily="18" charset="0"/>
                <a:ea typeface="Shrikhand"/>
                <a:cs typeface="Times New Roman" panose="02020603050405020304" pitchFamily="18" charset="0"/>
                <a:sym typeface="Shrikhand"/>
              </a:rPr>
              <a:t>. </a:t>
            </a:r>
            <a:r>
              <a:rPr lang="en-US" b="1" err="1">
                <a:solidFill>
                  <a:schemeClr val="tx1"/>
                </a:solidFill>
                <a:latin typeface="Times New Roman" panose="02020603050405020304" pitchFamily="18" charset="0"/>
                <a:ea typeface="Shrikhand"/>
                <a:cs typeface="Times New Roman" panose="02020603050405020304" pitchFamily="18" charset="0"/>
                <a:sym typeface="Shrikhand"/>
              </a:rPr>
              <a:t>Võ</a:t>
            </a:r>
            <a:r>
              <a:rPr lang="en-US" b="1">
                <a:solidFill>
                  <a:schemeClr val="tx1"/>
                </a:solidFill>
                <a:latin typeface="Times New Roman" panose="02020603050405020304" pitchFamily="18" charset="0"/>
                <a:ea typeface="Shrikhand"/>
                <a:cs typeface="Times New Roman" panose="02020603050405020304" pitchFamily="18" charset="0"/>
                <a:sym typeface="Shrikhand"/>
              </a:rPr>
              <a:t> </a:t>
            </a:r>
            <a:r>
              <a:rPr lang="en-US" b="1" err="1">
                <a:solidFill>
                  <a:schemeClr val="tx1"/>
                </a:solidFill>
                <a:latin typeface="Times New Roman" panose="02020603050405020304" pitchFamily="18" charset="0"/>
                <a:ea typeface="Shrikhand"/>
                <a:cs typeface="Times New Roman" panose="02020603050405020304" pitchFamily="18" charset="0"/>
                <a:sym typeface="Shrikhand"/>
              </a:rPr>
              <a:t>Huỳnh</a:t>
            </a:r>
            <a:r>
              <a:rPr lang="en-US" b="1">
                <a:solidFill>
                  <a:schemeClr val="tx1"/>
                </a:solidFill>
                <a:latin typeface="Times New Roman" panose="02020603050405020304" pitchFamily="18" charset="0"/>
                <a:ea typeface="Shrikhand"/>
                <a:cs typeface="Times New Roman" panose="02020603050405020304" pitchFamily="18" charset="0"/>
                <a:sym typeface="Shrikhand"/>
              </a:rPr>
              <a:t> </a:t>
            </a:r>
            <a:r>
              <a:rPr lang="en-US" b="1" err="1">
                <a:solidFill>
                  <a:schemeClr val="tx1"/>
                </a:solidFill>
                <a:latin typeface="Times New Roman" panose="02020603050405020304" pitchFamily="18" charset="0"/>
                <a:ea typeface="Shrikhand"/>
                <a:cs typeface="Times New Roman" panose="02020603050405020304" pitchFamily="18" charset="0"/>
                <a:sym typeface="Shrikhand"/>
              </a:rPr>
              <a:t>Trâm</a:t>
            </a:r>
            <a:endParaRPr lang="en-US" b="1">
              <a:solidFill>
                <a:schemeClr val="tx1"/>
              </a:solidFill>
              <a:latin typeface="Times New Roman" panose="02020603050405020304" pitchFamily="18" charset="0"/>
              <a:ea typeface="Shrikhand"/>
              <a:cs typeface="Times New Roman" panose="02020603050405020304" pitchFamily="18" charset="0"/>
              <a:sym typeface="Shrikhand"/>
            </a:endParaRPr>
          </a:p>
          <a:p>
            <a:r>
              <a:rPr lang="en-US" sz="1200" err="1">
                <a:solidFill>
                  <a:schemeClr val="tx1"/>
                </a:solidFill>
                <a:latin typeface="Times New Roman" panose="02020603050405020304" pitchFamily="18" charset="0"/>
                <a:ea typeface="Shrikhand"/>
                <a:cs typeface="Times New Roman" panose="02020603050405020304" pitchFamily="18" charset="0"/>
                <a:sym typeface="Shrikhand"/>
              </a:rPr>
              <a:t>Sinh</a:t>
            </a:r>
            <a:r>
              <a:rPr lang="en-US" sz="1200">
                <a:solidFill>
                  <a:schemeClr val="tx1"/>
                </a:solidFill>
                <a:latin typeface="Times New Roman" panose="02020603050405020304" pitchFamily="18" charset="0"/>
                <a:ea typeface="Shrikhand"/>
                <a:cs typeface="Times New Roman" panose="02020603050405020304" pitchFamily="18" charset="0"/>
                <a:sym typeface="Shrikhand"/>
              </a:rPr>
              <a:t> </a:t>
            </a:r>
            <a:r>
              <a:rPr lang="en-US" sz="1200" err="1">
                <a:solidFill>
                  <a:schemeClr val="tx1"/>
                </a:solidFill>
                <a:latin typeface="Times New Roman" panose="02020603050405020304" pitchFamily="18" charset="0"/>
                <a:ea typeface="Shrikhand"/>
                <a:cs typeface="Times New Roman" panose="02020603050405020304" pitchFamily="18" charset="0"/>
                <a:sym typeface="Shrikhand"/>
              </a:rPr>
              <a:t>viên</a:t>
            </a:r>
            <a:r>
              <a:rPr lang="en-US" sz="1200">
                <a:solidFill>
                  <a:schemeClr val="tx1"/>
                </a:solidFill>
                <a:latin typeface="Times New Roman" panose="02020603050405020304" pitchFamily="18" charset="0"/>
                <a:ea typeface="Shrikhand"/>
                <a:cs typeface="Times New Roman" panose="02020603050405020304" pitchFamily="18" charset="0"/>
                <a:sym typeface="Shrikhand"/>
              </a:rPr>
              <a:t> </a:t>
            </a:r>
            <a:r>
              <a:rPr lang="en-US" sz="1200" err="1">
                <a:solidFill>
                  <a:schemeClr val="tx1"/>
                </a:solidFill>
                <a:latin typeface="Times New Roman" panose="02020603050405020304" pitchFamily="18" charset="0"/>
                <a:ea typeface="Shrikhand"/>
                <a:cs typeface="Times New Roman" panose="02020603050405020304" pitchFamily="18" charset="0"/>
                <a:sym typeface="Shrikhand"/>
              </a:rPr>
              <a:t>thực</a:t>
            </a:r>
            <a:r>
              <a:rPr lang="en-US" sz="1200">
                <a:solidFill>
                  <a:schemeClr val="tx1"/>
                </a:solidFill>
                <a:latin typeface="Times New Roman" panose="02020603050405020304" pitchFamily="18" charset="0"/>
                <a:ea typeface="Shrikhand"/>
                <a:cs typeface="Times New Roman" panose="02020603050405020304" pitchFamily="18" charset="0"/>
                <a:sym typeface="Shrikhand"/>
              </a:rPr>
              <a:t> </a:t>
            </a:r>
            <a:r>
              <a:rPr lang="en-US" sz="1200" err="1">
                <a:solidFill>
                  <a:schemeClr val="tx1"/>
                </a:solidFill>
                <a:latin typeface="Times New Roman" panose="02020603050405020304" pitchFamily="18" charset="0"/>
                <a:ea typeface="Shrikhand"/>
                <a:cs typeface="Times New Roman" panose="02020603050405020304" pitchFamily="18" charset="0"/>
                <a:sym typeface="Shrikhand"/>
              </a:rPr>
              <a:t>hiện</a:t>
            </a:r>
            <a:r>
              <a:rPr lang="en-US" sz="1200">
                <a:solidFill>
                  <a:schemeClr val="tx1"/>
                </a:solidFill>
                <a:latin typeface="Times New Roman" panose="02020603050405020304" pitchFamily="18" charset="0"/>
                <a:ea typeface="Shrikhand"/>
                <a:cs typeface="Times New Roman" panose="02020603050405020304" pitchFamily="18" charset="0"/>
                <a:sym typeface="Shrikhand"/>
              </a:rPr>
              <a:t>:</a:t>
            </a:r>
          </a:p>
          <a:p>
            <a:r>
              <a:rPr lang="en-US" b="1">
                <a:solidFill>
                  <a:schemeClr val="tx1"/>
                </a:solidFill>
                <a:latin typeface="Times New Roman" panose="02020603050405020304" pitchFamily="18" charset="0"/>
                <a:ea typeface="Shrikhand"/>
                <a:cs typeface="Times New Roman" panose="02020603050405020304" pitchFamily="18" charset="0"/>
                <a:sym typeface="Shrikhand"/>
              </a:rPr>
              <a:t>Nguyễn </a:t>
            </a:r>
            <a:r>
              <a:rPr lang="en-US" b="1" err="1">
                <a:solidFill>
                  <a:schemeClr val="tx1"/>
                </a:solidFill>
                <a:latin typeface="Times New Roman" panose="02020603050405020304" pitchFamily="18" charset="0"/>
                <a:ea typeface="Shrikhand"/>
                <a:cs typeface="Times New Roman" panose="02020603050405020304" pitchFamily="18" charset="0"/>
                <a:sym typeface="Shrikhand"/>
              </a:rPr>
              <a:t>Đình</a:t>
            </a:r>
            <a:r>
              <a:rPr lang="en-US" b="1">
                <a:solidFill>
                  <a:schemeClr val="tx1"/>
                </a:solidFill>
                <a:latin typeface="Times New Roman" panose="02020603050405020304" pitchFamily="18" charset="0"/>
                <a:ea typeface="Shrikhand"/>
                <a:cs typeface="Times New Roman" panose="02020603050405020304" pitchFamily="18" charset="0"/>
                <a:sym typeface="Shrikhand"/>
              </a:rPr>
              <a:t> Thanh – B1806813</a:t>
            </a:r>
            <a:endParaRPr b="1">
              <a:solidFill>
                <a:schemeClr val="tx1"/>
              </a:solidFill>
              <a:latin typeface="Times New Roman" panose="02020603050405020304" pitchFamily="18" charset="0"/>
              <a:ea typeface="Shrikhand"/>
              <a:cs typeface="Times New Roman" panose="02020603050405020304" pitchFamily="18" charset="0"/>
              <a:sym typeface="Shrikhan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9"/>
          <p:cNvSpPr txBox="1">
            <a:spLocks noGrp="1"/>
          </p:cNvSpPr>
          <p:nvPr>
            <p:ph type="title"/>
          </p:nvPr>
        </p:nvSpPr>
        <p:spPr>
          <a:xfrm>
            <a:off x="2158275" y="2539950"/>
            <a:ext cx="4827450" cy="64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2C71B1"/>
                </a:solidFill>
              </a:rPr>
              <a:t>Mô tả bài toán</a:t>
            </a:r>
            <a:endParaRPr b="1">
              <a:solidFill>
                <a:srgbClr val="2C71B1"/>
              </a:solidFill>
            </a:endParaRPr>
          </a:p>
        </p:txBody>
      </p:sp>
      <p:sp>
        <p:nvSpPr>
          <p:cNvPr id="328" name="Google Shape;328;p49"/>
          <p:cNvSpPr txBox="1">
            <a:spLocks noGrp="1"/>
          </p:cNvSpPr>
          <p:nvPr>
            <p:ph type="title" idx="2"/>
          </p:nvPr>
        </p:nvSpPr>
        <p:spPr>
          <a:xfrm>
            <a:off x="3746550" y="1233750"/>
            <a:ext cx="1650900" cy="9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29" name="Google Shape;329;p49"/>
          <p:cNvSpPr txBox="1">
            <a:spLocks noGrp="1"/>
          </p:cNvSpPr>
          <p:nvPr>
            <p:ph type="subTitle" idx="1"/>
          </p:nvPr>
        </p:nvSpPr>
        <p:spPr>
          <a:xfrm>
            <a:off x="2291400" y="4191750"/>
            <a:ext cx="4561200" cy="39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Website cung cấp và chia sẻ kiến thức Toán học BeUMathematics</a:t>
            </a:r>
          </a:p>
        </p:txBody>
      </p:sp>
    </p:spTree>
    <p:extLst>
      <p:ext uri="{BB962C8B-B14F-4D97-AF65-F5344CB8AC3E}">
        <p14:creationId xmlns:p14="http://schemas.microsoft.com/office/powerpoint/2010/main" val="3894279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3"/>
          <p:cNvSpPr txBox="1">
            <a:spLocks noGrp="1"/>
          </p:cNvSpPr>
          <p:nvPr>
            <p:ph type="ctrTitle" idx="4294967295"/>
          </p:nvPr>
        </p:nvSpPr>
        <p:spPr>
          <a:xfrm>
            <a:off x="1039812" y="276750"/>
            <a:ext cx="7064375" cy="6175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2"/>
              </a:buClr>
              <a:buSzPts val="1100"/>
              <a:buFont typeface="Arial"/>
              <a:buNone/>
            </a:pPr>
            <a:r>
              <a:rPr lang="en" sz="3000" b="1">
                <a:solidFill>
                  <a:srgbClr val="2C71B1"/>
                </a:solidFill>
              </a:rPr>
              <a:t>Các yêu cầu chức năng</a:t>
            </a:r>
            <a:endParaRPr sz="3000" b="1">
              <a:solidFill>
                <a:srgbClr val="2C71B1"/>
              </a:solidFill>
            </a:endParaRPr>
          </a:p>
        </p:txBody>
      </p:sp>
      <p:sp>
        <p:nvSpPr>
          <p:cNvPr id="10" name="Google Shape;366;p53">
            <a:extLst>
              <a:ext uri="{FF2B5EF4-FFF2-40B4-BE49-F238E27FC236}">
                <a16:creationId xmlns:a16="http://schemas.microsoft.com/office/drawing/2014/main" id="{DCE60E31-26E5-2FB3-FD28-D8139661D9E0}"/>
              </a:ext>
            </a:extLst>
          </p:cNvPr>
          <p:cNvSpPr txBox="1">
            <a:spLocks/>
          </p:cNvSpPr>
          <p:nvPr/>
        </p:nvSpPr>
        <p:spPr>
          <a:xfrm>
            <a:off x="3222000" y="1131750"/>
            <a:ext cx="2700000" cy="3645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800"/>
              </a:spcAft>
            </a:pPr>
            <a:r>
              <a:rPr lang="en-US" sz="1800" b="1">
                <a:latin typeface="Times New Roman" panose="02020603050405020304" pitchFamily="18" charset="0"/>
                <a:ea typeface="Times New Roman" panose="02020603050405020304" pitchFamily="18" charset="0"/>
              </a:rPr>
              <a:t>Người dùng thành viên</a:t>
            </a:r>
          </a:p>
          <a:p>
            <a:pPr>
              <a:spcBef>
                <a:spcPts val="600"/>
              </a:spcBef>
              <a:spcAft>
                <a:spcPts val="600"/>
              </a:spcAft>
            </a:pPr>
            <a:r>
              <a:rPr lang="en-US" sz="1300">
                <a:latin typeface="Times New Roman" panose="02020603050405020304" pitchFamily="18" charset="0"/>
                <a:ea typeface="Times New Roman" panose="02020603050405020304" pitchFamily="18" charset="0"/>
              </a:rPr>
              <a:t>+ Xem chi tiết bài viết Toán học.</a:t>
            </a:r>
          </a:p>
          <a:p>
            <a:pPr>
              <a:spcBef>
                <a:spcPts val="600"/>
              </a:spcBef>
              <a:spcAft>
                <a:spcPts val="600"/>
              </a:spcAft>
            </a:pPr>
            <a:r>
              <a:rPr lang="en-US" sz="1300">
                <a:latin typeface="Times New Roman" panose="02020603050405020304" pitchFamily="18" charset="0"/>
                <a:ea typeface="Times New Roman" panose="02020603050405020304" pitchFamily="18" charset="0"/>
              </a:rPr>
              <a:t>+ Xem chi tiết câu hỏi Diễn đàn.</a:t>
            </a:r>
          </a:p>
          <a:p>
            <a:pPr>
              <a:spcBef>
                <a:spcPts val="600"/>
              </a:spcBef>
              <a:spcAft>
                <a:spcPts val="600"/>
              </a:spcAft>
            </a:pPr>
            <a:r>
              <a:rPr lang="en-US" sz="1300">
                <a:latin typeface="Times New Roman" panose="02020603050405020304" pitchFamily="18" charset="0"/>
                <a:ea typeface="Times New Roman" panose="02020603050405020304" pitchFamily="18" charset="0"/>
              </a:rPr>
              <a:t>+ Làm và lưu thành tích Đố nhanh.</a:t>
            </a:r>
          </a:p>
          <a:p>
            <a:pPr>
              <a:spcBef>
                <a:spcPts val="600"/>
              </a:spcBef>
              <a:spcAft>
                <a:spcPts val="600"/>
              </a:spcAft>
            </a:pPr>
            <a:r>
              <a:rPr lang="en-US" sz="1300">
                <a:latin typeface="Times New Roman" panose="02020603050405020304" pitchFamily="18" charset="0"/>
                <a:ea typeface="Times New Roman" panose="02020603050405020304" pitchFamily="18" charset="0"/>
              </a:rPr>
              <a:t>+ Chơi và lưu thành tích Trò chơi.</a:t>
            </a:r>
          </a:p>
          <a:p>
            <a:pPr>
              <a:spcBef>
                <a:spcPts val="600"/>
              </a:spcBef>
              <a:spcAft>
                <a:spcPts val="600"/>
              </a:spcAft>
            </a:pPr>
            <a:r>
              <a:rPr lang="en-US" sz="1300">
                <a:latin typeface="Times New Roman" panose="02020603050405020304" pitchFamily="18" charset="0"/>
                <a:ea typeface="Times New Roman" panose="02020603050405020304" pitchFamily="18" charset="0"/>
              </a:rPr>
              <a:t>+ Thêm và xóa câu hỏi, câu trả lời mới.</a:t>
            </a:r>
          </a:p>
          <a:p>
            <a:pPr>
              <a:spcBef>
                <a:spcPts val="600"/>
              </a:spcBef>
              <a:spcAft>
                <a:spcPts val="600"/>
              </a:spcAft>
            </a:pPr>
            <a:r>
              <a:rPr lang="en-US" sz="1300">
                <a:latin typeface="Times New Roman" panose="02020603050405020304" pitchFamily="18" charset="0"/>
                <a:ea typeface="Times New Roman" panose="02020603050405020304" pitchFamily="18" charset="0"/>
              </a:rPr>
              <a:t>+ Xem thông tin tài khoản.</a:t>
            </a:r>
          </a:p>
          <a:p>
            <a:pPr>
              <a:spcBef>
                <a:spcPts val="600"/>
              </a:spcBef>
              <a:spcAft>
                <a:spcPts val="600"/>
              </a:spcAft>
            </a:pPr>
            <a:r>
              <a:rPr lang="en-US" sz="1300">
                <a:latin typeface="Times New Roman" panose="02020603050405020304" pitchFamily="18" charset="0"/>
                <a:ea typeface="Times New Roman" panose="02020603050405020304" pitchFamily="18" charset="0"/>
              </a:rPr>
              <a:t>+ Đăng nhập.</a:t>
            </a:r>
          </a:p>
        </p:txBody>
      </p:sp>
      <p:sp>
        <p:nvSpPr>
          <p:cNvPr id="11" name="Google Shape;366;p53">
            <a:extLst>
              <a:ext uri="{FF2B5EF4-FFF2-40B4-BE49-F238E27FC236}">
                <a16:creationId xmlns:a16="http://schemas.microsoft.com/office/drawing/2014/main" id="{B54CE05F-5BFF-66B1-E67D-9BFADC82D8FE}"/>
              </a:ext>
            </a:extLst>
          </p:cNvPr>
          <p:cNvSpPr txBox="1">
            <a:spLocks/>
          </p:cNvSpPr>
          <p:nvPr/>
        </p:nvSpPr>
        <p:spPr>
          <a:xfrm>
            <a:off x="207000" y="1131750"/>
            <a:ext cx="2700000" cy="3645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800"/>
              </a:spcAft>
            </a:pPr>
            <a:r>
              <a:rPr lang="en-US" sz="1800" b="1">
                <a:latin typeface="Times New Roman" panose="02020603050405020304" pitchFamily="18" charset="0"/>
                <a:ea typeface="Times New Roman" panose="02020603050405020304" pitchFamily="18" charset="0"/>
              </a:rPr>
              <a:t>Người dùng mới</a:t>
            </a:r>
          </a:p>
          <a:p>
            <a:pPr>
              <a:spcBef>
                <a:spcPts val="600"/>
              </a:spcBef>
              <a:spcAft>
                <a:spcPts val="600"/>
              </a:spcAft>
            </a:pPr>
            <a:r>
              <a:rPr lang="en-US" sz="1300">
                <a:latin typeface="Times New Roman" panose="02020603050405020304" pitchFamily="18" charset="0"/>
                <a:ea typeface="Times New Roman" panose="02020603050405020304" pitchFamily="18" charset="0"/>
              </a:rPr>
              <a:t>+ Đăng ký tài khoản.</a:t>
            </a:r>
          </a:p>
          <a:p>
            <a:pPr>
              <a:spcBef>
                <a:spcPts val="600"/>
              </a:spcBef>
              <a:spcAft>
                <a:spcPts val="600"/>
              </a:spcAft>
            </a:pPr>
            <a:r>
              <a:rPr lang="en-US" sz="1300">
                <a:latin typeface="Times New Roman" panose="02020603050405020304" pitchFamily="18" charset="0"/>
                <a:ea typeface="Times New Roman" panose="02020603050405020304" pitchFamily="18" charset="0"/>
              </a:rPr>
              <a:t>+ Xem chi tiết bài viết Toán học.</a:t>
            </a:r>
          </a:p>
          <a:p>
            <a:pPr>
              <a:spcBef>
                <a:spcPts val="600"/>
              </a:spcBef>
              <a:spcAft>
                <a:spcPts val="600"/>
              </a:spcAft>
            </a:pPr>
            <a:r>
              <a:rPr lang="en-US" sz="1300">
                <a:latin typeface="Times New Roman" panose="02020603050405020304" pitchFamily="18" charset="0"/>
                <a:ea typeface="Times New Roman" panose="02020603050405020304" pitchFamily="18" charset="0"/>
              </a:rPr>
              <a:t>+ Xem chi tiết câu hỏi Diễn đàn.</a:t>
            </a:r>
          </a:p>
          <a:p>
            <a:pPr>
              <a:spcBef>
                <a:spcPts val="600"/>
              </a:spcBef>
              <a:spcAft>
                <a:spcPts val="600"/>
              </a:spcAft>
            </a:pPr>
            <a:r>
              <a:rPr lang="en-US" sz="1300">
                <a:latin typeface="Times New Roman" panose="02020603050405020304" pitchFamily="18" charset="0"/>
                <a:ea typeface="Times New Roman" panose="02020603050405020304" pitchFamily="18" charset="0"/>
              </a:rPr>
              <a:t>+ Làm và lưu thành tích Đố nhanh.</a:t>
            </a:r>
          </a:p>
          <a:p>
            <a:pPr>
              <a:spcBef>
                <a:spcPts val="600"/>
              </a:spcBef>
              <a:spcAft>
                <a:spcPts val="600"/>
              </a:spcAft>
            </a:pPr>
            <a:r>
              <a:rPr lang="en-US" sz="1300">
                <a:latin typeface="Times New Roman" panose="02020603050405020304" pitchFamily="18" charset="0"/>
                <a:ea typeface="Times New Roman" panose="02020603050405020304" pitchFamily="18" charset="0"/>
              </a:rPr>
              <a:t>+ Chơi và lưu thành tích Trò chơi.</a:t>
            </a:r>
          </a:p>
        </p:txBody>
      </p:sp>
      <p:sp>
        <p:nvSpPr>
          <p:cNvPr id="12" name="Google Shape;366;p53">
            <a:extLst>
              <a:ext uri="{FF2B5EF4-FFF2-40B4-BE49-F238E27FC236}">
                <a16:creationId xmlns:a16="http://schemas.microsoft.com/office/drawing/2014/main" id="{9A32FA36-333C-1D96-58B2-A44683240C2C}"/>
              </a:ext>
            </a:extLst>
          </p:cNvPr>
          <p:cNvSpPr txBox="1">
            <a:spLocks/>
          </p:cNvSpPr>
          <p:nvPr/>
        </p:nvSpPr>
        <p:spPr>
          <a:xfrm>
            <a:off x="6237000" y="1131750"/>
            <a:ext cx="2700000" cy="3645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800"/>
              </a:spcAft>
            </a:pPr>
            <a:r>
              <a:rPr lang="en-US" sz="1800" b="1">
                <a:latin typeface="Times New Roman" panose="02020603050405020304" pitchFamily="18" charset="0"/>
                <a:ea typeface="Times New Roman" panose="02020603050405020304" pitchFamily="18" charset="0"/>
              </a:rPr>
              <a:t>Quản trị viên</a:t>
            </a:r>
          </a:p>
          <a:p>
            <a:pPr>
              <a:spcBef>
                <a:spcPts val="600"/>
              </a:spcBef>
              <a:spcAft>
                <a:spcPts val="600"/>
              </a:spcAft>
            </a:pPr>
            <a:r>
              <a:rPr lang="en-US" sz="1300">
                <a:latin typeface="Times New Roman" panose="02020603050405020304" pitchFamily="18" charset="0"/>
                <a:ea typeface="Times New Roman" panose="02020603050405020304" pitchFamily="18" charset="0"/>
              </a:rPr>
              <a:t>+ Xem chi tiết bài viết Toán học.</a:t>
            </a:r>
          </a:p>
          <a:p>
            <a:pPr>
              <a:spcBef>
                <a:spcPts val="600"/>
              </a:spcBef>
              <a:spcAft>
                <a:spcPts val="600"/>
              </a:spcAft>
            </a:pPr>
            <a:r>
              <a:rPr lang="en-US" sz="1300">
                <a:latin typeface="Times New Roman" panose="02020603050405020304" pitchFamily="18" charset="0"/>
                <a:ea typeface="Times New Roman" panose="02020603050405020304" pitchFamily="18" charset="0"/>
              </a:rPr>
              <a:t>+ Xem chi tiết câu hỏi Diễn đàn.</a:t>
            </a:r>
          </a:p>
          <a:p>
            <a:pPr>
              <a:spcBef>
                <a:spcPts val="600"/>
              </a:spcBef>
              <a:spcAft>
                <a:spcPts val="600"/>
              </a:spcAft>
            </a:pPr>
            <a:r>
              <a:rPr lang="en-US" sz="1300">
                <a:latin typeface="Times New Roman" panose="02020603050405020304" pitchFamily="18" charset="0"/>
                <a:ea typeface="Times New Roman" panose="02020603050405020304" pitchFamily="18" charset="0"/>
              </a:rPr>
              <a:t>+ Làm và lưu thành tích Đố nhanh.</a:t>
            </a:r>
          </a:p>
          <a:p>
            <a:pPr>
              <a:spcBef>
                <a:spcPts val="600"/>
              </a:spcBef>
              <a:spcAft>
                <a:spcPts val="600"/>
              </a:spcAft>
            </a:pPr>
            <a:r>
              <a:rPr lang="en-US" sz="1300">
                <a:latin typeface="Times New Roman" panose="02020603050405020304" pitchFamily="18" charset="0"/>
                <a:ea typeface="Times New Roman" panose="02020603050405020304" pitchFamily="18" charset="0"/>
              </a:rPr>
              <a:t>+ Chơi và lưu thành tích Trò chơi.</a:t>
            </a:r>
          </a:p>
          <a:p>
            <a:pPr>
              <a:spcBef>
                <a:spcPts val="600"/>
              </a:spcBef>
              <a:spcAft>
                <a:spcPts val="600"/>
              </a:spcAft>
            </a:pPr>
            <a:r>
              <a:rPr lang="en-US" sz="1300">
                <a:latin typeface="Times New Roman" panose="02020603050405020304" pitchFamily="18" charset="0"/>
                <a:ea typeface="Times New Roman" panose="02020603050405020304" pitchFamily="18" charset="0"/>
              </a:rPr>
              <a:t>+ Thêm và xóa tất cả câu hỏi, câu trả lời.</a:t>
            </a:r>
          </a:p>
          <a:p>
            <a:pPr>
              <a:spcBef>
                <a:spcPts val="600"/>
              </a:spcBef>
              <a:spcAft>
                <a:spcPts val="600"/>
              </a:spcAft>
            </a:pPr>
            <a:r>
              <a:rPr lang="en-US" sz="1300">
                <a:latin typeface="Times New Roman" panose="02020603050405020304" pitchFamily="18" charset="0"/>
                <a:ea typeface="Times New Roman" panose="02020603050405020304" pitchFamily="18" charset="0"/>
              </a:rPr>
              <a:t>+ Xem thông tin tài khoản.</a:t>
            </a:r>
          </a:p>
          <a:p>
            <a:pPr>
              <a:spcBef>
                <a:spcPts val="600"/>
              </a:spcBef>
              <a:spcAft>
                <a:spcPts val="600"/>
              </a:spcAft>
            </a:pPr>
            <a:r>
              <a:rPr lang="en-US" sz="1300">
                <a:latin typeface="Times New Roman" panose="02020603050405020304" pitchFamily="18" charset="0"/>
                <a:ea typeface="Times New Roman" panose="02020603050405020304" pitchFamily="18" charset="0"/>
              </a:rPr>
              <a:t>+ Đăng nhập.</a:t>
            </a:r>
          </a:p>
        </p:txBody>
      </p:sp>
    </p:spTree>
    <p:extLst>
      <p:ext uri="{BB962C8B-B14F-4D97-AF65-F5344CB8AC3E}">
        <p14:creationId xmlns:p14="http://schemas.microsoft.com/office/powerpoint/2010/main" val="2222412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3"/>
          <p:cNvSpPr txBox="1">
            <a:spLocks noGrp="1"/>
          </p:cNvSpPr>
          <p:nvPr>
            <p:ph type="ctrTitle" idx="4294967295"/>
          </p:nvPr>
        </p:nvSpPr>
        <p:spPr>
          <a:xfrm>
            <a:off x="1039812" y="282981"/>
            <a:ext cx="7064375" cy="6175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2"/>
              </a:buClr>
              <a:buSzPts val="1100"/>
              <a:buFont typeface="Arial"/>
              <a:buNone/>
            </a:pPr>
            <a:r>
              <a:rPr lang="en" sz="3000" b="1">
                <a:solidFill>
                  <a:srgbClr val="2C71B1"/>
                </a:solidFill>
              </a:rPr>
              <a:t>Các yêu cầu phi chức năng</a:t>
            </a:r>
            <a:endParaRPr sz="3000" b="1">
              <a:solidFill>
                <a:srgbClr val="2C71B1"/>
              </a:solidFill>
            </a:endParaRPr>
          </a:p>
        </p:txBody>
      </p:sp>
      <p:sp>
        <p:nvSpPr>
          <p:cNvPr id="10" name="Google Shape;366;p53">
            <a:extLst>
              <a:ext uri="{FF2B5EF4-FFF2-40B4-BE49-F238E27FC236}">
                <a16:creationId xmlns:a16="http://schemas.microsoft.com/office/drawing/2014/main" id="{DCE60E31-26E5-2FB3-FD28-D8139661D9E0}"/>
              </a:ext>
            </a:extLst>
          </p:cNvPr>
          <p:cNvSpPr txBox="1">
            <a:spLocks/>
          </p:cNvSpPr>
          <p:nvPr/>
        </p:nvSpPr>
        <p:spPr>
          <a:xfrm>
            <a:off x="3222000" y="1131750"/>
            <a:ext cx="2700000" cy="1117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200"/>
              </a:spcAft>
            </a:pPr>
            <a:r>
              <a:rPr lang="en-US" sz="1800" b="1">
                <a:latin typeface="Times New Roman" panose="02020603050405020304" pitchFamily="18" charset="0"/>
                <a:ea typeface="Times New Roman" panose="02020603050405020304" pitchFamily="18" charset="0"/>
              </a:rPr>
              <a:t>Yêu cầu hiệu suất</a:t>
            </a:r>
          </a:p>
          <a:p>
            <a:pPr>
              <a:spcBef>
                <a:spcPts val="400"/>
              </a:spcBef>
              <a:spcAft>
                <a:spcPts val="400"/>
              </a:spcAft>
            </a:pPr>
            <a:r>
              <a:rPr lang="en-US" sz="1300">
                <a:latin typeface="Times New Roman" panose="02020603050405020304" pitchFamily="18" charset="0"/>
                <a:ea typeface="Times New Roman" panose="02020603050405020304" pitchFamily="18" charset="0"/>
              </a:rPr>
              <a:t>+ Hiệu suất thực thi đạt 90%.</a:t>
            </a:r>
          </a:p>
          <a:p>
            <a:pPr>
              <a:spcBef>
                <a:spcPts val="400"/>
              </a:spcBef>
              <a:spcAft>
                <a:spcPts val="400"/>
              </a:spcAft>
            </a:pPr>
            <a:r>
              <a:rPr lang="en-US" sz="1300">
                <a:latin typeface="Times New Roman" panose="02020603050405020304" pitchFamily="18" charset="0"/>
                <a:ea typeface="Times New Roman" panose="02020603050405020304" pitchFamily="18" charset="0"/>
              </a:rPr>
              <a:t>+ Thời gian phản hồi nhanh &lt; 1giây.</a:t>
            </a:r>
          </a:p>
        </p:txBody>
      </p:sp>
      <p:sp>
        <p:nvSpPr>
          <p:cNvPr id="11" name="Google Shape;366;p53">
            <a:extLst>
              <a:ext uri="{FF2B5EF4-FFF2-40B4-BE49-F238E27FC236}">
                <a16:creationId xmlns:a16="http://schemas.microsoft.com/office/drawing/2014/main" id="{B54CE05F-5BFF-66B1-E67D-9BFADC82D8FE}"/>
              </a:ext>
            </a:extLst>
          </p:cNvPr>
          <p:cNvSpPr txBox="1">
            <a:spLocks/>
          </p:cNvSpPr>
          <p:nvPr/>
        </p:nvSpPr>
        <p:spPr>
          <a:xfrm>
            <a:off x="207000" y="1131750"/>
            <a:ext cx="2700000" cy="1440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200"/>
              </a:spcAft>
            </a:pPr>
            <a:r>
              <a:rPr lang="en-US" sz="1800" b="1">
                <a:latin typeface="Times New Roman" panose="02020603050405020304" pitchFamily="18" charset="0"/>
                <a:ea typeface="Times New Roman" panose="02020603050405020304" pitchFamily="18" charset="0"/>
              </a:rPr>
              <a:t>Yêu cầu thực thi</a:t>
            </a:r>
          </a:p>
          <a:p>
            <a:pPr>
              <a:spcBef>
                <a:spcPts val="400"/>
              </a:spcBef>
              <a:spcAft>
                <a:spcPts val="400"/>
              </a:spcAft>
            </a:pPr>
            <a:r>
              <a:rPr lang="en-US" sz="1300">
                <a:latin typeface="Times New Roman" panose="02020603050405020304" pitchFamily="18" charset="0"/>
                <a:ea typeface="Times New Roman" panose="02020603050405020304" pitchFamily="18" charset="0"/>
              </a:rPr>
              <a:t>+ Hoạt động tốt.</a:t>
            </a:r>
          </a:p>
          <a:p>
            <a:pPr>
              <a:spcBef>
                <a:spcPts val="400"/>
              </a:spcBef>
              <a:spcAft>
                <a:spcPts val="400"/>
              </a:spcAft>
            </a:pPr>
            <a:r>
              <a:rPr lang="en-US" sz="1300">
                <a:latin typeface="Times New Roman" panose="02020603050405020304" pitchFamily="18" charset="0"/>
                <a:ea typeface="Times New Roman" panose="02020603050405020304" pitchFamily="18" charset="0"/>
              </a:rPr>
              <a:t>+ Không xảy ra lỗi.</a:t>
            </a:r>
          </a:p>
          <a:p>
            <a:pPr>
              <a:spcBef>
                <a:spcPts val="400"/>
              </a:spcBef>
              <a:spcAft>
                <a:spcPts val="400"/>
              </a:spcAft>
            </a:pPr>
            <a:r>
              <a:rPr lang="en-US" sz="1300">
                <a:latin typeface="Times New Roman" panose="02020603050405020304" pitchFamily="18" charset="0"/>
                <a:ea typeface="Times New Roman" panose="02020603050405020304" pitchFamily="18" charset="0"/>
              </a:rPr>
              <a:t>+ Khả năng truy cập ổn định.</a:t>
            </a:r>
          </a:p>
        </p:txBody>
      </p:sp>
      <p:sp>
        <p:nvSpPr>
          <p:cNvPr id="12" name="Google Shape;366;p53">
            <a:extLst>
              <a:ext uri="{FF2B5EF4-FFF2-40B4-BE49-F238E27FC236}">
                <a16:creationId xmlns:a16="http://schemas.microsoft.com/office/drawing/2014/main" id="{9A32FA36-333C-1D96-58B2-A44683240C2C}"/>
              </a:ext>
            </a:extLst>
          </p:cNvPr>
          <p:cNvSpPr txBox="1">
            <a:spLocks/>
          </p:cNvSpPr>
          <p:nvPr/>
        </p:nvSpPr>
        <p:spPr>
          <a:xfrm>
            <a:off x="6237000" y="1131750"/>
            <a:ext cx="2700000" cy="1762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200"/>
              </a:spcAft>
            </a:pPr>
            <a:r>
              <a:rPr lang="en-US" sz="1800" b="1">
                <a:latin typeface="Times New Roman" panose="02020603050405020304" pitchFamily="18" charset="0"/>
                <a:ea typeface="Times New Roman" panose="02020603050405020304" pitchFamily="18" charset="0"/>
              </a:rPr>
              <a:t>Quản trị viên</a:t>
            </a:r>
          </a:p>
          <a:p>
            <a:pPr>
              <a:spcBef>
                <a:spcPts val="400"/>
              </a:spcBef>
              <a:spcAft>
                <a:spcPts val="400"/>
              </a:spcAft>
            </a:pPr>
            <a:r>
              <a:rPr lang="en-US" sz="1300">
                <a:latin typeface="Times New Roman" panose="02020603050405020304" pitchFamily="18" charset="0"/>
                <a:ea typeface="Times New Roman" panose="02020603050405020304" pitchFamily="18" charset="0"/>
              </a:rPr>
              <a:t>+ Đảm bảo bảo mật dữ liệu</a:t>
            </a:r>
          </a:p>
          <a:p>
            <a:pPr>
              <a:spcBef>
                <a:spcPts val="400"/>
              </a:spcBef>
              <a:spcAft>
                <a:spcPts val="400"/>
              </a:spcAft>
            </a:pPr>
            <a:r>
              <a:rPr lang="en-US" sz="1300">
                <a:latin typeface="Times New Roman" panose="02020603050405020304" pitchFamily="18" charset="0"/>
                <a:ea typeface="Times New Roman" panose="02020603050405020304" pitchFamily="18" charset="0"/>
              </a:rPr>
              <a:t>+ Cơ sở dữ liệu được sao lưu, backup thường xuyên</a:t>
            </a:r>
          </a:p>
          <a:p>
            <a:pPr>
              <a:spcBef>
                <a:spcPts val="400"/>
              </a:spcBef>
              <a:spcAft>
                <a:spcPts val="400"/>
              </a:spcAft>
            </a:pPr>
            <a:r>
              <a:rPr lang="en-US" sz="1300">
                <a:latin typeface="Times New Roman" panose="02020603050405020304" pitchFamily="18" charset="0"/>
                <a:ea typeface="Times New Roman" panose="02020603050405020304" pitchFamily="18" charset="0"/>
              </a:rPr>
              <a:t>+ Không làm ảnh hưởng đến cơ sở vật chất, môi trường hoạt động.</a:t>
            </a:r>
          </a:p>
        </p:txBody>
      </p:sp>
      <p:sp>
        <p:nvSpPr>
          <p:cNvPr id="6" name="Google Shape;366;p53">
            <a:extLst>
              <a:ext uri="{FF2B5EF4-FFF2-40B4-BE49-F238E27FC236}">
                <a16:creationId xmlns:a16="http://schemas.microsoft.com/office/drawing/2014/main" id="{C90EBD1D-7076-B979-A32A-1163D2AEBC27}"/>
              </a:ext>
            </a:extLst>
          </p:cNvPr>
          <p:cNvSpPr txBox="1">
            <a:spLocks/>
          </p:cNvSpPr>
          <p:nvPr/>
        </p:nvSpPr>
        <p:spPr>
          <a:xfrm>
            <a:off x="207000" y="3021750"/>
            <a:ext cx="2700000" cy="1530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200"/>
              </a:spcAft>
            </a:pPr>
            <a:r>
              <a:rPr lang="en-US" sz="1800" b="1">
                <a:latin typeface="Times New Roman" panose="02020603050405020304" pitchFamily="18" charset="0"/>
                <a:ea typeface="Times New Roman" panose="02020603050405020304" pitchFamily="18" charset="0"/>
              </a:rPr>
              <a:t>Yêu cầu bảo mật</a:t>
            </a:r>
          </a:p>
          <a:p>
            <a:pPr>
              <a:spcBef>
                <a:spcPts val="400"/>
              </a:spcBef>
              <a:spcAft>
                <a:spcPts val="400"/>
              </a:spcAft>
            </a:pPr>
            <a:r>
              <a:rPr lang="en-US" sz="1300">
                <a:latin typeface="Times New Roman" panose="02020603050405020304" pitchFamily="18" charset="0"/>
                <a:ea typeface="Times New Roman" panose="02020603050405020304" pitchFamily="18" charset="0"/>
              </a:rPr>
              <a:t>+ Quản lý bảo mật với từng nhóm người dung.</a:t>
            </a:r>
          </a:p>
          <a:p>
            <a:pPr>
              <a:spcBef>
                <a:spcPts val="400"/>
              </a:spcBef>
              <a:spcAft>
                <a:spcPts val="400"/>
              </a:spcAft>
            </a:pPr>
            <a:r>
              <a:rPr lang="en-US" sz="1300">
                <a:latin typeface="Times New Roman" panose="02020603050405020304" pitchFamily="18" charset="0"/>
                <a:ea typeface="Times New Roman" panose="02020603050405020304" pitchFamily="18" charset="0"/>
              </a:rPr>
              <a:t>+ Phân quyền chặt chẽ, hệ thống ngăn chặn truy cập trái phép.</a:t>
            </a:r>
          </a:p>
        </p:txBody>
      </p:sp>
      <p:sp>
        <p:nvSpPr>
          <p:cNvPr id="7" name="Google Shape;366;p53">
            <a:extLst>
              <a:ext uri="{FF2B5EF4-FFF2-40B4-BE49-F238E27FC236}">
                <a16:creationId xmlns:a16="http://schemas.microsoft.com/office/drawing/2014/main" id="{5EA9F2F3-2310-F25E-6F66-F64DC46ECA52}"/>
              </a:ext>
            </a:extLst>
          </p:cNvPr>
          <p:cNvSpPr txBox="1">
            <a:spLocks/>
          </p:cNvSpPr>
          <p:nvPr/>
        </p:nvSpPr>
        <p:spPr>
          <a:xfrm>
            <a:off x="3222000" y="3021750"/>
            <a:ext cx="2700000" cy="1530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200"/>
              </a:spcAft>
            </a:pPr>
            <a:r>
              <a:rPr lang="en-US" sz="1800" b="1">
                <a:latin typeface="Times New Roman" panose="02020603050405020304" pitchFamily="18" charset="0"/>
                <a:ea typeface="Times New Roman" panose="02020603050405020304" pitchFamily="18" charset="0"/>
              </a:rPr>
              <a:t>Yêu cầu giao diện</a:t>
            </a:r>
          </a:p>
          <a:p>
            <a:pPr>
              <a:spcBef>
                <a:spcPts val="400"/>
              </a:spcBef>
              <a:spcAft>
                <a:spcPts val="400"/>
              </a:spcAft>
            </a:pPr>
            <a:r>
              <a:rPr lang="en-US" sz="1300">
                <a:latin typeface="Times New Roman" panose="02020603050405020304" pitchFamily="18" charset="0"/>
                <a:ea typeface="Times New Roman" panose="02020603050405020304" pitchFamily="18" charset="0"/>
              </a:rPr>
              <a:t>+ Giao diện trực quan, thân thiện, dễ sử dụng.</a:t>
            </a:r>
          </a:p>
          <a:p>
            <a:pPr>
              <a:spcBef>
                <a:spcPts val="400"/>
              </a:spcBef>
              <a:spcAft>
                <a:spcPts val="400"/>
              </a:spcAft>
            </a:pPr>
            <a:r>
              <a:rPr lang="en-US" sz="1300">
                <a:latin typeface="Times New Roman" panose="02020603050405020304" pitchFamily="18" charset="0"/>
                <a:ea typeface="Times New Roman" panose="02020603050405020304" pitchFamily="18" charset="0"/>
              </a:rPr>
              <a:t>+ Ngôn ngữ tiếng Việt, hiển thị rõ rang.</a:t>
            </a:r>
          </a:p>
        </p:txBody>
      </p:sp>
      <p:sp>
        <p:nvSpPr>
          <p:cNvPr id="8" name="Google Shape;366;p53">
            <a:extLst>
              <a:ext uri="{FF2B5EF4-FFF2-40B4-BE49-F238E27FC236}">
                <a16:creationId xmlns:a16="http://schemas.microsoft.com/office/drawing/2014/main" id="{1CE6DBBB-9F98-BF44-A4D0-7C87809B984D}"/>
              </a:ext>
            </a:extLst>
          </p:cNvPr>
          <p:cNvSpPr txBox="1">
            <a:spLocks/>
          </p:cNvSpPr>
          <p:nvPr/>
        </p:nvSpPr>
        <p:spPr>
          <a:xfrm>
            <a:off x="6237000" y="3021750"/>
            <a:ext cx="2700000" cy="982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200"/>
              </a:spcAft>
            </a:pPr>
            <a:r>
              <a:rPr lang="en-US" sz="1800" b="1">
                <a:latin typeface="Times New Roman" panose="02020603050405020304" pitchFamily="18" charset="0"/>
                <a:ea typeface="Times New Roman" panose="02020603050405020304" pitchFamily="18" charset="0"/>
              </a:rPr>
              <a:t>Yêu cầu chất lượng</a:t>
            </a:r>
          </a:p>
          <a:p>
            <a:pPr>
              <a:spcBef>
                <a:spcPts val="400"/>
              </a:spcBef>
              <a:spcAft>
                <a:spcPts val="400"/>
              </a:spcAft>
            </a:pPr>
            <a:r>
              <a:rPr lang="en-US" sz="1300">
                <a:latin typeface="Times New Roman" panose="02020603050405020304" pitchFamily="18" charset="0"/>
                <a:ea typeface="Times New Roman" panose="02020603050405020304" pitchFamily="18" charset="0"/>
              </a:rPr>
              <a:t>+ Dễ vận hành, bảo trì, nâng cấp và sửa chữa.</a:t>
            </a:r>
          </a:p>
        </p:txBody>
      </p:sp>
    </p:spTree>
    <p:extLst>
      <p:ext uri="{BB962C8B-B14F-4D97-AF65-F5344CB8AC3E}">
        <p14:creationId xmlns:p14="http://schemas.microsoft.com/office/powerpoint/2010/main" val="3633508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9"/>
          <p:cNvSpPr txBox="1">
            <a:spLocks noGrp="1"/>
          </p:cNvSpPr>
          <p:nvPr>
            <p:ph type="title"/>
          </p:nvPr>
        </p:nvSpPr>
        <p:spPr>
          <a:xfrm>
            <a:off x="634500" y="2539950"/>
            <a:ext cx="7875000" cy="64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2C71B1"/>
                </a:solidFill>
              </a:rPr>
              <a:t>Thiết kế và cài đặt giải pháp</a:t>
            </a:r>
            <a:endParaRPr b="1">
              <a:solidFill>
                <a:srgbClr val="2C71B1"/>
              </a:solidFill>
            </a:endParaRPr>
          </a:p>
        </p:txBody>
      </p:sp>
      <p:sp>
        <p:nvSpPr>
          <p:cNvPr id="328" name="Google Shape;328;p49"/>
          <p:cNvSpPr txBox="1">
            <a:spLocks noGrp="1"/>
          </p:cNvSpPr>
          <p:nvPr>
            <p:ph type="title" idx="2"/>
          </p:nvPr>
        </p:nvSpPr>
        <p:spPr>
          <a:xfrm>
            <a:off x="3746550" y="1233750"/>
            <a:ext cx="1650900" cy="9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29" name="Google Shape;329;p49"/>
          <p:cNvSpPr txBox="1">
            <a:spLocks noGrp="1"/>
          </p:cNvSpPr>
          <p:nvPr>
            <p:ph type="subTitle" idx="1"/>
          </p:nvPr>
        </p:nvSpPr>
        <p:spPr>
          <a:xfrm>
            <a:off x="2291400" y="4191750"/>
            <a:ext cx="4561200" cy="39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Website cung cấp và chia sẻ kiến thức Toán học BeUMathematics</a:t>
            </a:r>
          </a:p>
        </p:txBody>
      </p:sp>
    </p:spTree>
    <p:extLst>
      <p:ext uri="{BB962C8B-B14F-4D97-AF65-F5344CB8AC3E}">
        <p14:creationId xmlns:p14="http://schemas.microsoft.com/office/powerpoint/2010/main" val="2215801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3"/>
          <p:cNvSpPr txBox="1">
            <a:spLocks noGrp="1"/>
          </p:cNvSpPr>
          <p:nvPr>
            <p:ph type="ctrTitle" idx="4294967295"/>
          </p:nvPr>
        </p:nvSpPr>
        <p:spPr>
          <a:xfrm>
            <a:off x="1039812" y="276750"/>
            <a:ext cx="7064375" cy="6175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2"/>
              </a:buClr>
              <a:buSzPts val="1100"/>
              <a:buFont typeface="Arial"/>
              <a:buNone/>
            </a:pPr>
            <a:r>
              <a:rPr lang="en" sz="3000" b="1">
                <a:solidFill>
                  <a:srgbClr val="2C71B1"/>
                </a:solidFill>
              </a:rPr>
              <a:t>Thiết kế kiến trúc</a:t>
            </a:r>
            <a:endParaRPr sz="3000" b="1">
              <a:solidFill>
                <a:srgbClr val="2C71B1"/>
              </a:solidFill>
            </a:endParaRPr>
          </a:p>
        </p:txBody>
      </p:sp>
      <p:sp>
        <p:nvSpPr>
          <p:cNvPr id="11" name="Google Shape;366;p53">
            <a:extLst>
              <a:ext uri="{FF2B5EF4-FFF2-40B4-BE49-F238E27FC236}">
                <a16:creationId xmlns:a16="http://schemas.microsoft.com/office/drawing/2014/main" id="{B54CE05F-5BFF-66B1-E67D-9BFADC82D8FE}"/>
              </a:ext>
            </a:extLst>
          </p:cNvPr>
          <p:cNvSpPr txBox="1">
            <a:spLocks/>
          </p:cNvSpPr>
          <p:nvPr/>
        </p:nvSpPr>
        <p:spPr>
          <a:xfrm>
            <a:off x="207900" y="1122150"/>
            <a:ext cx="3284100" cy="28992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200"/>
              </a:spcAft>
            </a:pPr>
            <a:r>
              <a:rPr lang="en-US" sz="1800" b="1">
                <a:latin typeface="Times New Roman" panose="02020603050405020304" pitchFamily="18" charset="0"/>
                <a:ea typeface="Times New Roman" panose="02020603050405020304" pitchFamily="18" charset="0"/>
              </a:rPr>
              <a:t>Mô hình MVC</a:t>
            </a:r>
          </a:p>
          <a:p>
            <a:pPr algn="just">
              <a:spcBef>
                <a:spcPts val="400"/>
              </a:spcBef>
              <a:spcAft>
                <a:spcPts val="400"/>
              </a:spcAft>
            </a:pPr>
            <a:r>
              <a:rPr lang="en-US" sz="1600">
                <a:latin typeface="Times New Roman" panose="02020603050405020304" pitchFamily="18" charset="0"/>
                <a:ea typeface="Times New Roman" panose="02020603050405020304" pitchFamily="18" charset="0"/>
              </a:rPr>
              <a:t>Là mô hình thiết kế sử dụng trong phát triển phần mềm. MVC là một mẫu kiến trúc phần mềm để tạo lập giao diện người dung trên máy tính. MVC chia ra thành ba phần được kết nối với nhau gọi là: Model(Bộ phận dữ liệu), View(Bộ phận giao diện) và Controller(Bộ phận điều khiển).</a:t>
            </a:r>
          </a:p>
        </p:txBody>
      </p:sp>
      <p:pic>
        <p:nvPicPr>
          <p:cNvPr id="9" name="Picture 8">
            <a:extLst>
              <a:ext uri="{FF2B5EF4-FFF2-40B4-BE49-F238E27FC236}">
                <a16:creationId xmlns:a16="http://schemas.microsoft.com/office/drawing/2014/main" id="{A1F789D7-A96D-BCD9-0646-44BEFD482FFE}"/>
              </a:ext>
            </a:extLst>
          </p:cNvPr>
          <p:cNvPicPr>
            <a:picLocks noChangeAspect="1"/>
          </p:cNvPicPr>
          <p:nvPr/>
        </p:nvPicPr>
        <p:blipFill>
          <a:blip r:embed="rId3"/>
          <a:stretch>
            <a:fillRect/>
          </a:stretch>
        </p:blipFill>
        <p:spPr>
          <a:xfrm>
            <a:off x="3683675" y="1122150"/>
            <a:ext cx="5400000" cy="289920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32216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3"/>
          <p:cNvSpPr txBox="1">
            <a:spLocks noGrp="1"/>
          </p:cNvSpPr>
          <p:nvPr>
            <p:ph type="ctrTitle" idx="4294967295"/>
          </p:nvPr>
        </p:nvSpPr>
        <p:spPr>
          <a:xfrm>
            <a:off x="1039812" y="276750"/>
            <a:ext cx="7064375" cy="6175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2"/>
              </a:buClr>
              <a:buSzPts val="1100"/>
              <a:buFont typeface="Arial"/>
              <a:buNone/>
            </a:pPr>
            <a:r>
              <a:rPr lang="en" sz="3000" b="1">
                <a:solidFill>
                  <a:srgbClr val="2C71B1"/>
                </a:solidFill>
              </a:rPr>
              <a:t>Mô hình dữ liệu</a:t>
            </a:r>
            <a:endParaRPr sz="3000" b="1">
              <a:solidFill>
                <a:srgbClr val="2C71B1"/>
              </a:solidFill>
            </a:endParaRPr>
          </a:p>
        </p:txBody>
      </p:sp>
      <p:sp>
        <p:nvSpPr>
          <p:cNvPr id="11" name="Google Shape;366;p53">
            <a:extLst>
              <a:ext uri="{FF2B5EF4-FFF2-40B4-BE49-F238E27FC236}">
                <a16:creationId xmlns:a16="http://schemas.microsoft.com/office/drawing/2014/main" id="{B54CE05F-5BFF-66B1-E67D-9BFADC82D8FE}"/>
              </a:ext>
            </a:extLst>
          </p:cNvPr>
          <p:cNvSpPr txBox="1">
            <a:spLocks/>
          </p:cNvSpPr>
          <p:nvPr/>
        </p:nvSpPr>
        <p:spPr>
          <a:xfrm>
            <a:off x="213828" y="2209350"/>
            <a:ext cx="3536100" cy="724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200"/>
              </a:spcAft>
            </a:pPr>
            <a:r>
              <a:rPr lang="en-US" sz="1800" b="1">
                <a:latin typeface="Times New Roman" panose="02020603050405020304" pitchFamily="18" charset="0"/>
                <a:ea typeface="Times New Roman" panose="02020603050405020304" pitchFamily="18" charset="0"/>
              </a:rPr>
              <a:t>Sơ đồ tổ chức dữ liệu chức năng chơi Toán học và Diễn đàn</a:t>
            </a:r>
          </a:p>
        </p:txBody>
      </p:sp>
      <p:pic>
        <p:nvPicPr>
          <p:cNvPr id="5" name="Picture 4">
            <a:extLst>
              <a:ext uri="{FF2B5EF4-FFF2-40B4-BE49-F238E27FC236}">
                <a16:creationId xmlns:a16="http://schemas.microsoft.com/office/drawing/2014/main" id="{6FB31BD9-2F50-E187-FE90-641952E6462F}"/>
              </a:ext>
            </a:extLst>
          </p:cNvPr>
          <p:cNvPicPr>
            <a:picLocks noChangeAspect="1"/>
          </p:cNvPicPr>
          <p:nvPr/>
        </p:nvPicPr>
        <p:blipFill>
          <a:blip r:embed="rId3"/>
          <a:stretch>
            <a:fillRect/>
          </a:stretch>
        </p:blipFill>
        <p:spPr>
          <a:xfrm>
            <a:off x="3751944" y="1042350"/>
            <a:ext cx="5400000" cy="3058800"/>
          </a:xfrm>
          <a:prstGeom prst="rect">
            <a:avLst/>
          </a:prstGeom>
        </p:spPr>
      </p:pic>
    </p:spTree>
    <p:extLst>
      <p:ext uri="{BB962C8B-B14F-4D97-AF65-F5344CB8AC3E}">
        <p14:creationId xmlns:p14="http://schemas.microsoft.com/office/powerpoint/2010/main" val="2577467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3"/>
          <p:cNvSpPr txBox="1">
            <a:spLocks noGrp="1"/>
          </p:cNvSpPr>
          <p:nvPr>
            <p:ph type="ctrTitle" idx="4294967295"/>
          </p:nvPr>
        </p:nvSpPr>
        <p:spPr>
          <a:xfrm>
            <a:off x="1039812" y="276750"/>
            <a:ext cx="7064375" cy="6175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2"/>
              </a:buClr>
              <a:buSzPts val="1100"/>
              <a:buFont typeface="Arial"/>
              <a:buNone/>
            </a:pPr>
            <a:r>
              <a:rPr lang="en" sz="3000" b="1">
                <a:solidFill>
                  <a:srgbClr val="2C71B1"/>
                </a:solidFill>
              </a:rPr>
              <a:t>Mô hình dữ liệu</a:t>
            </a:r>
            <a:endParaRPr sz="3000" b="1">
              <a:solidFill>
                <a:srgbClr val="2C71B1"/>
              </a:solidFill>
            </a:endParaRPr>
          </a:p>
        </p:txBody>
      </p:sp>
      <p:sp>
        <p:nvSpPr>
          <p:cNvPr id="11" name="Google Shape;366;p53">
            <a:extLst>
              <a:ext uri="{FF2B5EF4-FFF2-40B4-BE49-F238E27FC236}">
                <a16:creationId xmlns:a16="http://schemas.microsoft.com/office/drawing/2014/main" id="{B54CE05F-5BFF-66B1-E67D-9BFADC82D8FE}"/>
              </a:ext>
            </a:extLst>
          </p:cNvPr>
          <p:cNvSpPr txBox="1">
            <a:spLocks/>
          </p:cNvSpPr>
          <p:nvPr/>
        </p:nvSpPr>
        <p:spPr>
          <a:xfrm>
            <a:off x="329075" y="1511050"/>
            <a:ext cx="3536100" cy="65877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200"/>
              </a:spcAft>
            </a:pPr>
            <a:r>
              <a:rPr lang="en-US" sz="1800" b="1">
                <a:latin typeface="Times New Roman" panose="02020603050405020304" pitchFamily="18" charset="0"/>
                <a:ea typeface="Times New Roman" panose="02020603050405020304" pitchFamily="18" charset="0"/>
              </a:rPr>
              <a:t>Sơ đồ tổ chức dữ liệu chức năng chơi Đố nhanh</a:t>
            </a:r>
          </a:p>
        </p:txBody>
      </p:sp>
      <p:pic>
        <p:nvPicPr>
          <p:cNvPr id="6" name="Picture 5">
            <a:extLst>
              <a:ext uri="{FF2B5EF4-FFF2-40B4-BE49-F238E27FC236}">
                <a16:creationId xmlns:a16="http://schemas.microsoft.com/office/drawing/2014/main" id="{1E776506-64D1-6F78-1279-D6B37A250ABF}"/>
              </a:ext>
            </a:extLst>
          </p:cNvPr>
          <p:cNvPicPr>
            <a:picLocks noChangeAspect="1"/>
          </p:cNvPicPr>
          <p:nvPr/>
        </p:nvPicPr>
        <p:blipFill>
          <a:blip r:embed="rId3"/>
          <a:stretch>
            <a:fillRect/>
          </a:stretch>
        </p:blipFill>
        <p:spPr>
          <a:xfrm>
            <a:off x="4571999" y="1388319"/>
            <a:ext cx="3856990" cy="904240"/>
          </a:xfrm>
          <a:prstGeom prst="rect">
            <a:avLst/>
          </a:prstGeom>
        </p:spPr>
      </p:pic>
      <p:pic>
        <p:nvPicPr>
          <p:cNvPr id="7" name="Picture 6">
            <a:extLst>
              <a:ext uri="{FF2B5EF4-FFF2-40B4-BE49-F238E27FC236}">
                <a16:creationId xmlns:a16="http://schemas.microsoft.com/office/drawing/2014/main" id="{4C483DC8-16FD-A8BC-FC95-2FAB844A0F63}"/>
              </a:ext>
            </a:extLst>
          </p:cNvPr>
          <p:cNvPicPr>
            <a:picLocks noChangeAspect="1"/>
          </p:cNvPicPr>
          <p:nvPr/>
        </p:nvPicPr>
        <p:blipFill>
          <a:blip r:embed="rId4"/>
          <a:stretch>
            <a:fillRect/>
          </a:stretch>
        </p:blipFill>
        <p:spPr>
          <a:xfrm>
            <a:off x="4571999" y="2786590"/>
            <a:ext cx="3571240" cy="1142365"/>
          </a:xfrm>
          <a:prstGeom prst="rect">
            <a:avLst/>
          </a:prstGeom>
        </p:spPr>
      </p:pic>
      <p:sp>
        <p:nvSpPr>
          <p:cNvPr id="8" name="Google Shape;366;p53">
            <a:extLst>
              <a:ext uri="{FF2B5EF4-FFF2-40B4-BE49-F238E27FC236}">
                <a16:creationId xmlns:a16="http://schemas.microsoft.com/office/drawing/2014/main" id="{DCB6E60A-D7F0-2FEA-81B3-86E2D5EBC16E}"/>
              </a:ext>
            </a:extLst>
          </p:cNvPr>
          <p:cNvSpPr txBox="1">
            <a:spLocks/>
          </p:cNvSpPr>
          <p:nvPr/>
        </p:nvSpPr>
        <p:spPr>
          <a:xfrm>
            <a:off x="329075" y="3028383"/>
            <a:ext cx="3536100" cy="65877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200"/>
              </a:spcAft>
            </a:pPr>
            <a:r>
              <a:rPr lang="en-US" sz="1800" b="1">
                <a:latin typeface="Times New Roman" panose="02020603050405020304" pitchFamily="18" charset="0"/>
                <a:ea typeface="Times New Roman" panose="02020603050405020304" pitchFamily="18" charset="0"/>
              </a:rPr>
              <a:t>Sơ đồ tổ chức dữ liệu chức năng chơi Game</a:t>
            </a:r>
          </a:p>
        </p:txBody>
      </p:sp>
    </p:spTree>
    <p:extLst>
      <p:ext uri="{BB962C8B-B14F-4D97-AF65-F5344CB8AC3E}">
        <p14:creationId xmlns:p14="http://schemas.microsoft.com/office/powerpoint/2010/main" val="2675982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9"/>
          <p:cNvSpPr txBox="1">
            <a:spLocks noGrp="1"/>
          </p:cNvSpPr>
          <p:nvPr>
            <p:ph type="title"/>
          </p:nvPr>
        </p:nvSpPr>
        <p:spPr>
          <a:xfrm>
            <a:off x="634500" y="2539950"/>
            <a:ext cx="7875000" cy="64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2C71B1"/>
                </a:solidFill>
              </a:rPr>
              <a:t>K</a:t>
            </a:r>
            <a:r>
              <a:rPr lang="en-US" b="1">
                <a:solidFill>
                  <a:srgbClr val="2C71B1"/>
                </a:solidFill>
              </a:rPr>
              <a:t>i</a:t>
            </a:r>
            <a:r>
              <a:rPr lang="en" b="1">
                <a:solidFill>
                  <a:srgbClr val="2C71B1"/>
                </a:solidFill>
              </a:rPr>
              <a:t>ểm thử và đánh giá</a:t>
            </a:r>
            <a:endParaRPr b="1">
              <a:solidFill>
                <a:srgbClr val="2C71B1"/>
              </a:solidFill>
            </a:endParaRPr>
          </a:p>
        </p:txBody>
      </p:sp>
      <p:sp>
        <p:nvSpPr>
          <p:cNvPr id="328" name="Google Shape;328;p49"/>
          <p:cNvSpPr txBox="1">
            <a:spLocks noGrp="1"/>
          </p:cNvSpPr>
          <p:nvPr>
            <p:ph type="title" idx="2"/>
          </p:nvPr>
        </p:nvSpPr>
        <p:spPr>
          <a:xfrm>
            <a:off x="3746550" y="1233750"/>
            <a:ext cx="1650900" cy="9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29" name="Google Shape;329;p49"/>
          <p:cNvSpPr txBox="1">
            <a:spLocks noGrp="1"/>
          </p:cNvSpPr>
          <p:nvPr>
            <p:ph type="subTitle" idx="1"/>
          </p:nvPr>
        </p:nvSpPr>
        <p:spPr>
          <a:xfrm>
            <a:off x="2291400" y="4191750"/>
            <a:ext cx="4561200" cy="39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Website cung cấp và chia sẻ kiến thức Toán học BeUMathematics</a:t>
            </a:r>
          </a:p>
        </p:txBody>
      </p:sp>
    </p:spTree>
    <p:extLst>
      <p:ext uri="{BB962C8B-B14F-4D97-AF65-F5344CB8AC3E}">
        <p14:creationId xmlns:p14="http://schemas.microsoft.com/office/powerpoint/2010/main" val="3276513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3"/>
          <p:cNvSpPr txBox="1">
            <a:spLocks noGrp="1"/>
          </p:cNvSpPr>
          <p:nvPr>
            <p:ph type="ctrTitle" idx="4294967295"/>
          </p:nvPr>
        </p:nvSpPr>
        <p:spPr>
          <a:xfrm>
            <a:off x="1039812" y="276750"/>
            <a:ext cx="7064375" cy="6175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2"/>
              </a:buClr>
              <a:buSzPts val="1100"/>
              <a:buFont typeface="Arial"/>
              <a:buNone/>
            </a:pPr>
            <a:r>
              <a:rPr lang="en" sz="3000" b="1">
                <a:solidFill>
                  <a:srgbClr val="2C71B1"/>
                </a:solidFill>
              </a:rPr>
              <a:t>Môi trường kiểm thử</a:t>
            </a:r>
            <a:endParaRPr sz="3000" b="1">
              <a:solidFill>
                <a:srgbClr val="2C71B1"/>
              </a:solidFill>
            </a:endParaRPr>
          </a:p>
        </p:txBody>
      </p:sp>
      <p:sp>
        <p:nvSpPr>
          <p:cNvPr id="11" name="Google Shape;366;p53">
            <a:extLst>
              <a:ext uri="{FF2B5EF4-FFF2-40B4-BE49-F238E27FC236}">
                <a16:creationId xmlns:a16="http://schemas.microsoft.com/office/drawing/2014/main" id="{B54CE05F-5BFF-66B1-E67D-9BFADC82D8FE}"/>
              </a:ext>
            </a:extLst>
          </p:cNvPr>
          <p:cNvSpPr txBox="1">
            <a:spLocks/>
          </p:cNvSpPr>
          <p:nvPr/>
        </p:nvSpPr>
        <p:spPr>
          <a:xfrm>
            <a:off x="207899" y="1073874"/>
            <a:ext cx="4364100" cy="210537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200"/>
              </a:spcAft>
            </a:pPr>
            <a:r>
              <a:rPr lang="en-US" sz="1800" b="1">
                <a:latin typeface="Times New Roman" panose="02020603050405020304" pitchFamily="18" charset="0"/>
                <a:ea typeface="Times New Roman" panose="02020603050405020304" pitchFamily="18" charset="0"/>
              </a:rPr>
              <a:t>Phần cứng:</a:t>
            </a:r>
          </a:p>
          <a:p>
            <a:pPr marL="285750" indent="-285750" algn="just">
              <a:spcBef>
                <a:spcPts val="400"/>
              </a:spcBef>
              <a:spcAft>
                <a:spcPts val="400"/>
              </a:spcAft>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Máy tính cá nhân có kết nối internet</a:t>
            </a:r>
          </a:p>
          <a:p>
            <a:pPr marL="285750" indent="-285750" algn="just">
              <a:spcBef>
                <a:spcPts val="400"/>
              </a:spcBef>
              <a:spcAft>
                <a:spcPts val="400"/>
              </a:spcAft>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CPU: Intel Core i5 8</a:t>
            </a:r>
            <a:r>
              <a:rPr lang="en-US" sz="1600" baseline="30000">
                <a:latin typeface="Times New Roman" panose="02020603050405020304" pitchFamily="18" charset="0"/>
                <a:ea typeface="Times New Roman" panose="02020603050405020304" pitchFamily="18" charset="0"/>
              </a:rPr>
              <a:t>th</a:t>
            </a:r>
            <a:endParaRPr lang="en-US" sz="1600">
              <a:latin typeface="Times New Roman" panose="02020603050405020304" pitchFamily="18" charset="0"/>
              <a:ea typeface="Times New Roman" panose="02020603050405020304" pitchFamily="18" charset="0"/>
            </a:endParaRPr>
          </a:p>
          <a:p>
            <a:pPr marL="285750" indent="-285750" algn="just">
              <a:spcBef>
                <a:spcPts val="400"/>
              </a:spcBef>
              <a:spcAft>
                <a:spcPts val="400"/>
              </a:spcAft>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RAM: 16GB</a:t>
            </a:r>
          </a:p>
          <a:p>
            <a:pPr marL="285750" indent="-285750" algn="just">
              <a:spcBef>
                <a:spcPts val="400"/>
              </a:spcBef>
              <a:spcAft>
                <a:spcPts val="400"/>
              </a:spcAft>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Lưu trữ: SSD 250GB</a:t>
            </a:r>
          </a:p>
        </p:txBody>
      </p:sp>
      <p:sp>
        <p:nvSpPr>
          <p:cNvPr id="5" name="Google Shape;366;p53">
            <a:extLst>
              <a:ext uri="{FF2B5EF4-FFF2-40B4-BE49-F238E27FC236}">
                <a16:creationId xmlns:a16="http://schemas.microsoft.com/office/drawing/2014/main" id="{0F148138-85A0-BFDB-7DE0-5232D393D3C5}"/>
              </a:ext>
            </a:extLst>
          </p:cNvPr>
          <p:cNvSpPr txBox="1">
            <a:spLocks/>
          </p:cNvSpPr>
          <p:nvPr/>
        </p:nvSpPr>
        <p:spPr>
          <a:xfrm>
            <a:off x="4571999" y="1073874"/>
            <a:ext cx="4364102" cy="210537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200"/>
              </a:spcAft>
            </a:pPr>
            <a:r>
              <a:rPr lang="en-US" sz="1800" b="1">
                <a:latin typeface="Times New Roman" panose="02020603050405020304" pitchFamily="18" charset="0"/>
                <a:ea typeface="Times New Roman" panose="02020603050405020304" pitchFamily="18" charset="0"/>
              </a:rPr>
              <a:t>Phần mềm:</a:t>
            </a:r>
          </a:p>
          <a:p>
            <a:pPr marL="285750" indent="-285750" algn="just">
              <a:spcBef>
                <a:spcPts val="400"/>
              </a:spcBef>
              <a:spcAft>
                <a:spcPts val="400"/>
              </a:spcAft>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Hệ điều hành: Window 10</a:t>
            </a:r>
          </a:p>
          <a:p>
            <a:pPr marL="285750" indent="-285750" algn="just">
              <a:spcBef>
                <a:spcPts val="400"/>
              </a:spcBef>
              <a:spcAft>
                <a:spcPts val="400"/>
              </a:spcAft>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Trình duyệt: Microsoft Edge và Google Chrome.</a:t>
            </a:r>
          </a:p>
          <a:p>
            <a:pPr marL="285750" indent="-285750" algn="just">
              <a:spcBef>
                <a:spcPts val="400"/>
              </a:spcBef>
              <a:spcAft>
                <a:spcPts val="400"/>
              </a:spcAft>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Hệ quản trị cơ sở dữ liệu: MySQL thông qua Xampp phiên bản 7.3.31</a:t>
            </a:r>
          </a:p>
          <a:p>
            <a:pPr algn="just">
              <a:spcBef>
                <a:spcPts val="400"/>
              </a:spcBef>
              <a:spcAft>
                <a:spcPts val="400"/>
              </a:spcAft>
            </a:pPr>
            <a:endParaRPr lang="en-US" sz="1600">
              <a:latin typeface="Times New Roman" panose="02020603050405020304" pitchFamily="18" charset="0"/>
              <a:ea typeface="Times New Roman" panose="02020603050405020304" pitchFamily="18" charset="0"/>
            </a:endParaRPr>
          </a:p>
        </p:txBody>
      </p:sp>
      <p:sp>
        <p:nvSpPr>
          <p:cNvPr id="6" name="Google Shape;366;p53">
            <a:extLst>
              <a:ext uri="{FF2B5EF4-FFF2-40B4-BE49-F238E27FC236}">
                <a16:creationId xmlns:a16="http://schemas.microsoft.com/office/drawing/2014/main" id="{2CD4F15E-B3D6-2D39-5E31-FEB0DAC02462}"/>
              </a:ext>
            </a:extLst>
          </p:cNvPr>
          <p:cNvSpPr txBox="1">
            <a:spLocks/>
          </p:cNvSpPr>
          <p:nvPr/>
        </p:nvSpPr>
        <p:spPr>
          <a:xfrm>
            <a:off x="2389949" y="3466938"/>
            <a:ext cx="4364102" cy="120537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200"/>
              </a:spcAft>
            </a:pPr>
            <a:r>
              <a:rPr lang="en-US" sz="1800" b="1">
                <a:latin typeface="Times New Roman" panose="02020603050405020304" pitchFamily="18" charset="0"/>
                <a:ea typeface="Times New Roman" panose="02020603050405020304" pitchFamily="18" charset="0"/>
              </a:rPr>
              <a:t>Công cụ kiểm thử:</a:t>
            </a:r>
          </a:p>
          <a:p>
            <a:pPr algn="just">
              <a:spcBef>
                <a:spcPts val="400"/>
              </a:spcBef>
              <a:spcAft>
                <a:spcPts val="400"/>
              </a:spcAft>
            </a:pPr>
            <a:r>
              <a:rPr lang="en-US" sz="1600">
                <a:latin typeface="Times New Roman" panose="02020603050405020304" pitchFamily="18" charset="0"/>
                <a:ea typeface="Times New Roman" panose="02020603050405020304" pitchFamily="18" charset="0"/>
              </a:rPr>
              <a:t>Kiểm duyệt thủ công với trình duyệt Microsoft Edge và Google Chrome.</a:t>
            </a:r>
          </a:p>
          <a:p>
            <a:pPr algn="just">
              <a:spcBef>
                <a:spcPts val="400"/>
              </a:spcBef>
              <a:spcAft>
                <a:spcPts val="400"/>
              </a:spcAft>
            </a:pPr>
            <a:endParaRPr lang="en-US" sz="160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86471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3"/>
          <p:cNvSpPr txBox="1">
            <a:spLocks noGrp="1"/>
          </p:cNvSpPr>
          <p:nvPr>
            <p:ph type="ctrTitle" idx="4294967295"/>
          </p:nvPr>
        </p:nvSpPr>
        <p:spPr>
          <a:xfrm>
            <a:off x="1039812" y="276750"/>
            <a:ext cx="7064375" cy="6175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2"/>
              </a:buClr>
              <a:buSzPts val="1100"/>
              <a:buFont typeface="Arial"/>
              <a:buNone/>
            </a:pPr>
            <a:r>
              <a:rPr lang="en" sz="3000" b="1">
                <a:solidFill>
                  <a:srgbClr val="2C71B1"/>
                </a:solidFill>
              </a:rPr>
              <a:t>Các chức năng được kiểm thử</a:t>
            </a:r>
            <a:endParaRPr sz="3000" b="1">
              <a:solidFill>
                <a:srgbClr val="2C71B1"/>
              </a:solidFill>
            </a:endParaRPr>
          </a:p>
        </p:txBody>
      </p:sp>
      <p:sp>
        <p:nvSpPr>
          <p:cNvPr id="6" name="Google Shape;366;p53">
            <a:extLst>
              <a:ext uri="{FF2B5EF4-FFF2-40B4-BE49-F238E27FC236}">
                <a16:creationId xmlns:a16="http://schemas.microsoft.com/office/drawing/2014/main" id="{2CD4F15E-B3D6-2D39-5E31-FEB0DAC02462}"/>
              </a:ext>
            </a:extLst>
          </p:cNvPr>
          <p:cNvSpPr txBox="1">
            <a:spLocks/>
          </p:cNvSpPr>
          <p:nvPr/>
        </p:nvSpPr>
        <p:spPr>
          <a:xfrm>
            <a:off x="592199" y="1041750"/>
            <a:ext cx="7959600" cy="3060000"/>
          </a:xfrm>
          <a:prstGeom prst="rect">
            <a:avLst/>
          </a:prstGeom>
        </p:spPr>
        <p:txBody>
          <a:bodyPr spcFirstLastPara="1" wrap="square" lIns="91425" tIns="91425" rIns="91425" bIns="91425" numCol="2"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just">
              <a:spcBef>
                <a:spcPts val="1200"/>
              </a:spcBef>
            </a:pPr>
            <a:r>
              <a:rPr lang="en-US" sz="1600">
                <a:effectLst/>
                <a:latin typeface="Times New Roman" panose="02020603050405020304" pitchFamily="18" charset="0"/>
                <a:ea typeface="Times New Roman" panose="02020603050405020304" pitchFamily="18" charset="0"/>
              </a:rPr>
              <a:t>1. Đăng ký.</a:t>
            </a:r>
          </a:p>
          <a:p>
            <a:pPr lvl="0" algn="just">
              <a:spcBef>
                <a:spcPts val="1200"/>
              </a:spcBef>
            </a:pPr>
            <a:r>
              <a:rPr lang="en-US" sz="1600">
                <a:effectLst/>
                <a:latin typeface="Times New Roman" panose="02020603050405020304" pitchFamily="18" charset="0"/>
                <a:ea typeface="Times New Roman" panose="02020603050405020304" pitchFamily="18" charset="0"/>
              </a:rPr>
              <a:t>2. Đăng nhập.</a:t>
            </a:r>
          </a:p>
          <a:p>
            <a:pPr lvl="0" algn="just">
              <a:spcBef>
                <a:spcPts val="1200"/>
              </a:spcBef>
            </a:pPr>
            <a:r>
              <a:rPr lang="en-US" sz="1600">
                <a:effectLst/>
                <a:latin typeface="Times New Roman" panose="02020603050405020304" pitchFamily="18" charset="0"/>
                <a:ea typeface="Times New Roman" panose="02020603050405020304" pitchFamily="18" charset="0"/>
              </a:rPr>
              <a:t>3. Xem chi tiết bài viết.</a:t>
            </a:r>
          </a:p>
          <a:p>
            <a:pPr lvl="0" algn="just">
              <a:spcBef>
                <a:spcPts val="1200"/>
              </a:spcBef>
            </a:pPr>
            <a:r>
              <a:rPr lang="en-US" sz="1600">
                <a:effectLst/>
                <a:latin typeface="Times New Roman" panose="02020603050405020304" pitchFamily="18" charset="0"/>
                <a:ea typeface="Times New Roman" panose="02020603050405020304" pitchFamily="18" charset="0"/>
              </a:rPr>
              <a:t>4. Tìm kiếm cơ bản.</a:t>
            </a:r>
          </a:p>
          <a:p>
            <a:pPr lvl="0" algn="just">
              <a:spcBef>
                <a:spcPts val="1200"/>
              </a:spcBef>
            </a:pPr>
            <a:r>
              <a:rPr lang="en-US" sz="1600">
                <a:effectLst/>
                <a:latin typeface="Times New Roman" panose="02020603050405020304" pitchFamily="18" charset="0"/>
                <a:ea typeface="Times New Roman" panose="02020603050405020304" pitchFamily="18" charset="0"/>
              </a:rPr>
              <a:t>5. Tìm kiếm bằng giọng nói.</a:t>
            </a:r>
          </a:p>
          <a:p>
            <a:pPr lvl="0" algn="just">
              <a:spcBef>
                <a:spcPts val="1200"/>
              </a:spcBef>
            </a:pPr>
            <a:r>
              <a:rPr lang="en-US" sz="1600">
                <a:latin typeface="Times New Roman" panose="02020603050405020304" pitchFamily="18" charset="0"/>
                <a:ea typeface="Times New Roman" panose="02020603050405020304" pitchFamily="18" charset="0"/>
              </a:rPr>
              <a:t>6. </a:t>
            </a:r>
            <a:r>
              <a:rPr lang="en-US" sz="1600">
                <a:effectLst/>
                <a:latin typeface="Times New Roman" panose="02020603050405020304" pitchFamily="18" charset="0"/>
                <a:ea typeface="Times New Roman" panose="02020603050405020304" pitchFamily="18" charset="0"/>
              </a:rPr>
              <a:t>Xem chi tiết câu hỏi.</a:t>
            </a:r>
          </a:p>
          <a:p>
            <a:pPr lvl="0" algn="just">
              <a:spcBef>
                <a:spcPts val="1200"/>
              </a:spcBef>
            </a:pPr>
            <a:r>
              <a:rPr lang="en-US" sz="1600">
                <a:effectLst/>
                <a:latin typeface="Times New Roman" panose="02020603050405020304" pitchFamily="18" charset="0"/>
                <a:ea typeface="Times New Roman" panose="02020603050405020304" pitchFamily="18" charset="0"/>
              </a:rPr>
              <a:t>7. Thêm câu hỏi mới.</a:t>
            </a:r>
          </a:p>
          <a:p>
            <a:pPr lvl="0" algn="just">
              <a:spcBef>
                <a:spcPts val="1200"/>
              </a:spcBef>
            </a:pPr>
            <a:endParaRPr lang="en-US" sz="1600">
              <a:effectLst/>
              <a:latin typeface="Times New Roman" panose="02020603050405020304" pitchFamily="18" charset="0"/>
              <a:ea typeface="Times New Roman" panose="02020603050405020304" pitchFamily="18" charset="0"/>
            </a:endParaRPr>
          </a:p>
          <a:p>
            <a:pPr lvl="0" algn="just">
              <a:spcBef>
                <a:spcPts val="1200"/>
              </a:spcBef>
            </a:pPr>
            <a:r>
              <a:rPr lang="en-US" sz="1600">
                <a:effectLst/>
                <a:latin typeface="Times New Roman" panose="02020603050405020304" pitchFamily="18" charset="0"/>
                <a:ea typeface="Times New Roman" panose="02020603050405020304" pitchFamily="18" charset="0"/>
              </a:rPr>
              <a:t>8. Thêm câu trả lời mới.</a:t>
            </a:r>
          </a:p>
          <a:p>
            <a:pPr lvl="0" algn="just">
              <a:spcBef>
                <a:spcPts val="1200"/>
              </a:spcBef>
            </a:pPr>
            <a:r>
              <a:rPr lang="en-US" sz="1600">
                <a:effectLst/>
                <a:latin typeface="Times New Roman" panose="02020603050405020304" pitchFamily="18" charset="0"/>
                <a:ea typeface="Times New Roman" panose="02020603050405020304" pitchFamily="18" charset="0"/>
              </a:rPr>
              <a:t>9. Thêm bài viết mới vào danh sách yêu thích.</a:t>
            </a:r>
          </a:p>
          <a:p>
            <a:pPr lvl="0" algn="just">
              <a:spcBef>
                <a:spcPts val="1200"/>
              </a:spcBef>
            </a:pPr>
            <a:r>
              <a:rPr lang="en-US" sz="1600">
                <a:effectLst/>
                <a:latin typeface="Times New Roman" panose="02020603050405020304" pitchFamily="18" charset="0"/>
                <a:ea typeface="Times New Roman" panose="02020603050405020304" pitchFamily="18" charset="0"/>
              </a:rPr>
              <a:t>10. Làm bài thực hành mức độ dễ.</a:t>
            </a:r>
          </a:p>
          <a:p>
            <a:pPr lvl="0" algn="just">
              <a:spcBef>
                <a:spcPts val="1200"/>
              </a:spcBef>
            </a:pPr>
            <a:r>
              <a:rPr lang="en-US" sz="1600">
                <a:latin typeface="Times New Roman" panose="02020603050405020304" pitchFamily="18" charset="0"/>
                <a:ea typeface="Times New Roman" panose="02020603050405020304" pitchFamily="18" charset="0"/>
              </a:rPr>
              <a:t>11. </a:t>
            </a:r>
            <a:r>
              <a:rPr lang="en-US" sz="1600">
                <a:effectLst/>
                <a:latin typeface="Times New Roman" panose="02020603050405020304" pitchFamily="18" charset="0"/>
                <a:ea typeface="Times New Roman" panose="02020603050405020304" pitchFamily="18" charset="0"/>
              </a:rPr>
              <a:t>Chơi trò chơi cơn mưa số Pi.</a:t>
            </a:r>
          </a:p>
          <a:p>
            <a:pPr lvl="0" algn="just">
              <a:spcBef>
                <a:spcPts val="1200"/>
              </a:spcBef>
            </a:pPr>
            <a:r>
              <a:rPr lang="en-US" sz="1600">
                <a:effectLst/>
                <a:latin typeface="Times New Roman" panose="02020603050405020304" pitchFamily="18" charset="0"/>
                <a:ea typeface="Times New Roman" panose="02020603050405020304" pitchFamily="18" charset="0"/>
              </a:rPr>
              <a:t>12. Xem danh sách các bài viết đã đăng.</a:t>
            </a:r>
          </a:p>
          <a:p>
            <a:pPr lvl="0" algn="just">
              <a:spcBef>
                <a:spcPts val="1200"/>
              </a:spcBef>
            </a:pPr>
            <a:r>
              <a:rPr lang="en-US" sz="1600">
                <a:effectLst/>
                <a:latin typeface="Times New Roman" panose="02020603050405020304" pitchFamily="18" charset="0"/>
                <a:ea typeface="Times New Roman" panose="02020603050405020304" pitchFamily="18" charset="0"/>
              </a:rPr>
              <a:t>13. Xem danh sách bài viết đã yêu thích.</a:t>
            </a:r>
          </a:p>
          <a:p>
            <a:pPr lvl="0" algn="just">
              <a:spcBef>
                <a:spcPts val="1200"/>
              </a:spcBef>
            </a:pPr>
            <a:r>
              <a:rPr lang="en-US" sz="1600">
                <a:effectLst/>
                <a:latin typeface="Times New Roman" panose="02020603050405020304" pitchFamily="18" charset="0"/>
                <a:ea typeface="Times New Roman" panose="02020603050405020304" pitchFamily="18" charset="0"/>
              </a:rPr>
              <a:t>14. Xem danh sách bình luận đã đăng.</a:t>
            </a:r>
          </a:p>
          <a:p>
            <a:pPr algn="just">
              <a:spcBef>
                <a:spcPts val="400"/>
              </a:spcBef>
              <a:spcAft>
                <a:spcPts val="400"/>
              </a:spcAft>
            </a:pPr>
            <a:endParaRPr lang="en-US" sz="160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15466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15">
            <a:extLst>
              <a:ext uri="{FF2B5EF4-FFF2-40B4-BE49-F238E27FC236}">
                <a16:creationId xmlns:a16="http://schemas.microsoft.com/office/drawing/2014/main" id="{05EBCEAF-A387-2D4A-864D-88F96C6BA597}"/>
              </a:ext>
            </a:extLst>
          </p:cNvPr>
          <p:cNvSpPr>
            <a:spLocks noGrp="1"/>
          </p:cNvSpPr>
          <p:nvPr>
            <p:ph type="subTitle" idx="1"/>
          </p:nvPr>
        </p:nvSpPr>
        <p:spPr>
          <a:xfrm>
            <a:off x="3852000" y="2011959"/>
            <a:ext cx="3594865" cy="357000"/>
          </a:xfrm>
        </p:spPr>
        <p:txBody>
          <a:bodyPr/>
          <a:lstStyle/>
          <a:p>
            <a:pPr algn="l"/>
            <a:r>
              <a:rPr lang="en-US" sz="2500" b="1">
                <a:latin typeface="Times New Roman" panose="02020603050405020304" pitchFamily="18" charset="0"/>
                <a:ea typeface="Open Sans" panose="020B0606030504020204" pitchFamily="34" charset="0"/>
                <a:cs typeface="Times New Roman" panose="02020603050405020304" pitchFamily="18" charset="0"/>
              </a:rPr>
              <a:t>Nguyễn Đình Thanh</a:t>
            </a:r>
          </a:p>
        </p:txBody>
      </p:sp>
      <p:sp>
        <p:nvSpPr>
          <p:cNvPr id="17" name="Subtitle 16">
            <a:extLst>
              <a:ext uri="{FF2B5EF4-FFF2-40B4-BE49-F238E27FC236}">
                <a16:creationId xmlns:a16="http://schemas.microsoft.com/office/drawing/2014/main" id="{5A6311B3-CCBD-457B-2CF6-B17C8B6A568C}"/>
              </a:ext>
            </a:extLst>
          </p:cNvPr>
          <p:cNvSpPr>
            <a:spLocks noGrp="1"/>
          </p:cNvSpPr>
          <p:nvPr>
            <p:ph type="subTitle" idx="2"/>
          </p:nvPr>
        </p:nvSpPr>
        <p:spPr>
          <a:xfrm>
            <a:off x="3852000" y="2571750"/>
            <a:ext cx="4319999" cy="1118278"/>
          </a:xfrm>
        </p:spPr>
        <p:txBody>
          <a:bodyPr/>
          <a:lstStyle/>
          <a:p>
            <a:pPr algn="l"/>
            <a:r>
              <a:rPr kumimoji="0" lang="en-US" sz="1600" b="0" i="0" u="none" strike="noStrike" kern="0" cap="none" spc="0" normalizeH="0" baseline="0" noProof="0">
                <a:ln>
                  <a:noFill/>
                </a:ln>
                <a:solidFill>
                  <a:schemeClr val="bg2"/>
                </a:solidFill>
                <a:effectLst/>
                <a:uLnTx/>
                <a:uFillTx/>
                <a:latin typeface="Times New Roman" panose="02020603050405020304" pitchFamily="18" charset="0"/>
                <a:cs typeface="Times New Roman" panose="02020603050405020304" pitchFamily="18" charset="0"/>
                <a:sym typeface="Arial"/>
              </a:rPr>
              <a:t>Mã số sinh viên: B1805813</a:t>
            </a:r>
          </a:p>
          <a:p>
            <a:pPr algn="l"/>
            <a:r>
              <a:rPr kumimoji="0" lang="en-US" sz="1600" b="0" i="0" u="none" strike="noStrike" kern="0" cap="none" spc="0" normalizeH="0" baseline="0" noProof="0">
                <a:ln>
                  <a:noFill/>
                </a:ln>
                <a:solidFill>
                  <a:schemeClr val="bg2"/>
                </a:solidFill>
                <a:effectLst/>
                <a:uLnTx/>
                <a:uFillTx/>
                <a:latin typeface="Times New Roman" panose="02020603050405020304" pitchFamily="18" charset="0"/>
                <a:cs typeface="Times New Roman" panose="02020603050405020304" pitchFamily="18" charset="0"/>
                <a:sym typeface="Arial"/>
              </a:rPr>
              <a:t>Sinh viên ngành Kỹ thuật phần mềm K44</a:t>
            </a:r>
          </a:p>
          <a:p>
            <a:pPr algn="l"/>
            <a:r>
              <a:rPr kumimoji="0" lang="en-US" sz="1600" b="0" i="0" u="none" strike="noStrike" kern="0" cap="none" spc="0" normalizeH="0" baseline="0" noProof="0">
                <a:ln>
                  <a:noFill/>
                </a:ln>
                <a:solidFill>
                  <a:schemeClr val="bg2"/>
                </a:solidFill>
                <a:effectLst/>
                <a:uLnTx/>
                <a:uFillTx/>
                <a:latin typeface="Times New Roman" panose="02020603050405020304" pitchFamily="18" charset="0"/>
                <a:cs typeface="Times New Roman" panose="02020603050405020304" pitchFamily="18" charset="0"/>
                <a:sym typeface="Arial"/>
              </a:rPr>
              <a:t>Khoa Công nghệ thông tin và truyền thông</a:t>
            </a:r>
          </a:p>
          <a:p>
            <a:pPr algn="l"/>
            <a:r>
              <a:rPr kumimoji="0" lang="en-US" sz="1600" b="0" i="0" u="none" strike="noStrike" kern="0" cap="none" spc="0" normalizeH="0" baseline="0" noProof="0">
                <a:ln>
                  <a:noFill/>
                </a:ln>
                <a:solidFill>
                  <a:schemeClr val="bg2"/>
                </a:solidFill>
                <a:effectLst/>
                <a:uLnTx/>
                <a:uFillTx/>
                <a:latin typeface="Times New Roman" panose="02020603050405020304" pitchFamily="18" charset="0"/>
                <a:cs typeface="Times New Roman" panose="02020603050405020304" pitchFamily="18" charset="0"/>
                <a:sym typeface="Arial"/>
              </a:rPr>
              <a:t>Trường Đại học Cần Thơ</a:t>
            </a:r>
            <a:endParaRPr lang="en-US" sz="1600">
              <a:solidFill>
                <a:schemeClr val="bg2"/>
              </a:solidFill>
            </a:endParaRPr>
          </a:p>
        </p:txBody>
      </p:sp>
      <p:pic>
        <p:nvPicPr>
          <p:cNvPr id="21" name="Picture 20">
            <a:extLst>
              <a:ext uri="{FF2B5EF4-FFF2-40B4-BE49-F238E27FC236}">
                <a16:creationId xmlns:a16="http://schemas.microsoft.com/office/drawing/2014/main" id="{28C3FAC0-CD28-87D6-C32A-7C8E22F58EAC}"/>
              </a:ext>
            </a:extLst>
          </p:cNvPr>
          <p:cNvPicPr>
            <a:picLocks noChangeAspect="1"/>
          </p:cNvPicPr>
          <p:nvPr/>
        </p:nvPicPr>
        <p:blipFill rotWithShape="1">
          <a:blip r:embed="rId2"/>
          <a:srcRect t="12577" b="12577"/>
          <a:stretch/>
        </p:blipFill>
        <p:spPr>
          <a:xfrm>
            <a:off x="927000" y="1221750"/>
            <a:ext cx="2700000" cy="2700000"/>
          </a:xfrm>
          <a:prstGeom prst="ellipse">
            <a:avLst/>
          </a:prstGeom>
          <a:ln w="25400" cap="rnd">
            <a:solidFill>
              <a:schemeClr val="accent3">
                <a:lumMod val="60000"/>
                <a:lumOff val="4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4" name="Subtitle 16">
            <a:extLst>
              <a:ext uri="{FF2B5EF4-FFF2-40B4-BE49-F238E27FC236}">
                <a16:creationId xmlns:a16="http://schemas.microsoft.com/office/drawing/2014/main" id="{34A7908D-E212-00FC-2089-CD2D6E5B4CBB}"/>
              </a:ext>
            </a:extLst>
          </p:cNvPr>
          <p:cNvSpPr txBox="1">
            <a:spLocks/>
          </p:cNvSpPr>
          <p:nvPr/>
        </p:nvSpPr>
        <p:spPr>
          <a:xfrm>
            <a:off x="3851999" y="1134168"/>
            <a:ext cx="4319999" cy="6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algn="l"/>
            <a:r>
              <a:rPr lang="en" sz="1600">
                <a:solidFill>
                  <a:schemeClr val="bg2"/>
                </a:solidFill>
                <a:latin typeface="Times New Roman" panose="02020603050405020304" pitchFamily="18" charset="0"/>
                <a:cs typeface="Times New Roman" panose="02020603050405020304" pitchFamily="18" charset="0"/>
              </a:rPr>
              <a:t>Đề tài: </a:t>
            </a:r>
            <a:r>
              <a:rPr lang="en" sz="1600" b="1">
                <a:latin typeface="Times New Roman" panose="02020603050405020304" pitchFamily="18" charset="0"/>
                <a:cs typeface="Times New Roman" panose="02020603050405020304" pitchFamily="18" charset="0"/>
              </a:rPr>
              <a:t>Phát triển ứng dụng web cung cấp và</a:t>
            </a:r>
          </a:p>
          <a:p>
            <a:pPr algn="l"/>
            <a:r>
              <a:rPr lang="en" sz="1600" b="1">
                <a:latin typeface="Times New Roman" panose="02020603050405020304" pitchFamily="18" charset="0"/>
                <a:cs typeface="Times New Roman" panose="02020603050405020304" pitchFamily="18" charset="0"/>
              </a:rPr>
              <a:t>chia sẻ kiến thức toán học</a:t>
            </a:r>
            <a:endParaRPr lang="en-US" sz="1600" b="1"/>
          </a:p>
        </p:txBody>
      </p:sp>
    </p:spTree>
    <p:extLst>
      <p:ext uri="{BB962C8B-B14F-4D97-AF65-F5344CB8AC3E}">
        <p14:creationId xmlns:p14="http://schemas.microsoft.com/office/powerpoint/2010/main" val="469309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3"/>
          <p:cNvSpPr txBox="1">
            <a:spLocks noGrp="1"/>
          </p:cNvSpPr>
          <p:nvPr>
            <p:ph type="ctrTitle" idx="4294967295"/>
          </p:nvPr>
        </p:nvSpPr>
        <p:spPr>
          <a:xfrm>
            <a:off x="1039812" y="269640"/>
            <a:ext cx="7064375" cy="6175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2"/>
              </a:buClr>
              <a:buSzPts val="1100"/>
              <a:buFont typeface="Arial"/>
              <a:buNone/>
            </a:pPr>
            <a:r>
              <a:rPr lang="en" b="1">
                <a:solidFill>
                  <a:srgbClr val="2C71B1"/>
                </a:solidFill>
              </a:rPr>
              <a:t>Đánh giá kiểm thử</a:t>
            </a:r>
            <a:endParaRPr sz="3000" b="1">
              <a:solidFill>
                <a:srgbClr val="2C71B1"/>
              </a:solidFill>
            </a:endParaRPr>
          </a:p>
        </p:txBody>
      </p:sp>
      <p:sp>
        <p:nvSpPr>
          <p:cNvPr id="4" name="Google Shape;366;p53">
            <a:extLst>
              <a:ext uri="{FF2B5EF4-FFF2-40B4-BE49-F238E27FC236}">
                <a16:creationId xmlns:a16="http://schemas.microsoft.com/office/drawing/2014/main" id="{17F285F7-1182-4101-BF60-ECFFDEC4C034}"/>
              </a:ext>
            </a:extLst>
          </p:cNvPr>
          <p:cNvSpPr txBox="1">
            <a:spLocks/>
          </p:cNvSpPr>
          <p:nvPr/>
        </p:nvSpPr>
        <p:spPr>
          <a:xfrm>
            <a:off x="1039811" y="1662906"/>
            <a:ext cx="7064375" cy="181768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360000" algn="just">
              <a:spcAft>
                <a:spcPts val="1200"/>
              </a:spcAft>
            </a:pPr>
            <a:r>
              <a:rPr lang="en-US" sz="1800">
                <a:effectLst/>
                <a:latin typeface="Times New Roman" panose="02020603050405020304" pitchFamily="18" charset="0"/>
                <a:ea typeface="Times New Roman" panose="02020603050405020304" pitchFamily="18" charset="0"/>
              </a:rPr>
              <a:t>Kiểm thử được thực hiện trên </a:t>
            </a:r>
            <a:r>
              <a:rPr lang="en-US" sz="1800" b="1">
                <a:effectLst/>
                <a:latin typeface="Times New Roman" panose="02020603050405020304" pitchFamily="18" charset="0"/>
                <a:ea typeface="Times New Roman" panose="02020603050405020304" pitchFamily="18" charset="0"/>
              </a:rPr>
              <a:t>14</a:t>
            </a:r>
            <a:r>
              <a:rPr lang="en-US" sz="1800">
                <a:effectLst/>
                <a:latin typeface="Times New Roman" panose="02020603050405020304" pitchFamily="18" charset="0"/>
                <a:ea typeface="Times New Roman" panose="02020603050405020304" pitchFamily="18" charset="0"/>
              </a:rPr>
              <a:t> kịch bản kiểm thử với tổng số </a:t>
            </a:r>
            <a:r>
              <a:rPr lang="en-US" sz="1800" b="1">
                <a:effectLst/>
                <a:latin typeface="Times New Roman" panose="02020603050405020304" pitchFamily="18" charset="0"/>
                <a:ea typeface="Times New Roman" panose="02020603050405020304" pitchFamily="18" charset="0"/>
              </a:rPr>
              <a:t>37</a:t>
            </a:r>
            <a:r>
              <a:rPr lang="en-US" sz="1800">
                <a:effectLst/>
                <a:latin typeface="Times New Roman" panose="02020603050405020304" pitchFamily="18" charset="0"/>
                <a:ea typeface="Times New Roman" panose="02020603050405020304" pitchFamily="18" charset="0"/>
              </a:rPr>
              <a:t> trường hợp kiểm thử. Số trường hợp kiểm thử thành công là </a:t>
            </a:r>
            <a:r>
              <a:rPr lang="en-US" sz="1800" b="1">
                <a:effectLst/>
                <a:latin typeface="Times New Roman" panose="02020603050405020304" pitchFamily="18" charset="0"/>
                <a:ea typeface="Times New Roman" panose="02020603050405020304" pitchFamily="18" charset="0"/>
              </a:rPr>
              <a:t>37/37</a:t>
            </a:r>
            <a:r>
              <a:rPr lang="en-US" sz="1800">
                <a:effectLst/>
                <a:latin typeface="Times New Roman" panose="02020603050405020304" pitchFamily="18" charset="0"/>
                <a:ea typeface="Times New Roman" panose="02020603050405020304" pitchFamily="18" charset="0"/>
              </a:rPr>
              <a:t> và số trường hợp kiểm thử thất bại là </a:t>
            </a:r>
            <a:r>
              <a:rPr lang="en-US" sz="1800" b="1">
                <a:effectLst/>
                <a:latin typeface="Times New Roman" panose="02020603050405020304" pitchFamily="18" charset="0"/>
                <a:ea typeface="Times New Roman" panose="02020603050405020304" pitchFamily="18" charset="0"/>
              </a:rPr>
              <a:t>0/37</a:t>
            </a:r>
            <a:r>
              <a:rPr lang="en-US" sz="1800">
                <a:effectLst/>
                <a:latin typeface="Times New Roman" panose="02020603050405020304" pitchFamily="18" charset="0"/>
                <a:ea typeface="Times New Roman" panose="02020603050405020304" pitchFamily="18" charset="0"/>
              </a:rPr>
              <a:t>. Từ đó cho thấy, hệ thống sau khi trải qua các trường hợp kiểm thử thì kết quả là </a:t>
            </a:r>
            <a:r>
              <a:rPr lang="en-US" sz="1800" b="1">
                <a:effectLst/>
                <a:latin typeface="Times New Roman" panose="02020603050405020304" pitchFamily="18" charset="0"/>
                <a:ea typeface="Times New Roman" panose="02020603050405020304" pitchFamily="18" charset="0"/>
              </a:rPr>
              <a:t>100%</a:t>
            </a:r>
            <a:r>
              <a:rPr lang="en-US" sz="1800">
                <a:effectLst/>
                <a:latin typeface="Times New Roman" panose="02020603050405020304" pitchFamily="18" charset="0"/>
                <a:ea typeface="Times New Roman" panose="02020603050405020304" pitchFamily="18" charset="0"/>
              </a:rPr>
              <a:t> các trường hợp kiểm thử đều thành công. Từ kết quả này có thể đánh giá rằng hệ thống hoạt động ổn định, không xảy ra lỗi trong quá trình kiểm thử.</a:t>
            </a:r>
            <a:endParaRPr lang="en-US" sz="180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93949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9"/>
          <p:cNvSpPr txBox="1">
            <a:spLocks noGrp="1"/>
          </p:cNvSpPr>
          <p:nvPr>
            <p:ph type="title"/>
          </p:nvPr>
        </p:nvSpPr>
        <p:spPr>
          <a:xfrm>
            <a:off x="634500" y="2539950"/>
            <a:ext cx="7875000" cy="648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sz="5400" b="1">
                <a:solidFill>
                  <a:srgbClr val="2C71B1"/>
                </a:solidFill>
                <a:latin typeface="Times New Roman" panose="02020603050405020304" pitchFamily="18" charset="0"/>
                <a:cs typeface="Times New Roman" panose="02020603050405020304" pitchFamily="18" charset="0"/>
              </a:rPr>
              <a:t>Kết quả đạt được và hướng phát triển</a:t>
            </a:r>
          </a:p>
        </p:txBody>
      </p:sp>
      <p:sp>
        <p:nvSpPr>
          <p:cNvPr id="328" name="Google Shape;328;p49"/>
          <p:cNvSpPr txBox="1">
            <a:spLocks noGrp="1"/>
          </p:cNvSpPr>
          <p:nvPr>
            <p:ph type="title" idx="2"/>
          </p:nvPr>
        </p:nvSpPr>
        <p:spPr>
          <a:xfrm>
            <a:off x="3746550" y="1233750"/>
            <a:ext cx="1650900" cy="9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329" name="Google Shape;329;p49"/>
          <p:cNvSpPr txBox="1">
            <a:spLocks noGrp="1"/>
          </p:cNvSpPr>
          <p:nvPr>
            <p:ph type="subTitle" idx="1"/>
          </p:nvPr>
        </p:nvSpPr>
        <p:spPr>
          <a:xfrm>
            <a:off x="2291400" y="4191750"/>
            <a:ext cx="4561200" cy="39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Website cung cấp và chia sẻ kiến thức Toán học BeUMathematics</a:t>
            </a:r>
          </a:p>
        </p:txBody>
      </p:sp>
    </p:spTree>
    <p:extLst>
      <p:ext uri="{BB962C8B-B14F-4D97-AF65-F5344CB8AC3E}">
        <p14:creationId xmlns:p14="http://schemas.microsoft.com/office/powerpoint/2010/main" val="2796848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15" name="Google Shape;362;p53">
            <a:extLst>
              <a:ext uri="{FF2B5EF4-FFF2-40B4-BE49-F238E27FC236}">
                <a16:creationId xmlns:a16="http://schemas.microsoft.com/office/drawing/2014/main" id="{F9433D0D-EB81-1B65-A788-E659EF084E30}"/>
              </a:ext>
            </a:extLst>
          </p:cNvPr>
          <p:cNvSpPr txBox="1">
            <a:spLocks/>
          </p:cNvSpPr>
          <p:nvPr/>
        </p:nvSpPr>
        <p:spPr>
          <a:xfrm>
            <a:off x="1039812" y="269640"/>
            <a:ext cx="7064375" cy="6175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algn="ctr">
              <a:buClr>
                <a:schemeClr val="dk2"/>
              </a:buClr>
              <a:buSzPts val="1100"/>
              <a:buFont typeface="Arial"/>
              <a:buNone/>
            </a:pPr>
            <a:r>
              <a:rPr lang="en-US" b="1">
                <a:solidFill>
                  <a:srgbClr val="2C71B1"/>
                </a:solidFill>
              </a:rPr>
              <a:t>Kết quả đạt được và hướng phát triển</a:t>
            </a:r>
          </a:p>
        </p:txBody>
      </p:sp>
      <p:sp>
        <p:nvSpPr>
          <p:cNvPr id="16" name="Google Shape;366;p53">
            <a:extLst>
              <a:ext uri="{FF2B5EF4-FFF2-40B4-BE49-F238E27FC236}">
                <a16:creationId xmlns:a16="http://schemas.microsoft.com/office/drawing/2014/main" id="{931C1258-02E6-869D-8C3D-5E0A7D37F3B1}"/>
              </a:ext>
            </a:extLst>
          </p:cNvPr>
          <p:cNvSpPr txBox="1">
            <a:spLocks/>
          </p:cNvSpPr>
          <p:nvPr/>
        </p:nvSpPr>
        <p:spPr>
          <a:xfrm>
            <a:off x="342001" y="969828"/>
            <a:ext cx="3960000" cy="331192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800" b="1">
                <a:latin typeface="Times New Roman" panose="02020603050405020304" pitchFamily="18" charset="0"/>
                <a:ea typeface="Times New Roman" panose="02020603050405020304" pitchFamily="18" charset="0"/>
              </a:rPr>
              <a:t>Về mặt lý thuyết:</a:t>
            </a:r>
          </a:p>
          <a:p>
            <a:pPr algn="just"/>
            <a:r>
              <a:rPr lang="en-US" sz="1800">
                <a:latin typeface="Times New Roman" panose="02020603050405020304" pitchFamily="18" charset="0"/>
                <a:ea typeface="Times New Roman" panose="02020603050405020304" pitchFamily="18" charset="0"/>
              </a:rPr>
              <a:t>+ Cải thiện khả năng, tư duy, kiến thức lập trình và Toán học.</a:t>
            </a:r>
          </a:p>
          <a:p>
            <a:pPr algn="just"/>
            <a:r>
              <a:rPr lang="en-US" sz="1800">
                <a:latin typeface="Times New Roman" panose="02020603050405020304" pitchFamily="18" charset="0"/>
                <a:ea typeface="Times New Roman" panose="02020603050405020304" pitchFamily="18" charset="0"/>
              </a:rPr>
              <a:t>+ Hiểu và nắm rõ quy trình phát triển phần mềm.</a:t>
            </a:r>
          </a:p>
          <a:p>
            <a:pPr algn="just">
              <a:spcBef>
                <a:spcPts val="1200"/>
              </a:spcBef>
            </a:pPr>
            <a:r>
              <a:rPr lang="en-US" sz="1800" b="1">
                <a:latin typeface="Times New Roman" panose="02020603050405020304" pitchFamily="18" charset="0"/>
                <a:ea typeface="Times New Roman" panose="02020603050405020304" pitchFamily="18" charset="0"/>
              </a:rPr>
              <a:t>Về mặt phần mềm:</a:t>
            </a:r>
          </a:p>
          <a:p>
            <a:pPr algn="just"/>
            <a:r>
              <a:rPr lang="en-US" sz="1800">
                <a:latin typeface="Times New Roman" panose="02020603050405020304" pitchFamily="18" charset="0"/>
                <a:ea typeface="Times New Roman" panose="02020603050405020304" pitchFamily="18" charset="0"/>
              </a:rPr>
              <a:t>+ Xây dựng được website cung cấp và chia sẻ kiến thức Toán học.</a:t>
            </a:r>
          </a:p>
          <a:p>
            <a:pPr algn="just"/>
            <a:r>
              <a:rPr lang="en-US" sz="1800">
                <a:latin typeface="Times New Roman" panose="02020603050405020304" pitchFamily="18" charset="0"/>
                <a:ea typeface="Times New Roman" panose="02020603050405020304" pitchFamily="18" charset="0"/>
              </a:rPr>
              <a:t>+ Các chức năng hoạt động đúng như yêu cầu, ít lỗi, tốc độ phản hồi nhanh.</a:t>
            </a:r>
          </a:p>
        </p:txBody>
      </p:sp>
      <p:sp>
        <p:nvSpPr>
          <p:cNvPr id="17" name="Google Shape;366;p53">
            <a:extLst>
              <a:ext uri="{FF2B5EF4-FFF2-40B4-BE49-F238E27FC236}">
                <a16:creationId xmlns:a16="http://schemas.microsoft.com/office/drawing/2014/main" id="{642A49A3-5C61-3969-02EB-6453ADD4BF54}"/>
              </a:ext>
            </a:extLst>
          </p:cNvPr>
          <p:cNvSpPr txBox="1">
            <a:spLocks/>
          </p:cNvSpPr>
          <p:nvPr/>
        </p:nvSpPr>
        <p:spPr>
          <a:xfrm>
            <a:off x="4839485" y="969828"/>
            <a:ext cx="3960000" cy="331192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800" b="1">
                <a:latin typeface="Times New Roman" panose="02020603050405020304" pitchFamily="18" charset="0"/>
                <a:ea typeface="Times New Roman" panose="02020603050405020304" pitchFamily="18" charset="0"/>
              </a:rPr>
              <a:t>Hạn chế:</a:t>
            </a:r>
          </a:p>
          <a:p>
            <a:pPr algn="just"/>
            <a:r>
              <a:rPr lang="en-US" sz="1800">
                <a:latin typeface="Times New Roman" panose="02020603050405020304" pitchFamily="18" charset="0"/>
                <a:ea typeface="Times New Roman" panose="02020603050405020304" pitchFamily="18" charset="0"/>
              </a:rPr>
              <a:t>+ Giao diện chưa thực sự hoàn thiện, các màu sác chưa thật sự hài hòa</a:t>
            </a:r>
          </a:p>
          <a:p>
            <a:pPr algn="just"/>
            <a:r>
              <a:rPr lang="en-US" sz="1800">
                <a:latin typeface="Times New Roman" panose="02020603050405020304" pitchFamily="18" charset="0"/>
                <a:ea typeface="Times New Roman" panose="02020603050405020304" pitchFamily="18" charset="0"/>
              </a:rPr>
              <a:t>+ Các chức năng chỉ dừng lại ở mức cơ bản, chưa chuyên sâu.</a:t>
            </a:r>
          </a:p>
          <a:p>
            <a:pPr algn="just">
              <a:spcBef>
                <a:spcPts val="1200"/>
              </a:spcBef>
            </a:pPr>
            <a:r>
              <a:rPr lang="en-US" sz="1800" b="1">
                <a:latin typeface="Times New Roman" panose="02020603050405020304" pitchFamily="18" charset="0"/>
                <a:ea typeface="Times New Roman" panose="02020603050405020304" pitchFamily="18" charset="0"/>
              </a:rPr>
              <a:t>Hướng phát triển:</a:t>
            </a:r>
          </a:p>
          <a:p>
            <a:pPr algn="just"/>
            <a:r>
              <a:rPr lang="en-US" sz="1800">
                <a:latin typeface="Times New Roman" panose="02020603050405020304" pitchFamily="18" charset="0"/>
                <a:ea typeface="Times New Roman" panose="02020603050405020304" pitchFamily="18" charset="0"/>
              </a:rPr>
              <a:t>+ Hoàn thiện, bổ sung, nâng cấp về giao diện và chức năng.</a:t>
            </a:r>
          </a:p>
          <a:p>
            <a:pPr algn="just"/>
            <a:r>
              <a:rPr lang="en-US" sz="1800">
                <a:latin typeface="Times New Roman" panose="02020603050405020304" pitchFamily="18" charset="0"/>
                <a:ea typeface="Times New Roman" panose="02020603050405020304" pitchFamily="18" charset="0"/>
              </a:rPr>
              <a:t>+ Phát triển thêm các chức năng hỗ trợ người dung như bình luận bằng ảnh, hướng dẫn viết công thức toán học.</a:t>
            </a:r>
          </a:p>
        </p:txBody>
      </p:sp>
    </p:spTree>
    <p:extLst>
      <p:ext uri="{BB962C8B-B14F-4D97-AF65-F5344CB8AC3E}">
        <p14:creationId xmlns:p14="http://schemas.microsoft.com/office/powerpoint/2010/main" val="2858191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9"/>
          <p:cNvSpPr txBox="1">
            <a:spLocks noGrp="1"/>
          </p:cNvSpPr>
          <p:nvPr>
            <p:ph type="title"/>
          </p:nvPr>
        </p:nvSpPr>
        <p:spPr>
          <a:xfrm>
            <a:off x="634500" y="2539950"/>
            <a:ext cx="7875000" cy="648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5400" b="1">
                <a:solidFill>
                  <a:srgbClr val="2C71B1"/>
                </a:solidFill>
                <a:latin typeface="Times New Roman" panose="02020603050405020304" pitchFamily="18" charset="0"/>
                <a:cs typeface="Times New Roman" panose="02020603050405020304" pitchFamily="18" charset="0"/>
              </a:rPr>
              <a:t>Demo sản phẩm</a:t>
            </a:r>
            <a:endParaRPr lang="vi-VN" sz="5400" b="1">
              <a:solidFill>
                <a:srgbClr val="2C71B1"/>
              </a:solidFill>
              <a:latin typeface="Times New Roman" panose="02020603050405020304" pitchFamily="18" charset="0"/>
              <a:cs typeface="Times New Roman" panose="02020603050405020304" pitchFamily="18" charset="0"/>
            </a:endParaRPr>
          </a:p>
        </p:txBody>
      </p:sp>
      <p:sp>
        <p:nvSpPr>
          <p:cNvPr id="328" name="Google Shape;328;p49"/>
          <p:cNvSpPr txBox="1">
            <a:spLocks noGrp="1"/>
          </p:cNvSpPr>
          <p:nvPr>
            <p:ph type="title" idx="2"/>
          </p:nvPr>
        </p:nvSpPr>
        <p:spPr>
          <a:xfrm>
            <a:off x="3746550" y="1233750"/>
            <a:ext cx="1650900" cy="9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329" name="Google Shape;329;p49"/>
          <p:cNvSpPr txBox="1">
            <a:spLocks noGrp="1"/>
          </p:cNvSpPr>
          <p:nvPr>
            <p:ph type="subTitle" idx="1"/>
          </p:nvPr>
        </p:nvSpPr>
        <p:spPr>
          <a:xfrm>
            <a:off x="2291400" y="4191750"/>
            <a:ext cx="4561200" cy="39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Website cung cấp và chia sẻ kiến thức Toán học BeUMathematics</a:t>
            </a:r>
          </a:p>
        </p:txBody>
      </p:sp>
    </p:spTree>
    <p:extLst>
      <p:ext uri="{BB962C8B-B14F-4D97-AF65-F5344CB8AC3E}">
        <p14:creationId xmlns:p14="http://schemas.microsoft.com/office/powerpoint/2010/main" val="1128856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p103"/>
          <p:cNvSpPr txBox="1">
            <a:spLocks noGrp="1"/>
          </p:cNvSpPr>
          <p:nvPr>
            <p:ph type="title" idx="4294967295"/>
          </p:nvPr>
        </p:nvSpPr>
        <p:spPr>
          <a:xfrm>
            <a:off x="2367000" y="1070653"/>
            <a:ext cx="4410000" cy="124618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solidFill>
                  <a:srgbClr val="2C71B1"/>
                </a:solidFill>
              </a:rPr>
              <a:t>Xin chân thành cảm ơn!</a:t>
            </a:r>
            <a:endParaRPr sz="5000">
              <a:solidFill>
                <a:srgbClr val="2C71B1"/>
              </a:solidFill>
            </a:endParaRPr>
          </a:p>
        </p:txBody>
      </p:sp>
      <p:sp>
        <p:nvSpPr>
          <p:cNvPr id="4" name="Subtitle 3">
            <a:extLst>
              <a:ext uri="{FF2B5EF4-FFF2-40B4-BE49-F238E27FC236}">
                <a16:creationId xmlns:a16="http://schemas.microsoft.com/office/drawing/2014/main" id="{7B82FFDA-4D61-F5D5-2BC7-C217F59FBA51}"/>
              </a:ext>
            </a:extLst>
          </p:cNvPr>
          <p:cNvSpPr>
            <a:spLocks noGrp="1"/>
          </p:cNvSpPr>
          <p:nvPr>
            <p:ph type="subTitle" idx="4294967295"/>
          </p:nvPr>
        </p:nvSpPr>
        <p:spPr>
          <a:xfrm>
            <a:off x="2367000" y="2826660"/>
            <a:ext cx="4410000" cy="825090"/>
          </a:xfrm>
        </p:spPr>
        <p:txBody>
          <a:bodyPr/>
          <a:lstStyle/>
          <a:p>
            <a:pPr marL="114300" indent="0" algn="ctr">
              <a:buNone/>
            </a:pPr>
            <a:r>
              <a:rPr lang="en"/>
              <a:t>Thầy, cô và các bạn bạn đã theo dõi phần trình bày của em.</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8745"/>
        <p:cNvGrpSpPr/>
        <p:nvPr/>
      </p:nvGrpSpPr>
      <p:grpSpPr>
        <a:xfrm>
          <a:off x="0" y="0"/>
          <a:ext cx="0" cy="0"/>
          <a:chOff x="0" y="0"/>
          <a:chExt cx="0" cy="0"/>
        </a:xfrm>
      </p:grpSpPr>
      <p:pic>
        <p:nvPicPr>
          <p:cNvPr id="8746" name="Google Shape;8746;p129">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1"/>
          <p:cNvSpPr txBox="1">
            <a:spLocks noGrp="1"/>
          </p:cNvSpPr>
          <p:nvPr>
            <p:ph type="title"/>
          </p:nvPr>
        </p:nvSpPr>
        <p:spPr>
          <a:xfrm>
            <a:off x="2575117" y="291176"/>
            <a:ext cx="399371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NỘI DUNG TRÌNH BÀY</a:t>
            </a:r>
            <a:endParaRPr/>
          </a:p>
        </p:txBody>
      </p:sp>
      <p:sp>
        <p:nvSpPr>
          <p:cNvPr id="268" name="Google Shape;268;p41"/>
          <p:cNvSpPr txBox="1">
            <a:spLocks noGrp="1"/>
          </p:cNvSpPr>
          <p:nvPr>
            <p:ph type="subTitle" idx="3"/>
          </p:nvPr>
        </p:nvSpPr>
        <p:spPr>
          <a:xfrm>
            <a:off x="713225" y="1507349"/>
            <a:ext cx="2486100" cy="56752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Times New Roman" panose="02020603050405020304" pitchFamily="18" charset="0"/>
                <a:cs typeface="Times New Roman" panose="02020603050405020304" pitchFamily="18" charset="0"/>
              </a:rPr>
              <a:t>Giới thiệu chung</a:t>
            </a:r>
            <a:endParaRPr sz="2000">
              <a:latin typeface="Times New Roman" panose="02020603050405020304" pitchFamily="18" charset="0"/>
              <a:cs typeface="Times New Roman" panose="02020603050405020304" pitchFamily="18" charset="0"/>
            </a:endParaRPr>
          </a:p>
        </p:txBody>
      </p:sp>
      <p:sp>
        <p:nvSpPr>
          <p:cNvPr id="269" name="Google Shape;269;p41"/>
          <p:cNvSpPr txBox="1">
            <a:spLocks noGrp="1"/>
          </p:cNvSpPr>
          <p:nvPr>
            <p:ph type="subTitle" idx="1"/>
          </p:nvPr>
        </p:nvSpPr>
        <p:spPr>
          <a:xfrm>
            <a:off x="3328950" y="1511286"/>
            <a:ext cx="2486100" cy="567529"/>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1800" b="1">
                <a:latin typeface="Times New Roman" panose="02020603050405020304" pitchFamily="18" charset="0"/>
                <a:cs typeface="Times New Roman" panose="02020603050405020304" pitchFamily="18" charset="0"/>
              </a:rPr>
              <a:t>Mô tả bài toán</a:t>
            </a:r>
          </a:p>
        </p:txBody>
      </p:sp>
      <p:sp>
        <p:nvSpPr>
          <p:cNvPr id="270" name="Google Shape;270;p41"/>
          <p:cNvSpPr txBox="1">
            <a:spLocks noGrp="1"/>
          </p:cNvSpPr>
          <p:nvPr>
            <p:ph type="subTitle" idx="2"/>
          </p:nvPr>
        </p:nvSpPr>
        <p:spPr>
          <a:xfrm>
            <a:off x="3328900" y="2079033"/>
            <a:ext cx="2486100" cy="717002"/>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vi-VN" sz="1300">
                <a:latin typeface="Open Sans" panose="020B0606030504020204" pitchFamily="34" charset="0"/>
                <a:ea typeface="Open Sans" panose="020B0606030504020204" pitchFamily="34" charset="0"/>
                <a:cs typeface="Open Sans" panose="020B0606030504020204" pitchFamily="34" charset="0"/>
              </a:rPr>
              <a:t>Mô tả các vấn đề được đặt ra, hướng giải quyết và các chức năng trong đề tài.</a:t>
            </a:r>
          </a:p>
        </p:txBody>
      </p:sp>
      <p:sp>
        <p:nvSpPr>
          <p:cNvPr id="271" name="Google Shape;271;p41"/>
          <p:cNvSpPr txBox="1">
            <a:spLocks noGrp="1"/>
          </p:cNvSpPr>
          <p:nvPr>
            <p:ph type="subTitle" idx="4"/>
          </p:nvPr>
        </p:nvSpPr>
        <p:spPr>
          <a:xfrm>
            <a:off x="713225" y="2073227"/>
            <a:ext cx="2486100" cy="717002"/>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300">
                <a:latin typeface="Open Sans" panose="020B0606030504020204" pitchFamily="34" charset="0"/>
                <a:ea typeface="Open Sans" panose="020B0606030504020204" pitchFamily="34" charset="0"/>
                <a:cs typeface="Open Sans" panose="020B0606030504020204" pitchFamily="34" charset="0"/>
              </a:rPr>
              <a:t>Giới thiệu chung về nội dung nghiên cứu của đề tài.</a:t>
            </a:r>
          </a:p>
        </p:txBody>
      </p:sp>
      <p:sp>
        <p:nvSpPr>
          <p:cNvPr id="276" name="Google Shape;276;p41"/>
          <p:cNvSpPr txBox="1">
            <a:spLocks noGrp="1"/>
          </p:cNvSpPr>
          <p:nvPr>
            <p:ph type="title" idx="9"/>
          </p:nvPr>
        </p:nvSpPr>
        <p:spPr>
          <a:xfrm>
            <a:off x="1436675" y="868012"/>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77" name="Google Shape;277;p41"/>
          <p:cNvSpPr txBox="1">
            <a:spLocks noGrp="1"/>
          </p:cNvSpPr>
          <p:nvPr>
            <p:ph type="title" idx="13"/>
          </p:nvPr>
        </p:nvSpPr>
        <p:spPr>
          <a:xfrm>
            <a:off x="4052400" y="871950"/>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 name="Google Shape;268;p41">
            <a:extLst>
              <a:ext uri="{FF2B5EF4-FFF2-40B4-BE49-F238E27FC236}">
                <a16:creationId xmlns:a16="http://schemas.microsoft.com/office/drawing/2014/main" id="{EF9337D5-FD84-32EF-C70B-5E810F75F619}"/>
              </a:ext>
            </a:extLst>
          </p:cNvPr>
          <p:cNvSpPr txBox="1">
            <a:spLocks/>
          </p:cNvSpPr>
          <p:nvPr/>
        </p:nvSpPr>
        <p:spPr>
          <a:xfrm>
            <a:off x="5944625" y="1506116"/>
            <a:ext cx="24861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Montserrat"/>
              <a:buNone/>
              <a:defRPr sz="2400" b="0" i="0" u="none" strike="noStrike" cap="none">
                <a:solidFill>
                  <a:schemeClr val="dk2"/>
                </a:solidFill>
                <a:latin typeface="Vidaloka"/>
                <a:ea typeface="Vidaloka"/>
                <a:cs typeface="Vidaloka"/>
                <a:sym typeface="Vidaloka"/>
              </a:defRPr>
            </a:lvl1pPr>
            <a:lvl2pPr marL="914400" marR="0" lvl="1"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9pPr>
          </a:lstStyle>
          <a:p>
            <a:pPr marL="0" lvl="0" indent="0" rtl="0">
              <a:spcBef>
                <a:spcPts val="0"/>
              </a:spcBef>
              <a:spcAft>
                <a:spcPts val="0"/>
              </a:spcAft>
              <a:buNone/>
            </a:pPr>
            <a:r>
              <a:rPr lang="en-US" sz="1800" b="1">
                <a:latin typeface="Times New Roman" panose="02020603050405020304" pitchFamily="18" charset="0"/>
                <a:cs typeface="Times New Roman" panose="02020603050405020304" pitchFamily="18" charset="0"/>
              </a:rPr>
              <a:t>Thiết kế và cài đặt </a:t>
            </a:r>
            <a:br>
              <a:rPr lang="en-US" sz="1800" b="1">
                <a:latin typeface="Times New Roman" panose="02020603050405020304" pitchFamily="18" charset="0"/>
                <a:cs typeface="Times New Roman" panose="02020603050405020304" pitchFamily="18" charset="0"/>
              </a:rPr>
            </a:br>
            <a:r>
              <a:rPr lang="en-US" sz="1800" b="1">
                <a:latin typeface="Times New Roman" panose="02020603050405020304" pitchFamily="18" charset="0"/>
                <a:cs typeface="Times New Roman" panose="02020603050405020304" pitchFamily="18" charset="0"/>
              </a:rPr>
              <a:t>giải pháp</a:t>
            </a:r>
          </a:p>
        </p:txBody>
      </p:sp>
      <p:sp>
        <p:nvSpPr>
          <p:cNvPr id="22" name="Google Shape;271;p41">
            <a:extLst>
              <a:ext uri="{FF2B5EF4-FFF2-40B4-BE49-F238E27FC236}">
                <a16:creationId xmlns:a16="http://schemas.microsoft.com/office/drawing/2014/main" id="{F5FED77E-DDB4-B445-850D-7C073DF47D1B}"/>
              </a:ext>
            </a:extLst>
          </p:cNvPr>
          <p:cNvSpPr txBox="1">
            <a:spLocks/>
          </p:cNvSpPr>
          <p:nvPr/>
        </p:nvSpPr>
        <p:spPr>
          <a:xfrm>
            <a:off x="5944625" y="2073227"/>
            <a:ext cx="2486100" cy="7170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lvl="0" indent="0" rtl="0">
              <a:spcBef>
                <a:spcPts val="0"/>
              </a:spcBef>
              <a:spcAft>
                <a:spcPts val="0"/>
              </a:spcAft>
              <a:buNone/>
            </a:pPr>
            <a:r>
              <a:rPr lang="en-US" sz="1300">
                <a:latin typeface="Open Sans" panose="020B0606030504020204" pitchFamily="34" charset="0"/>
                <a:ea typeface="Open Sans" panose="020B0606030504020204" pitchFamily="34" charset="0"/>
                <a:cs typeface="Open Sans" panose="020B0606030504020204" pitchFamily="34" charset="0"/>
              </a:rPr>
              <a:t>Đi sâu vào phần thiết kế hệ thống và chi tiết chức năng.</a:t>
            </a:r>
          </a:p>
        </p:txBody>
      </p:sp>
      <p:sp>
        <p:nvSpPr>
          <p:cNvPr id="25" name="Google Shape;276;p41">
            <a:extLst>
              <a:ext uri="{FF2B5EF4-FFF2-40B4-BE49-F238E27FC236}">
                <a16:creationId xmlns:a16="http://schemas.microsoft.com/office/drawing/2014/main" id="{1301B2E0-FA74-1916-8566-20EF70257BD7}"/>
              </a:ext>
            </a:extLst>
          </p:cNvPr>
          <p:cNvSpPr txBox="1">
            <a:spLocks/>
          </p:cNvSpPr>
          <p:nvPr/>
        </p:nvSpPr>
        <p:spPr>
          <a:xfrm>
            <a:off x="6668075" y="866779"/>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Vidaloka"/>
              <a:buNone/>
              <a:defRPr sz="3800" b="0" i="0" u="none" strike="noStrike" cap="none">
                <a:solidFill>
                  <a:schemeClr val="accent1"/>
                </a:solidFill>
                <a:latin typeface="Vidaloka"/>
                <a:ea typeface="Vidaloka"/>
                <a:cs typeface="Vidaloka"/>
                <a:sym typeface="Vidaloka"/>
              </a:defRPr>
            </a:lvl1pPr>
            <a:lvl2pPr marR="0" lvl="1"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9pPr>
          </a:lstStyle>
          <a:p>
            <a:r>
              <a:rPr lang="en"/>
              <a:t>03</a:t>
            </a:r>
          </a:p>
        </p:txBody>
      </p:sp>
      <p:sp>
        <p:nvSpPr>
          <p:cNvPr id="44" name="Google Shape;268;p41">
            <a:extLst>
              <a:ext uri="{FF2B5EF4-FFF2-40B4-BE49-F238E27FC236}">
                <a16:creationId xmlns:a16="http://schemas.microsoft.com/office/drawing/2014/main" id="{FA6442EF-FD63-4ECE-4F99-A041562710A5}"/>
              </a:ext>
            </a:extLst>
          </p:cNvPr>
          <p:cNvSpPr txBox="1">
            <a:spLocks/>
          </p:cNvSpPr>
          <p:nvPr/>
        </p:nvSpPr>
        <p:spPr>
          <a:xfrm>
            <a:off x="713225" y="3436605"/>
            <a:ext cx="2486100" cy="56752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Montserrat"/>
              <a:buNone/>
              <a:defRPr sz="2400" b="0" i="0" u="none" strike="noStrike" cap="none">
                <a:solidFill>
                  <a:schemeClr val="dk2"/>
                </a:solidFill>
                <a:latin typeface="Vidaloka"/>
                <a:ea typeface="Vidaloka"/>
                <a:cs typeface="Vidaloka"/>
                <a:sym typeface="Vidaloka"/>
              </a:defRPr>
            </a:lvl1pPr>
            <a:lvl2pPr marL="914400" marR="0" lvl="1"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9pPr>
          </a:lstStyle>
          <a:p>
            <a:pPr marL="0" lvl="0" indent="0" rtl="0">
              <a:spcBef>
                <a:spcPts val="0"/>
              </a:spcBef>
              <a:spcAft>
                <a:spcPts val="0"/>
              </a:spcAft>
              <a:buNone/>
            </a:pPr>
            <a:r>
              <a:rPr lang="en-US" sz="1600" b="1">
                <a:latin typeface="Times New Roman" panose="02020603050405020304" pitchFamily="18" charset="0"/>
                <a:cs typeface="Times New Roman" panose="02020603050405020304" pitchFamily="18" charset="0"/>
              </a:rPr>
              <a:t>Kiểm thử và đánh giá</a:t>
            </a:r>
          </a:p>
        </p:txBody>
      </p:sp>
      <p:sp>
        <p:nvSpPr>
          <p:cNvPr id="45" name="Google Shape;269;p41">
            <a:extLst>
              <a:ext uri="{FF2B5EF4-FFF2-40B4-BE49-F238E27FC236}">
                <a16:creationId xmlns:a16="http://schemas.microsoft.com/office/drawing/2014/main" id="{9E2393B4-CF90-AB1E-ADB9-4F1FEAE701D9}"/>
              </a:ext>
            </a:extLst>
          </p:cNvPr>
          <p:cNvSpPr txBox="1">
            <a:spLocks/>
          </p:cNvSpPr>
          <p:nvPr/>
        </p:nvSpPr>
        <p:spPr>
          <a:xfrm>
            <a:off x="3328950" y="3440542"/>
            <a:ext cx="2486100" cy="5675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Montserrat"/>
              <a:buNone/>
              <a:defRPr sz="2400" b="0" i="0" u="none" strike="noStrike" cap="none">
                <a:solidFill>
                  <a:schemeClr val="dk2"/>
                </a:solidFill>
                <a:latin typeface="Vidaloka"/>
                <a:ea typeface="Vidaloka"/>
                <a:cs typeface="Vidaloka"/>
                <a:sym typeface="Vidaloka"/>
              </a:defRPr>
            </a:lvl1pPr>
            <a:lvl2pPr marL="914400" marR="0" lvl="1"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9pPr>
          </a:lstStyle>
          <a:p>
            <a:pPr marL="0" lvl="0" indent="0" rtl="0">
              <a:spcBef>
                <a:spcPts val="0"/>
              </a:spcBef>
              <a:spcAft>
                <a:spcPts val="0"/>
              </a:spcAft>
              <a:buNone/>
            </a:pPr>
            <a:r>
              <a:rPr lang="vi-VN" sz="1600" b="1">
                <a:latin typeface="Times New Roman" panose="02020603050405020304" pitchFamily="18" charset="0"/>
                <a:cs typeface="Times New Roman" panose="02020603050405020304" pitchFamily="18" charset="0"/>
              </a:rPr>
              <a:t>Kết quả đạt được và hướng phát triển</a:t>
            </a:r>
          </a:p>
        </p:txBody>
      </p:sp>
      <p:sp>
        <p:nvSpPr>
          <p:cNvPr id="46" name="Google Shape;270;p41">
            <a:extLst>
              <a:ext uri="{FF2B5EF4-FFF2-40B4-BE49-F238E27FC236}">
                <a16:creationId xmlns:a16="http://schemas.microsoft.com/office/drawing/2014/main" id="{134A8AF1-64B0-CA60-21D0-25FBEEC6A188}"/>
              </a:ext>
            </a:extLst>
          </p:cNvPr>
          <p:cNvSpPr txBox="1">
            <a:spLocks/>
          </p:cNvSpPr>
          <p:nvPr/>
        </p:nvSpPr>
        <p:spPr>
          <a:xfrm>
            <a:off x="3328900" y="4008289"/>
            <a:ext cx="2486100" cy="7170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lvl="0" indent="0" rtl="0">
              <a:spcBef>
                <a:spcPts val="0"/>
              </a:spcBef>
              <a:spcAft>
                <a:spcPts val="0"/>
              </a:spcAft>
              <a:buNone/>
            </a:pPr>
            <a:r>
              <a:rPr lang="vi-VN" sz="1200">
                <a:latin typeface="Open Sans" panose="020B0606030504020204" pitchFamily="34" charset="0"/>
                <a:ea typeface="Open Sans" panose="020B0606030504020204" pitchFamily="34" charset="0"/>
                <a:cs typeface="Open Sans" panose="020B0606030504020204" pitchFamily="34" charset="0"/>
              </a:rPr>
              <a:t>Tóm lược kết quả đạt được sau đề tài, những hạn chế và hướng phát triển đề tài.</a:t>
            </a:r>
          </a:p>
        </p:txBody>
      </p:sp>
      <p:sp>
        <p:nvSpPr>
          <p:cNvPr id="47" name="Google Shape;271;p41">
            <a:extLst>
              <a:ext uri="{FF2B5EF4-FFF2-40B4-BE49-F238E27FC236}">
                <a16:creationId xmlns:a16="http://schemas.microsoft.com/office/drawing/2014/main" id="{0A278F8A-2EE9-45E5-AB80-9499D6DFE891}"/>
              </a:ext>
            </a:extLst>
          </p:cNvPr>
          <p:cNvSpPr txBox="1">
            <a:spLocks/>
          </p:cNvSpPr>
          <p:nvPr/>
        </p:nvSpPr>
        <p:spPr>
          <a:xfrm>
            <a:off x="713225" y="4002483"/>
            <a:ext cx="2486100" cy="7228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lvl="0" indent="0" rtl="0">
              <a:spcBef>
                <a:spcPts val="0"/>
              </a:spcBef>
              <a:spcAft>
                <a:spcPts val="0"/>
              </a:spcAft>
              <a:buNone/>
            </a:pPr>
            <a:r>
              <a:rPr lang="en-US" sz="1200">
                <a:latin typeface="Open Sans" panose="020B0606030504020204" pitchFamily="34" charset="0"/>
                <a:ea typeface="Open Sans" panose="020B0606030504020204" pitchFamily="34" charset="0"/>
                <a:cs typeface="Open Sans" panose="020B0606030504020204" pitchFamily="34" charset="0"/>
              </a:rPr>
              <a:t>Kiểm thử và đánh giá các chức năng có trong đề tài.</a:t>
            </a:r>
          </a:p>
        </p:txBody>
      </p:sp>
      <p:sp>
        <p:nvSpPr>
          <p:cNvPr id="48" name="Google Shape;276;p41">
            <a:extLst>
              <a:ext uri="{FF2B5EF4-FFF2-40B4-BE49-F238E27FC236}">
                <a16:creationId xmlns:a16="http://schemas.microsoft.com/office/drawing/2014/main" id="{76E82B15-7133-88D4-1821-31CBA9B22274}"/>
              </a:ext>
            </a:extLst>
          </p:cNvPr>
          <p:cNvSpPr txBox="1">
            <a:spLocks/>
          </p:cNvSpPr>
          <p:nvPr/>
        </p:nvSpPr>
        <p:spPr>
          <a:xfrm>
            <a:off x="1436675" y="2797268"/>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Vidaloka"/>
              <a:buNone/>
              <a:defRPr sz="3800" b="0" i="0" u="none" strike="noStrike" cap="none">
                <a:solidFill>
                  <a:schemeClr val="accent1"/>
                </a:solidFill>
                <a:latin typeface="Vidaloka"/>
                <a:ea typeface="Vidaloka"/>
                <a:cs typeface="Vidaloka"/>
                <a:sym typeface="Vidaloka"/>
              </a:defRPr>
            </a:lvl1pPr>
            <a:lvl2pPr marR="0" lvl="1"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9pPr>
          </a:lstStyle>
          <a:p>
            <a:r>
              <a:rPr lang="en"/>
              <a:t>04</a:t>
            </a:r>
          </a:p>
        </p:txBody>
      </p:sp>
      <p:sp>
        <p:nvSpPr>
          <p:cNvPr id="49" name="Google Shape;277;p41">
            <a:extLst>
              <a:ext uri="{FF2B5EF4-FFF2-40B4-BE49-F238E27FC236}">
                <a16:creationId xmlns:a16="http://schemas.microsoft.com/office/drawing/2014/main" id="{8569D695-8D1B-8AD0-A978-82017033A7DD}"/>
              </a:ext>
            </a:extLst>
          </p:cNvPr>
          <p:cNvSpPr txBox="1">
            <a:spLocks/>
          </p:cNvSpPr>
          <p:nvPr/>
        </p:nvSpPr>
        <p:spPr>
          <a:xfrm>
            <a:off x="4052400" y="2801206"/>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Vidaloka"/>
              <a:buNone/>
              <a:defRPr sz="3800" b="0" i="0" u="none" strike="noStrike" cap="none">
                <a:solidFill>
                  <a:schemeClr val="accent1"/>
                </a:solidFill>
                <a:latin typeface="Vidaloka"/>
                <a:ea typeface="Vidaloka"/>
                <a:cs typeface="Vidaloka"/>
                <a:sym typeface="Vidaloka"/>
              </a:defRPr>
            </a:lvl1pPr>
            <a:lvl2pPr marR="0" lvl="1"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9pPr>
          </a:lstStyle>
          <a:p>
            <a:r>
              <a:rPr lang="en"/>
              <a:t>05</a:t>
            </a:r>
          </a:p>
        </p:txBody>
      </p:sp>
      <p:sp>
        <p:nvSpPr>
          <p:cNvPr id="50" name="Google Shape;268;p41">
            <a:extLst>
              <a:ext uri="{FF2B5EF4-FFF2-40B4-BE49-F238E27FC236}">
                <a16:creationId xmlns:a16="http://schemas.microsoft.com/office/drawing/2014/main" id="{F7A11425-013C-70C5-F575-B2B0D2D3D776}"/>
              </a:ext>
            </a:extLst>
          </p:cNvPr>
          <p:cNvSpPr txBox="1">
            <a:spLocks/>
          </p:cNvSpPr>
          <p:nvPr/>
        </p:nvSpPr>
        <p:spPr>
          <a:xfrm>
            <a:off x="5944625" y="3435372"/>
            <a:ext cx="24861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Montserrat"/>
              <a:buNone/>
              <a:defRPr sz="2400" b="0" i="0" u="none" strike="noStrike" cap="none">
                <a:solidFill>
                  <a:schemeClr val="dk2"/>
                </a:solidFill>
                <a:latin typeface="Vidaloka"/>
                <a:ea typeface="Vidaloka"/>
                <a:cs typeface="Vidaloka"/>
                <a:sym typeface="Vidaloka"/>
              </a:defRPr>
            </a:lvl1pPr>
            <a:lvl2pPr marL="914400" marR="0" lvl="1"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9pPr>
          </a:lstStyle>
          <a:p>
            <a:pPr marL="0" lvl="0" indent="0" rtl="0">
              <a:spcBef>
                <a:spcPts val="0"/>
              </a:spcBef>
              <a:spcAft>
                <a:spcPts val="0"/>
              </a:spcAft>
              <a:buNone/>
            </a:pPr>
            <a:r>
              <a:rPr lang="en-US" sz="1600" b="1">
                <a:latin typeface="Times New Roman" panose="02020603050405020304" pitchFamily="18" charset="0"/>
                <a:cs typeface="Times New Roman" panose="02020603050405020304" pitchFamily="18" charset="0"/>
              </a:rPr>
              <a:t>Demo sản phẩm</a:t>
            </a:r>
          </a:p>
        </p:txBody>
      </p:sp>
      <p:sp>
        <p:nvSpPr>
          <p:cNvPr id="51" name="Google Shape;271;p41">
            <a:extLst>
              <a:ext uri="{FF2B5EF4-FFF2-40B4-BE49-F238E27FC236}">
                <a16:creationId xmlns:a16="http://schemas.microsoft.com/office/drawing/2014/main" id="{8B4282A0-119A-70DC-02A5-5D9013AA1BCE}"/>
              </a:ext>
            </a:extLst>
          </p:cNvPr>
          <p:cNvSpPr txBox="1">
            <a:spLocks/>
          </p:cNvSpPr>
          <p:nvPr/>
        </p:nvSpPr>
        <p:spPr>
          <a:xfrm>
            <a:off x="5944625" y="4002482"/>
            <a:ext cx="2486100" cy="7228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lvl="0" indent="0" rtl="0">
              <a:spcBef>
                <a:spcPts val="0"/>
              </a:spcBef>
              <a:spcAft>
                <a:spcPts val="0"/>
              </a:spcAft>
              <a:buNone/>
            </a:pPr>
            <a:r>
              <a:rPr lang="en-US" sz="1200"/>
              <a:t>Giới thiệu, demo các chức năng chính của đề tài.</a:t>
            </a:r>
          </a:p>
        </p:txBody>
      </p:sp>
      <p:sp>
        <p:nvSpPr>
          <p:cNvPr id="52" name="Google Shape;276;p41">
            <a:extLst>
              <a:ext uri="{FF2B5EF4-FFF2-40B4-BE49-F238E27FC236}">
                <a16:creationId xmlns:a16="http://schemas.microsoft.com/office/drawing/2014/main" id="{E93B404E-521F-4A39-5285-7101EC8002AD}"/>
              </a:ext>
            </a:extLst>
          </p:cNvPr>
          <p:cNvSpPr txBox="1">
            <a:spLocks/>
          </p:cNvSpPr>
          <p:nvPr/>
        </p:nvSpPr>
        <p:spPr>
          <a:xfrm>
            <a:off x="6668075" y="2796035"/>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Vidaloka"/>
              <a:buNone/>
              <a:defRPr sz="3800" b="0" i="0" u="none" strike="noStrike" cap="none">
                <a:solidFill>
                  <a:schemeClr val="accent1"/>
                </a:solidFill>
                <a:latin typeface="Vidaloka"/>
                <a:ea typeface="Vidaloka"/>
                <a:cs typeface="Vidaloka"/>
                <a:sym typeface="Vidaloka"/>
              </a:defRPr>
            </a:lvl1pPr>
            <a:lvl2pPr marR="0" lvl="1"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9pPr>
          </a:lstStyle>
          <a:p>
            <a:r>
              <a:rPr lang="en"/>
              <a:t>06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1" name="Google Shape;291;p43"/>
          <p:cNvSpPr txBox="1">
            <a:spLocks noGrp="1"/>
          </p:cNvSpPr>
          <p:nvPr>
            <p:ph type="subTitle" idx="4294967295"/>
          </p:nvPr>
        </p:nvSpPr>
        <p:spPr>
          <a:xfrm>
            <a:off x="0" y="623874"/>
            <a:ext cx="5458200" cy="1317876"/>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US"/>
              <a:t>“</a:t>
            </a:r>
            <a:r>
              <a:rPr lang="vi-VN"/>
              <a:t>Toán học là thứ đẹp đẽ nhất và là sự sáng tạo mạnh mẽ nhất của tâm hồn con người</a:t>
            </a:r>
            <a:r>
              <a:rPr lang="en-US"/>
              <a:t>”</a:t>
            </a:r>
            <a:br>
              <a:rPr lang="en-US"/>
            </a:br>
            <a:r>
              <a:rPr lang="en-US"/>
              <a:t>– </a:t>
            </a:r>
            <a:r>
              <a:rPr lang="en-US" b="1"/>
              <a:t>Stefan Banach</a:t>
            </a:r>
            <a:endParaRPr b="1"/>
          </a:p>
        </p:txBody>
      </p:sp>
      <p:sp>
        <p:nvSpPr>
          <p:cNvPr id="4" name="Google Shape;291;p43">
            <a:extLst>
              <a:ext uri="{FF2B5EF4-FFF2-40B4-BE49-F238E27FC236}">
                <a16:creationId xmlns:a16="http://schemas.microsoft.com/office/drawing/2014/main" id="{6ACA809D-3631-6E26-3D85-196F2DB736C7}"/>
              </a:ext>
            </a:extLst>
          </p:cNvPr>
          <p:cNvSpPr txBox="1">
            <a:spLocks/>
          </p:cNvSpPr>
          <p:nvPr/>
        </p:nvSpPr>
        <p:spPr>
          <a:xfrm>
            <a:off x="3685800" y="3522675"/>
            <a:ext cx="5458200" cy="99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20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spcAft>
                <a:spcPts val="1200"/>
              </a:spcAft>
            </a:pPr>
            <a:r>
              <a:rPr lang="en-US" sz="1800"/>
              <a:t>“</a:t>
            </a:r>
            <a:r>
              <a:rPr lang="vi-VN" sz="1800"/>
              <a:t>Toán học thuần túy, hiểu theo cách đơn giản, là thơ ca của những ý tưởng logic</a:t>
            </a:r>
            <a:r>
              <a:rPr lang="en-US" sz="1800"/>
              <a:t>”</a:t>
            </a:r>
            <a:r>
              <a:rPr lang="vi-VN" sz="1800"/>
              <a:t> </a:t>
            </a:r>
            <a:br>
              <a:rPr lang="en-US" sz="1800"/>
            </a:br>
            <a:r>
              <a:rPr lang="vi-VN" sz="1800"/>
              <a:t>–</a:t>
            </a:r>
            <a:r>
              <a:rPr lang="en-US" sz="1800"/>
              <a:t> </a:t>
            </a:r>
            <a:r>
              <a:rPr lang="vi-VN" b="1"/>
              <a:t>Albert Einstein</a:t>
            </a:r>
          </a:p>
        </p:txBody>
      </p:sp>
      <p:sp>
        <p:nvSpPr>
          <p:cNvPr id="7" name="Google Shape;291;p43">
            <a:extLst>
              <a:ext uri="{FF2B5EF4-FFF2-40B4-BE49-F238E27FC236}">
                <a16:creationId xmlns:a16="http://schemas.microsoft.com/office/drawing/2014/main" id="{DA639F56-745A-4110-EEAF-154854C9F8EF}"/>
              </a:ext>
            </a:extLst>
          </p:cNvPr>
          <p:cNvSpPr txBox="1">
            <a:spLocks/>
          </p:cNvSpPr>
          <p:nvPr/>
        </p:nvSpPr>
        <p:spPr>
          <a:xfrm>
            <a:off x="1842900" y="2137443"/>
            <a:ext cx="5458200" cy="8686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20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spcAft>
                <a:spcPts val="1200"/>
              </a:spcAft>
            </a:pPr>
            <a:r>
              <a:rPr lang="en-US" sz="4500" b="1">
                <a:solidFill>
                  <a:srgbClr val="2C71B1"/>
                </a:solidFill>
                <a:latin typeface="Vidaloka" panose="020B0604020202020204" charset="0"/>
              </a:rPr>
              <a:t>MATHEMATICS</a:t>
            </a:r>
            <a:endParaRPr lang="vi-VN" sz="4500" b="1">
              <a:solidFill>
                <a:srgbClr val="2C71B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9"/>
          <p:cNvSpPr txBox="1">
            <a:spLocks noGrp="1"/>
          </p:cNvSpPr>
          <p:nvPr>
            <p:ph type="title"/>
          </p:nvPr>
        </p:nvSpPr>
        <p:spPr>
          <a:xfrm>
            <a:off x="2158275" y="2539950"/>
            <a:ext cx="4827450" cy="64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2C71B1"/>
                </a:solidFill>
              </a:rPr>
              <a:t>Giới thiệu chung</a:t>
            </a:r>
            <a:endParaRPr b="1">
              <a:solidFill>
                <a:srgbClr val="2C71B1"/>
              </a:solidFill>
            </a:endParaRPr>
          </a:p>
        </p:txBody>
      </p:sp>
      <p:sp>
        <p:nvSpPr>
          <p:cNvPr id="328" name="Google Shape;328;p49"/>
          <p:cNvSpPr txBox="1">
            <a:spLocks noGrp="1"/>
          </p:cNvSpPr>
          <p:nvPr>
            <p:ph type="title" idx="2"/>
          </p:nvPr>
        </p:nvSpPr>
        <p:spPr>
          <a:xfrm>
            <a:off x="3746550" y="1233750"/>
            <a:ext cx="1650900" cy="9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29" name="Google Shape;329;p49"/>
          <p:cNvSpPr txBox="1">
            <a:spLocks noGrp="1"/>
          </p:cNvSpPr>
          <p:nvPr>
            <p:ph type="subTitle" idx="1"/>
          </p:nvPr>
        </p:nvSpPr>
        <p:spPr>
          <a:xfrm>
            <a:off x="2291400" y="4191750"/>
            <a:ext cx="4561200" cy="39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Website cung cấp và chia sẻ kiến thức Toán học BeUMathematics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1"/>
          <p:cNvSpPr txBox="1">
            <a:spLocks noGrp="1"/>
          </p:cNvSpPr>
          <p:nvPr>
            <p:ph type="title"/>
          </p:nvPr>
        </p:nvSpPr>
        <p:spPr>
          <a:xfrm>
            <a:off x="713276" y="254738"/>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2C71B1"/>
                </a:solidFill>
              </a:rPr>
              <a:t>Đặt vấn đề</a:t>
            </a:r>
            <a:endParaRPr b="1">
              <a:solidFill>
                <a:srgbClr val="2C71B1"/>
              </a:solidFill>
            </a:endParaRPr>
          </a:p>
        </p:txBody>
      </p:sp>
      <p:sp>
        <p:nvSpPr>
          <p:cNvPr id="341" name="Google Shape;341;p51"/>
          <p:cNvSpPr txBox="1"/>
          <p:nvPr/>
        </p:nvSpPr>
        <p:spPr>
          <a:xfrm>
            <a:off x="996938" y="1311750"/>
            <a:ext cx="7433813" cy="61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2"/>
                </a:solidFill>
                <a:latin typeface="Open Sans" panose="020B0606030504020204" pitchFamily="34" charset="0"/>
                <a:ea typeface="Open Sans" panose="020B0606030504020204" pitchFamily="34" charset="0"/>
                <a:cs typeface="Open Sans" panose="020B0606030504020204" pitchFamily="34" charset="0"/>
                <a:sym typeface="Montserrat"/>
              </a:rPr>
              <a:t>=&gt; Không như các môn xã hội, Toán và các môn tự nhiên cần phải được hướng dẫn cũng như thực hành, làm bài tập rất nhiều để có thể thành thạo.</a:t>
            </a:r>
            <a:endParaRPr sz="1600">
              <a:solidFill>
                <a:schemeClr val="dk2"/>
              </a:solidFill>
              <a:latin typeface="Open Sans" panose="020B0606030504020204" pitchFamily="34" charset="0"/>
              <a:ea typeface="Open Sans" panose="020B0606030504020204" pitchFamily="34" charset="0"/>
              <a:cs typeface="Open Sans" panose="020B0606030504020204" pitchFamily="34" charset="0"/>
              <a:sym typeface="Montserrat"/>
            </a:endParaRPr>
          </a:p>
        </p:txBody>
      </p:sp>
      <p:sp>
        <p:nvSpPr>
          <p:cNvPr id="344" name="Google Shape;344;p51"/>
          <p:cNvSpPr txBox="1"/>
          <p:nvPr/>
        </p:nvSpPr>
        <p:spPr>
          <a:xfrm flipH="1">
            <a:off x="996939" y="3517574"/>
            <a:ext cx="7433812" cy="61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2"/>
                </a:solidFill>
                <a:latin typeface="Open Sans" panose="020B0606030504020204" pitchFamily="34" charset="0"/>
                <a:ea typeface="Open Sans" panose="020B0606030504020204" pitchFamily="34" charset="0"/>
                <a:cs typeface="Open Sans" panose="020B0606030504020204" pitchFamily="34" charset="0"/>
                <a:sym typeface="Montserrat"/>
              </a:rPr>
              <a:t>=&gt; Khó kiếm được một môi trường có thể tự học, tự rèn luyện, tự cải thiện khả năng bản thân hay một nơi giải đáp tất cả thắc mắc người dùng.</a:t>
            </a:r>
            <a:endParaRPr sz="1600">
              <a:solidFill>
                <a:schemeClr val="dk2"/>
              </a:solidFill>
              <a:latin typeface="Open Sans" panose="020B0606030504020204" pitchFamily="34" charset="0"/>
              <a:ea typeface="Open Sans" panose="020B0606030504020204" pitchFamily="34" charset="0"/>
              <a:cs typeface="Open Sans" panose="020B0606030504020204" pitchFamily="34" charset="0"/>
              <a:sym typeface="Montserrat"/>
            </a:endParaRPr>
          </a:p>
        </p:txBody>
      </p:sp>
      <p:sp>
        <p:nvSpPr>
          <p:cNvPr id="345" name="Google Shape;345;p51"/>
          <p:cNvSpPr txBox="1"/>
          <p:nvPr/>
        </p:nvSpPr>
        <p:spPr>
          <a:xfrm>
            <a:off x="998283" y="2414662"/>
            <a:ext cx="7433812" cy="61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2"/>
                </a:solidFill>
                <a:latin typeface="Open Sans" panose="020B0606030504020204" pitchFamily="34" charset="0"/>
                <a:ea typeface="Open Sans" panose="020B0606030504020204" pitchFamily="34" charset="0"/>
                <a:cs typeface="Open Sans" panose="020B0606030504020204" pitchFamily="34" charset="0"/>
                <a:sym typeface="Montserrat"/>
              </a:rPr>
              <a:t>=&gt; Sự thiếu hụt nghiêm trọng về môi trường, các nền tảng chia sẻ, cung cấp kiến thức Toán học một cách nghiêm túc, thân thiện và dễ tiếp cận.</a:t>
            </a:r>
            <a:endParaRPr sz="1600">
              <a:solidFill>
                <a:schemeClr val="dk2"/>
              </a:solidFill>
              <a:latin typeface="Open Sans" panose="020B0606030504020204" pitchFamily="34" charset="0"/>
              <a:ea typeface="Open Sans" panose="020B0606030504020204" pitchFamily="34" charset="0"/>
              <a:cs typeface="Open Sans" panose="020B0606030504020204" pitchFamily="34" charset="0"/>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1"/>
          <p:cNvSpPr txBox="1">
            <a:spLocks noGrp="1"/>
          </p:cNvSpPr>
          <p:nvPr>
            <p:ph type="title"/>
          </p:nvPr>
        </p:nvSpPr>
        <p:spPr>
          <a:xfrm>
            <a:off x="713276" y="254738"/>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2C71B1"/>
                </a:solidFill>
              </a:rPr>
              <a:t>Lịch sử giải quyết vấn đề</a:t>
            </a:r>
            <a:endParaRPr b="1">
              <a:solidFill>
                <a:srgbClr val="2C71B1"/>
              </a:solidFill>
            </a:endParaRPr>
          </a:p>
        </p:txBody>
      </p:sp>
      <p:sp>
        <p:nvSpPr>
          <p:cNvPr id="341" name="Google Shape;341;p51"/>
          <p:cNvSpPr txBox="1"/>
          <p:nvPr/>
        </p:nvSpPr>
        <p:spPr>
          <a:xfrm>
            <a:off x="342000" y="1100795"/>
            <a:ext cx="5775567" cy="1102912"/>
          </a:xfrm>
          <a:prstGeom prst="rect">
            <a:avLst/>
          </a:prstGeom>
          <a:noFill/>
          <a:ln>
            <a:noFill/>
          </a:ln>
        </p:spPr>
        <p:txBody>
          <a:bodyPr spcFirstLastPara="1" wrap="square" lIns="91425" tIns="91425" rIns="91425" bIns="91425" anchor="t" anchorCtr="0">
            <a:no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 sz="16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Montserrat"/>
              </a:rPr>
              <a:t>Dựa theo những ý tưởng, mô hình website cung cấp và chia sẻ kiến thức đã thành công trên thị trường để đơn giản hóa, điều chỉnh lại để tạo một môi trường cung cấp, chia sẻ kiến thức phù hợp với người dùng Việt Nam.</a:t>
            </a:r>
            <a:endParaRPr kumimoji="0" sz="16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Montserrat"/>
            </a:endParaRPr>
          </a:p>
        </p:txBody>
      </p:sp>
      <p:sp>
        <p:nvSpPr>
          <p:cNvPr id="344" name="Google Shape;344;p51"/>
          <p:cNvSpPr txBox="1"/>
          <p:nvPr/>
        </p:nvSpPr>
        <p:spPr>
          <a:xfrm flipH="1">
            <a:off x="338889" y="3125795"/>
            <a:ext cx="5778678" cy="630000"/>
          </a:xfrm>
          <a:prstGeom prst="rect">
            <a:avLst/>
          </a:prstGeom>
          <a:noFill/>
          <a:ln>
            <a:noFill/>
          </a:ln>
        </p:spPr>
        <p:txBody>
          <a:bodyPr spcFirstLastPara="1" wrap="square" lIns="91425" tIns="91425" rIns="91425" bIns="91425" anchor="t" anchorCtr="0">
            <a:noAutofit/>
          </a:bodyPr>
          <a:lstStyle/>
          <a:p>
            <a:pPr marL="285750" lvl="2" indent="-285750">
              <a:buFont typeface="Arial" panose="020B0604020202020204" pitchFamily="34" charset="0"/>
              <a:buChar char="•"/>
            </a:pPr>
            <a:r>
              <a:rPr kumimoji="0" lang="en" sz="16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Montserrat"/>
              </a:rPr>
              <a:t>Tạo nên một cộng đồng người dùng thân thiện, chia sẻ, giải đáp thắc mắc và giúp đỡ lẫn nhau trong học tập.</a:t>
            </a:r>
            <a:endParaRPr kumimoji="0" sz="16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Montserrat"/>
            </a:endParaRPr>
          </a:p>
        </p:txBody>
      </p:sp>
      <p:sp>
        <p:nvSpPr>
          <p:cNvPr id="345" name="Google Shape;345;p51"/>
          <p:cNvSpPr txBox="1"/>
          <p:nvPr/>
        </p:nvSpPr>
        <p:spPr>
          <a:xfrm>
            <a:off x="332920" y="2203707"/>
            <a:ext cx="5793725" cy="922088"/>
          </a:xfrm>
          <a:prstGeom prst="rect">
            <a:avLst/>
          </a:prstGeom>
          <a:noFill/>
          <a:ln>
            <a:noFill/>
          </a:ln>
        </p:spPr>
        <p:txBody>
          <a:bodyPr spcFirstLastPara="1" wrap="square" lIns="91425" tIns="91425" rIns="91425" bIns="91425" anchor="t" anchorCtr="0">
            <a:no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 sz="16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Montserrat"/>
              </a:rPr>
              <a:t>Cải thiện, thay đổi tư duy giải quyết vấn đề của người dùng. Giúp chuyển đổi từ “Đáp án là bao nhiêu” -&gt; “Bài này giải thế nào”.</a:t>
            </a:r>
            <a:endParaRPr kumimoji="0" sz="16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Lato"/>
            </a:endParaRPr>
          </a:p>
        </p:txBody>
      </p:sp>
      <p:sp>
        <p:nvSpPr>
          <p:cNvPr id="6" name="Google Shape;344;p51">
            <a:extLst>
              <a:ext uri="{FF2B5EF4-FFF2-40B4-BE49-F238E27FC236}">
                <a16:creationId xmlns:a16="http://schemas.microsoft.com/office/drawing/2014/main" id="{D2310168-ADC5-5296-5652-D3EB9CBF5333}"/>
              </a:ext>
            </a:extLst>
          </p:cNvPr>
          <p:cNvSpPr txBox="1"/>
          <p:nvPr/>
        </p:nvSpPr>
        <p:spPr>
          <a:xfrm flipH="1">
            <a:off x="348183" y="3783322"/>
            <a:ext cx="5778678" cy="6300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6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Montserrat"/>
              </a:rPr>
              <a:t>Hệ thống này giúp bù đắp những thiếu sót trong quá trình học tập hiện nay của học sinh.</a:t>
            </a:r>
            <a:endParaRPr kumimoji="0" sz="16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Montserrat"/>
            </a:endParaRPr>
          </a:p>
        </p:txBody>
      </p:sp>
      <p:pic>
        <p:nvPicPr>
          <p:cNvPr id="8" name="Picture 7">
            <a:extLst>
              <a:ext uri="{FF2B5EF4-FFF2-40B4-BE49-F238E27FC236}">
                <a16:creationId xmlns:a16="http://schemas.microsoft.com/office/drawing/2014/main" id="{116FCFB3-192A-B84A-9303-7C80C0456467}"/>
              </a:ext>
            </a:extLst>
          </p:cNvPr>
          <p:cNvPicPr>
            <a:picLocks noChangeAspect="1"/>
          </p:cNvPicPr>
          <p:nvPr/>
        </p:nvPicPr>
        <p:blipFill>
          <a:blip r:embed="rId3"/>
          <a:stretch>
            <a:fillRect/>
          </a:stretch>
        </p:blipFill>
        <p:spPr>
          <a:xfrm>
            <a:off x="6126645" y="2665765"/>
            <a:ext cx="2880000" cy="1998371"/>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CD767247-09AC-339A-E21A-0B627FD12B00}"/>
              </a:ext>
            </a:extLst>
          </p:cNvPr>
          <p:cNvPicPr>
            <a:picLocks noChangeAspect="1"/>
          </p:cNvPicPr>
          <p:nvPr/>
        </p:nvPicPr>
        <p:blipFill>
          <a:blip r:embed="rId4"/>
          <a:stretch>
            <a:fillRect/>
          </a:stretch>
        </p:blipFill>
        <p:spPr>
          <a:xfrm>
            <a:off x="6126645" y="1018692"/>
            <a:ext cx="2880000" cy="1496696"/>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5542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3"/>
          <p:cNvSpPr txBox="1">
            <a:spLocks noGrp="1"/>
          </p:cNvSpPr>
          <p:nvPr>
            <p:ph type="title"/>
          </p:nvPr>
        </p:nvSpPr>
        <p:spPr>
          <a:xfrm>
            <a:off x="1035900" y="289590"/>
            <a:ext cx="7072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2"/>
              </a:buClr>
              <a:buSzPts val="1100"/>
              <a:buFont typeface="Arial"/>
              <a:buNone/>
            </a:pPr>
            <a:r>
              <a:rPr lang="en" b="1">
                <a:solidFill>
                  <a:srgbClr val="2C71B1"/>
                </a:solidFill>
              </a:rPr>
              <a:t>Mục tiêu</a:t>
            </a:r>
            <a:endParaRPr b="1">
              <a:solidFill>
                <a:srgbClr val="2C71B1"/>
              </a:solidFill>
            </a:endParaRPr>
          </a:p>
        </p:txBody>
      </p:sp>
      <p:sp>
        <p:nvSpPr>
          <p:cNvPr id="366" name="Google Shape;366;p53"/>
          <p:cNvSpPr txBox="1">
            <a:spLocks noGrp="1"/>
          </p:cNvSpPr>
          <p:nvPr>
            <p:ph type="subTitle" idx="4"/>
          </p:nvPr>
        </p:nvSpPr>
        <p:spPr>
          <a:xfrm>
            <a:off x="972000" y="2301750"/>
            <a:ext cx="7200000" cy="1545550"/>
          </a:xfrm>
          <a:prstGeom prst="rect">
            <a:avLst/>
          </a:prstGeom>
        </p:spPr>
        <p:txBody>
          <a:bodyPr spcFirstLastPara="1" wrap="square" lIns="91425" tIns="91425" rIns="91425" bIns="91425" anchor="t" anchorCtr="0">
            <a:noAutofit/>
          </a:bodyPr>
          <a:lstStyle/>
          <a:p>
            <a:pPr marL="0" indent="457200" algn="just"/>
            <a:r>
              <a:rPr lang="en-US" sz="1800">
                <a:effectLst/>
                <a:latin typeface="Times New Roman" panose="02020603050405020304" pitchFamily="18" charset="0"/>
                <a:ea typeface="Times New Roman" panose="02020603050405020304" pitchFamily="18" charset="0"/>
              </a:rPr>
              <a:t>Xây dựng thành công Website cung cấp và chia sẻ kiến thức Toán học có các chức năng đáp ứng được các nhu cầu của từng loại người dùng(Người dùng khách, Thành viên, Quản trị viên). Tạo ra một cộng đồng người dùng lớn có thể hỗ trợ lẫn nhau cũng như bổ sung, cập nhật, đóng góp ý kiến về kiến thức Toán học.</a:t>
            </a:r>
          </a:p>
        </p:txBody>
      </p:sp>
      <p:grpSp>
        <p:nvGrpSpPr>
          <p:cNvPr id="367" name="Google Shape;367;p53"/>
          <p:cNvGrpSpPr/>
          <p:nvPr/>
        </p:nvGrpSpPr>
        <p:grpSpPr>
          <a:xfrm>
            <a:off x="4212000" y="1282485"/>
            <a:ext cx="720000" cy="720000"/>
            <a:chOff x="-63250675" y="3744075"/>
            <a:chExt cx="320350" cy="318100"/>
          </a:xfrm>
        </p:grpSpPr>
        <p:sp>
          <p:nvSpPr>
            <p:cNvPr id="368" name="Google Shape;368;p53"/>
            <p:cNvSpPr/>
            <p:nvPr/>
          </p:nvSpPr>
          <p:spPr>
            <a:xfrm>
              <a:off x="-63126250" y="3744075"/>
              <a:ext cx="195925" cy="192875"/>
            </a:xfrm>
            <a:custGeom>
              <a:avLst/>
              <a:gdLst/>
              <a:ahLst/>
              <a:cxnLst/>
              <a:rect l="l" t="t" r="r" b="b"/>
              <a:pathLst>
                <a:path w="7837" h="7715" extrusionOk="0">
                  <a:moveTo>
                    <a:pt x="6020" y="0"/>
                  </a:moveTo>
                  <a:cubicBezTo>
                    <a:pt x="5921" y="0"/>
                    <a:pt x="5820" y="37"/>
                    <a:pt x="5735" y="122"/>
                  </a:cubicBezTo>
                  <a:lnTo>
                    <a:pt x="4097" y="1760"/>
                  </a:lnTo>
                  <a:cubicBezTo>
                    <a:pt x="4034" y="1854"/>
                    <a:pt x="3971" y="1917"/>
                    <a:pt x="3971" y="2012"/>
                  </a:cubicBezTo>
                  <a:lnTo>
                    <a:pt x="3782" y="3304"/>
                  </a:lnTo>
                  <a:lnTo>
                    <a:pt x="1734" y="5351"/>
                  </a:lnTo>
                  <a:cubicBezTo>
                    <a:pt x="1576" y="5288"/>
                    <a:pt x="1387" y="5225"/>
                    <a:pt x="1230" y="5225"/>
                  </a:cubicBezTo>
                  <a:cubicBezTo>
                    <a:pt x="537" y="5225"/>
                    <a:pt x="1" y="5793"/>
                    <a:pt x="1" y="6486"/>
                  </a:cubicBezTo>
                  <a:cubicBezTo>
                    <a:pt x="1" y="7210"/>
                    <a:pt x="537" y="7714"/>
                    <a:pt x="1230" y="7714"/>
                  </a:cubicBezTo>
                  <a:cubicBezTo>
                    <a:pt x="1891" y="7714"/>
                    <a:pt x="2458" y="7179"/>
                    <a:pt x="2458" y="6486"/>
                  </a:cubicBezTo>
                  <a:cubicBezTo>
                    <a:pt x="2458" y="6297"/>
                    <a:pt x="2395" y="6139"/>
                    <a:pt x="2332" y="5982"/>
                  </a:cubicBezTo>
                  <a:lnTo>
                    <a:pt x="4380" y="3934"/>
                  </a:lnTo>
                  <a:lnTo>
                    <a:pt x="5672" y="3745"/>
                  </a:lnTo>
                  <a:cubicBezTo>
                    <a:pt x="5735" y="3745"/>
                    <a:pt x="5829" y="3713"/>
                    <a:pt x="5924" y="3619"/>
                  </a:cubicBezTo>
                  <a:lnTo>
                    <a:pt x="7562" y="1980"/>
                  </a:lnTo>
                  <a:cubicBezTo>
                    <a:pt x="7837" y="1706"/>
                    <a:pt x="7609" y="1254"/>
                    <a:pt x="7251" y="1254"/>
                  </a:cubicBezTo>
                  <a:cubicBezTo>
                    <a:pt x="7240" y="1254"/>
                    <a:pt x="7228" y="1255"/>
                    <a:pt x="7216" y="1256"/>
                  </a:cubicBezTo>
                  <a:lnTo>
                    <a:pt x="6302" y="1382"/>
                  </a:lnTo>
                  <a:lnTo>
                    <a:pt x="6428" y="468"/>
                  </a:lnTo>
                  <a:cubicBezTo>
                    <a:pt x="6472" y="203"/>
                    <a:pt x="6253" y="0"/>
                    <a:pt x="60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00"/>
            </a:p>
          </p:txBody>
        </p:sp>
        <p:sp>
          <p:nvSpPr>
            <p:cNvPr id="369" name="Google Shape;369;p53"/>
            <p:cNvSpPr/>
            <p:nvPr/>
          </p:nvSpPr>
          <p:spPr>
            <a:xfrm>
              <a:off x="-63190025" y="3814050"/>
              <a:ext cx="186675" cy="185900"/>
            </a:xfrm>
            <a:custGeom>
              <a:avLst/>
              <a:gdLst/>
              <a:ahLst/>
              <a:cxnLst/>
              <a:rect l="l" t="t" r="r" b="b"/>
              <a:pathLst>
                <a:path w="7467" h="7436" extrusionOk="0">
                  <a:moveTo>
                    <a:pt x="3718" y="1"/>
                  </a:moveTo>
                  <a:cubicBezTo>
                    <a:pt x="1670" y="1"/>
                    <a:pt x="0" y="1670"/>
                    <a:pt x="0" y="3750"/>
                  </a:cubicBezTo>
                  <a:cubicBezTo>
                    <a:pt x="0" y="5797"/>
                    <a:pt x="1638" y="7436"/>
                    <a:pt x="3718" y="7436"/>
                  </a:cubicBezTo>
                  <a:cubicBezTo>
                    <a:pt x="5765" y="7436"/>
                    <a:pt x="7467" y="5797"/>
                    <a:pt x="7467" y="3750"/>
                  </a:cubicBezTo>
                  <a:cubicBezTo>
                    <a:pt x="7467" y="3151"/>
                    <a:pt x="7341" y="2647"/>
                    <a:pt x="7120" y="2143"/>
                  </a:cubicBezTo>
                  <a:lnTo>
                    <a:pt x="5828" y="3435"/>
                  </a:lnTo>
                  <a:cubicBezTo>
                    <a:pt x="5828" y="3498"/>
                    <a:pt x="5860" y="3624"/>
                    <a:pt x="5860" y="3718"/>
                  </a:cubicBezTo>
                  <a:cubicBezTo>
                    <a:pt x="5860" y="4852"/>
                    <a:pt x="4915" y="5797"/>
                    <a:pt x="3781" y="5797"/>
                  </a:cubicBezTo>
                  <a:cubicBezTo>
                    <a:pt x="2615" y="5797"/>
                    <a:pt x="1670" y="4852"/>
                    <a:pt x="1670" y="3718"/>
                  </a:cubicBezTo>
                  <a:cubicBezTo>
                    <a:pt x="1733" y="2552"/>
                    <a:pt x="2615" y="1607"/>
                    <a:pt x="3781" y="1607"/>
                  </a:cubicBezTo>
                  <a:cubicBezTo>
                    <a:pt x="3875" y="1607"/>
                    <a:pt x="3970" y="1607"/>
                    <a:pt x="4033" y="1670"/>
                  </a:cubicBezTo>
                  <a:lnTo>
                    <a:pt x="5356" y="347"/>
                  </a:lnTo>
                  <a:cubicBezTo>
                    <a:pt x="4883" y="127"/>
                    <a:pt x="4316" y="1"/>
                    <a:pt x="37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00"/>
            </a:p>
          </p:txBody>
        </p:sp>
        <p:sp>
          <p:nvSpPr>
            <p:cNvPr id="370" name="Google Shape;370;p53"/>
            <p:cNvSpPr/>
            <p:nvPr/>
          </p:nvSpPr>
          <p:spPr>
            <a:xfrm>
              <a:off x="-63250675" y="3751050"/>
              <a:ext cx="311125" cy="311125"/>
            </a:xfrm>
            <a:custGeom>
              <a:avLst/>
              <a:gdLst/>
              <a:ahLst/>
              <a:cxnLst/>
              <a:rect l="l" t="t" r="r" b="b"/>
              <a:pathLst>
                <a:path w="12445" h="12445" extrusionOk="0">
                  <a:moveTo>
                    <a:pt x="6270" y="0"/>
                  </a:moveTo>
                  <a:cubicBezTo>
                    <a:pt x="2773" y="0"/>
                    <a:pt x="0" y="2804"/>
                    <a:pt x="0" y="6238"/>
                  </a:cubicBezTo>
                  <a:cubicBezTo>
                    <a:pt x="0" y="9641"/>
                    <a:pt x="2804" y="12445"/>
                    <a:pt x="6238" y="12445"/>
                  </a:cubicBezTo>
                  <a:cubicBezTo>
                    <a:pt x="9672" y="12445"/>
                    <a:pt x="12445" y="9641"/>
                    <a:pt x="12445" y="6238"/>
                  </a:cubicBezTo>
                  <a:cubicBezTo>
                    <a:pt x="12445" y="5325"/>
                    <a:pt x="12256" y="4411"/>
                    <a:pt x="11878" y="3592"/>
                  </a:cubicBezTo>
                  <a:lnTo>
                    <a:pt x="11563" y="3907"/>
                  </a:lnTo>
                  <a:cubicBezTo>
                    <a:pt x="11342" y="4096"/>
                    <a:pt x="11121" y="4222"/>
                    <a:pt x="10838" y="4253"/>
                  </a:cubicBezTo>
                  <a:lnTo>
                    <a:pt x="10397" y="4348"/>
                  </a:lnTo>
                  <a:cubicBezTo>
                    <a:pt x="10680" y="4915"/>
                    <a:pt x="10806" y="5545"/>
                    <a:pt x="10806" y="6238"/>
                  </a:cubicBezTo>
                  <a:cubicBezTo>
                    <a:pt x="10806" y="8759"/>
                    <a:pt x="8759" y="10743"/>
                    <a:pt x="6270" y="10743"/>
                  </a:cubicBezTo>
                  <a:cubicBezTo>
                    <a:pt x="3781" y="10743"/>
                    <a:pt x="1733" y="8696"/>
                    <a:pt x="1733" y="6238"/>
                  </a:cubicBezTo>
                  <a:cubicBezTo>
                    <a:pt x="1733" y="3718"/>
                    <a:pt x="3781" y="1670"/>
                    <a:pt x="6270" y="1670"/>
                  </a:cubicBezTo>
                  <a:cubicBezTo>
                    <a:pt x="6931" y="1670"/>
                    <a:pt x="7561" y="1796"/>
                    <a:pt x="8160" y="2048"/>
                  </a:cubicBezTo>
                  <a:lnTo>
                    <a:pt x="8254" y="1607"/>
                  </a:lnTo>
                  <a:cubicBezTo>
                    <a:pt x="8286" y="1355"/>
                    <a:pt x="8412" y="1103"/>
                    <a:pt x="8601" y="914"/>
                  </a:cubicBezTo>
                  <a:lnTo>
                    <a:pt x="8916" y="599"/>
                  </a:lnTo>
                  <a:cubicBezTo>
                    <a:pt x="8097" y="189"/>
                    <a:pt x="7215" y="0"/>
                    <a:pt x="6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0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3"/>
          <p:cNvSpPr txBox="1">
            <a:spLocks noGrp="1"/>
          </p:cNvSpPr>
          <p:nvPr>
            <p:ph type="ctrTitle"/>
          </p:nvPr>
        </p:nvSpPr>
        <p:spPr>
          <a:xfrm>
            <a:off x="1039975" y="276750"/>
            <a:ext cx="7064100" cy="6172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2"/>
              </a:buClr>
              <a:buSzPts val="1100"/>
              <a:buFont typeface="Arial"/>
              <a:buNone/>
            </a:pPr>
            <a:r>
              <a:rPr lang="en" sz="3000" b="1">
                <a:solidFill>
                  <a:srgbClr val="2C71B1"/>
                </a:solidFill>
              </a:rPr>
              <a:t>Hướng giải quyết</a:t>
            </a:r>
            <a:endParaRPr sz="3000" b="1">
              <a:solidFill>
                <a:srgbClr val="2C71B1"/>
              </a:solidFill>
            </a:endParaRPr>
          </a:p>
        </p:txBody>
      </p:sp>
      <p:sp>
        <p:nvSpPr>
          <p:cNvPr id="10" name="Google Shape;366;p53">
            <a:extLst>
              <a:ext uri="{FF2B5EF4-FFF2-40B4-BE49-F238E27FC236}">
                <a16:creationId xmlns:a16="http://schemas.microsoft.com/office/drawing/2014/main" id="{DCE60E31-26E5-2FB3-FD28-D8139661D9E0}"/>
              </a:ext>
            </a:extLst>
          </p:cNvPr>
          <p:cNvSpPr txBox="1">
            <a:spLocks/>
          </p:cNvSpPr>
          <p:nvPr/>
        </p:nvSpPr>
        <p:spPr>
          <a:xfrm>
            <a:off x="3222000" y="1131750"/>
            <a:ext cx="2700000" cy="3645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800"/>
              </a:spcAft>
            </a:pPr>
            <a:r>
              <a:rPr lang="en-US" sz="1800" b="1">
                <a:latin typeface="Times New Roman" panose="02020603050405020304" pitchFamily="18" charset="0"/>
                <a:ea typeface="Times New Roman" panose="02020603050405020304" pitchFamily="18" charset="0"/>
              </a:rPr>
              <a:t>Công nghệ sử dụng</a:t>
            </a:r>
          </a:p>
          <a:p>
            <a:pPr>
              <a:spcBef>
                <a:spcPts val="600"/>
              </a:spcBef>
              <a:spcAft>
                <a:spcPts val="600"/>
              </a:spcAft>
            </a:pPr>
            <a:r>
              <a:rPr lang="en-US" sz="1300">
                <a:latin typeface="Times New Roman" panose="02020603050405020304" pitchFamily="18" charset="0"/>
                <a:ea typeface="Times New Roman" panose="02020603050405020304" pitchFamily="18" charset="0"/>
              </a:rPr>
              <a:t>+ Front-End: HTML, Css, JavaScript.</a:t>
            </a:r>
          </a:p>
          <a:p>
            <a:pPr>
              <a:spcBef>
                <a:spcPts val="600"/>
              </a:spcBef>
              <a:spcAft>
                <a:spcPts val="600"/>
              </a:spcAft>
            </a:pPr>
            <a:r>
              <a:rPr lang="en-US" sz="1300">
                <a:latin typeface="Times New Roman" panose="02020603050405020304" pitchFamily="18" charset="0"/>
                <a:ea typeface="Times New Roman" panose="02020603050405020304" pitchFamily="18" charset="0"/>
              </a:rPr>
              <a:t>+ Back-end: PhP.</a:t>
            </a:r>
          </a:p>
          <a:p>
            <a:pPr>
              <a:spcBef>
                <a:spcPts val="600"/>
              </a:spcBef>
              <a:spcAft>
                <a:spcPts val="600"/>
              </a:spcAft>
            </a:pPr>
            <a:r>
              <a:rPr lang="en-US" sz="1300">
                <a:latin typeface="Times New Roman" panose="02020603050405020304" pitchFamily="18" charset="0"/>
                <a:ea typeface="Times New Roman" panose="02020603050405020304" pitchFamily="18" charset="0"/>
              </a:rPr>
              <a:t>+ Hệ quản trị CSDL: MySQL.</a:t>
            </a:r>
          </a:p>
        </p:txBody>
      </p:sp>
      <p:sp>
        <p:nvSpPr>
          <p:cNvPr id="11" name="Google Shape;366;p53">
            <a:extLst>
              <a:ext uri="{FF2B5EF4-FFF2-40B4-BE49-F238E27FC236}">
                <a16:creationId xmlns:a16="http://schemas.microsoft.com/office/drawing/2014/main" id="{B54CE05F-5BFF-66B1-E67D-9BFADC82D8FE}"/>
              </a:ext>
            </a:extLst>
          </p:cNvPr>
          <p:cNvSpPr txBox="1">
            <a:spLocks/>
          </p:cNvSpPr>
          <p:nvPr/>
        </p:nvSpPr>
        <p:spPr>
          <a:xfrm>
            <a:off x="207000" y="1131750"/>
            <a:ext cx="2700000" cy="3645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800"/>
              </a:spcAft>
            </a:pPr>
            <a:r>
              <a:rPr lang="en-US" sz="1800" b="1">
                <a:latin typeface="Times New Roman" panose="02020603050405020304" pitchFamily="18" charset="0"/>
                <a:ea typeface="Times New Roman" panose="02020603050405020304" pitchFamily="18" charset="0"/>
              </a:rPr>
              <a:t>Quy trình</a:t>
            </a:r>
          </a:p>
          <a:p>
            <a:pPr>
              <a:spcBef>
                <a:spcPts val="600"/>
              </a:spcBef>
              <a:spcAft>
                <a:spcPts val="600"/>
              </a:spcAft>
            </a:pPr>
            <a:r>
              <a:rPr lang="en-US" sz="1300">
                <a:latin typeface="Times New Roman" panose="02020603050405020304" pitchFamily="18" charset="0"/>
                <a:ea typeface="Times New Roman" panose="02020603050405020304" pitchFamily="18" charset="0"/>
              </a:rPr>
              <a:t>+ Nghiên cứu dữ liệu, tài liệu, bài giảng, thu thập kiến thức Toán học.</a:t>
            </a:r>
          </a:p>
          <a:p>
            <a:pPr>
              <a:spcBef>
                <a:spcPts val="600"/>
              </a:spcBef>
              <a:spcAft>
                <a:spcPts val="600"/>
              </a:spcAft>
            </a:pPr>
            <a:r>
              <a:rPr lang="en-US" sz="1300">
                <a:latin typeface="Times New Roman" panose="02020603050405020304" pitchFamily="18" charset="0"/>
                <a:ea typeface="Times New Roman" panose="02020603050405020304" pitchFamily="18" charset="0"/>
              </a:rPr>
              <a:t>+ Nghiên cứu cơ sở dữ liệu thích hợp</a:t>
            </a:r>
          </a:p>
          <a:p>
            <a:pPr>
              <a:spcBef>
                <a:spcPts val="600"/>
              </a:spcBef>
              <a:spcAft>
                <a:spcPts val="600"/>
              </a:spcAft>
            </a:pPr>
            <a:r>
              <a:rPr lang="en-US" sz="1300">
                <a:latin typeface="Times New Roman" panose="02020603050405020304" pitchFamily="18" charset="0"/>
                <a:ea typeface="Times New Roman" panose="02020603050405020304" pitchFamily="18" charset="0"/>
              </a:rPr>
              <a:t>+ Lập kế hoạch phát triển phần mềm.</a:t>
            </a:r>
          </a:p>
          <a:p>
            <a:pPr>
              <a:spcBef>
                <a:spcPts val="600"/>
              </a:spcBef>
              <a:spcAft>
                <a:spcPts val="600"/>
              </a:spcAft>
            </a:pPr>
            <a:r>
              <a:rPr lang="en-US" sz="1300">
                <a:latin typeface="Times New Roman" panose="02020603050405020304" pitchFamily="18" charset="0"/>
                <a:ea typeface="Times New Roman" panose="02020603050405020304" pitchFamily="18" charset="0"/>
              </a:rPr>
              <a:t>+ Phân tích yêu cầu phần mềm</a:t>
            </a:r>
          </a:p>
          <a:p>
            <a:pPr>
              <a:spcBef>
                <a:spcPts val="600"/>
              </a:spcBef>
              <a:spcAft>
                <a:spcPts val="600"/>
              </a:spcAft>
            </a:pPr>
            <a:r>
              <a:rPr lang="en-US" sz="1300">
                <a:latin typeface="Times New Roman" panose="02020603050405020304" pitchFamily="18" charset="0"/>
                <a:ea typeface="Times New Roman" panose="02020603050405020304" pitchFamily="18" charset="0"/>
              </a:rPr>
              <a:t>+ Xây dựng phần mềm</a:t>
            </a:r>
          </a:p>
          <a:p>
            <a:pPr>
              <a:spcBef>
                <a:spcPts val="600"/>
              </a:spcBef>
              <a:spcAft>
                <a:spcPts val="600"/>
              </a:spcAft>
            </a:pPr>
            <a:r>
              <a:rPr lang="en-US" sz="1300">
                <a:latin typeface="Times New Roman" panose="02020603050405020304" pitchFamily="18" charset="0"/>
                <a:ea typeface="Times New Roman" panose="02020603050405020304" pitchFamily="18" charset="0"/>
              </a:rPr>
              <a:t>+ Kiểm thử phần mềm</a:t>
            </a:r>
          </a:p>
          <a:p>
            <a:pPr>
              <a:spcBef>
                <a:spcPts val="600"/>
              </a:spcBef>
              <a:spcAft>
                <a:spcPts val="600"/>
              </a:spcAft>
            </a:pPr>
            <a:r>
              <a:rPr lang="en-US" sz="1300">
                <a:latin typeface="Times New Roman" panose="02020603050405020304" pitchFamily="18" charset="0"/>
                <a:ea typeface="Times New Roman" panose="02020603050405020304" pitchFamily="18" charset="0"/>
              </a:rPr>
              <a:t>+ Lập tài liệu, viết báo cáo</a:t>
            </a:r>
          </a:p>
        </p:txBody>
      </p:sp>
      <p:sp>
        <p:nvSpPr>
          <p:cNvPr id="12" name="Google Shape;366;p53">
            <a:extLst>
              <a:ext uri="{FF2B5EF4-FFF2-40B4-BE49-F238E27FC236}">
                <a16:creationId xmlns:a16="http://schemas.microsoft.com/office/drawing/2014/main" id="{9A32FA36-333C-1D96-58B2-A44683240C2C}"/>
              </a:ext>
            </a:extLst>
          </p:cNvPr>
          <p:cNvSpPr txBox="1">
            <a:spLocks/>
          </p:cNvSpPr>
          <p:nvPr/>
        </p:nvSpPr>
        <p:spPr>
          <a:xfrm>
            <a:off x="6237000" y="1131750"/>
            <a:ext cx="2700000" cy="3645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800"/>
              </a:spcAft>
            </a:pPr>
            <a:r>
              <a:rPr lang="en-US" sz="1800" b="1">
                <a:latin typeface="Times New Roman" panose="02020603050405020304" pitchFamily="18" charset="0"/>
                <a:ea typeface="Times New Roman" panose="02020603050405020304" pitchFamily="18" charset="0"/>
              </a:rPr>
              <a:t>Thư viện/công cụ hỗ trợ</a:t>
            </a:r>
          </a:p>
          <a:p>
            <a:pPr>
              <a:spcBef>
                <a:spcPts val="600"/>
              </a:spcBef>
              <a:spcAft>
                <a:spcPts val="600"/>
              </a:spcAft>
            </a:pPr>
            <a:r>
              <a:rPr lang="en-US" sz="1300">
                <a:latin typeface="Times New Roman" panose="02020603050405020304" pitchFamily="18" charset="0"/>
                <a:ea typeface="Times New Roman" panose="02020603050405020304" pitchFamily="18" charset="0"/>
              </a:rPr>
              <a:t>+ Công cụ lập trình: Sublime Text 3.</a:t>
            </a:r>
          </a:p>
          <a:p>
            <a:pPr>
              <a:spcBef>
                <a:spcPts val="600"/>
              </a:spcBef>
              <a:spcAft>
                <a:spcPts val="600"/>
              </a:spcAft>
            </a:pPr>
            <a:r>
              <a:rPr lang="en-US" sz="1300">
                <a:latin typeface="Times New Roman" panose="02020603050405020304" pitchFamily="18" charset="0"/>
                <a:ea typeface="Times New Roman" panose="02020603050405020304" pitchFamily="18" charset="0"/>
              </a:rPr>
              <a:t>+ Thư viện hỗ trợ: mathjax, p5.js,..</a:t>
            </a:r>
          </a:p>
          <a:p>
            <a:pPr>
              <a:spcBef>
                <a:spcPts val="600"/>
              </a:spcBef>
              <a:spcAft>
                <a:spcPts val="600"/>
              </a:spcAft>
            </a:pPr>
            <a:r>
              <a:rPr lang="en-US" sz="1300">
                <a:latin typeface="Times New Roman" panose="02020603050405020304" pitchFamily="18" charset="0"/>
                <a:ea typeface="Times New Roman" panose="02020603050405020304" pitchFamily="18" charset="0"/>
              </a:rPr>
              <a:t>+ Trình duyệt sử dụng: Microsoft Edge, Google Chrome,..</a:t>
            </a:r>
          </a:p>
          <a:p>
            <a:pPr>
              <a:spcBef>
                <a:spcPts val="600"/>
              </a:spcBef>
              <a:spcAft>
                <a:spcPts val="600"/>
              </a:spcAft>
            </a:pPr>
            <a:r>
              <a:rPr lang="en-US" sz="1300">
                <a:latin typeface="Times New Roman" panose="02020603050405020304" pitchFamily="18" charset="0"/>
                <a:ea typeface="Times New Roman" panose="02020603050405020304" pitchFamily="18" charset="0"/>
              </a:rPr>
              <a:t>+ Phần mềm quản trị cơ sở dữ liệu và server ảo: Xampp.</a:t>
            </a:r>
          </a:p>
        </p:txBody>
      </p:sp>
    </p:spTree>
    <p:extLst>
      <p:ext uri="{BB962C8B-B14F-4D97-AF65-F5344CB8AC3E}">
        <p14:creationId xmlns:p14="http://schemas.microsoft.com/office/powerpoint/2010/main" val="3898502472"/>
      </p:ext>
    </p:extLst>
  </p:cSld>
  <p:clrMapOvr>
    <a:masterClrMapping/>
  </p:clrMapOvr>
</p:sld>
</file>

<file path=ppt/theme/theme1.xml><?xml version="1.0" encoding="utf-8"?>
<a:theme xmlns:a="http://schemas.openxmlformats.org/drawingml/2006/main"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520</TotalTime>
  <Words>1827</Words>
  <Application>Microsoft Office PowerPoint</Application>
  <PresentationFormat>On-screen Show (16:9)</PresentationFormat>
  <Paragraphs>180</Paragraphs>
  <Slides>25</Slides>
  <Notes>24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25</vt:i4>
      </vt:variant>
    </vt:vector>
  </HeadingPairs>
  <TitlesOfParts>
    <vt:vector size="35" baseType="lpstr">
      <vt:lpstr>Vidaloka</vt:lpstr>
      <vt:lpstr>Open Sans</vt:lpstr>
      <vt:lpstr>Arial</vt:lpstr>
      <vt:lpstr>Proxima Nova</vt:lpstr>
      <vt:lpstr>Crimson Text</vt:lpstr>
      <vt:lpstr>Montserrat</vt:lpstr>
      <vt:lpstr>Times New Roman</vt:lpstr>
      <vt:lpstr>Proxima Nova Semibold</vt:lpstr>
      <vt:lpstr>Minimalist Business Slides by Slidesgo</vt:lpstr>
      <vt:lpstr>Slidesgo Final Pages</vt:lpstr>
      <vt:lpstr>PowerPoint Presentation</vt:lpstr>
      <vt:lpstr>PowerPoint Presentation</vt:lpstr>
      <vt:lpstr>NỘI DUNG TRÌNH BÀY</vt:lpstr>
      <vt:lpstr>PowerPoint Presentation</vt:lpstr>
      <vt:lpstr>Giới thiệu chung</vt:lpstr>
      <vt:lpstr>Đặt vấn đề</vt:lpstr>
      <vt:lpstr>Lịch sử giải quyết vấn đề</vt:lpstr>
      <vt:lpstr>Mục tiêu</vt:lpstr>
      <vt:lpstr>Hướng giải quyết</vt:lpstr>
      <vt:lpstr>Mô tả bài toán</vt:lpstr>
      <vt:lpstr>Các yêu cầu chức năng</vt:lpstr>
      <vt:lpstr>Các yêu cầu phi chức năng</vt:lpstr>
      <vt:lpstr>Thiết kế và cài đặt giải pháp</vt:lpstr>
      <vt:lpstr>Thiết kế kiến trúc</vt:lpstr>
      <vt:lpstr>Mô hình dữ liệu</vt:lpstr>
      <vt:lpstr>Mô hình dữ liệu</vt:lpstr>
      <vt:lpstr>Kiểm thử và đánh giá</vt:lpstr>
      <vt:lpstr>Môi trường kiểm thử</vt:lpstr>
      <vt:lpstr>Các chức năng được kiểm thử</vt:lpstr>
      <vt:lpstr>Đánh giá kiểm thử</vt:lpstr>
      <vt:lpstr>Kết quả đạt được và hướng phát triển</vt:lpstr>
      <vt:lpstr>PowerPoint Presentation</vt:lpstr>
      <vt:lpstr>Demo sản phẩm</vt:lpstr>
      <vt:lpstr>Xin chân thành cảm ơn!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Thanh Nguyễn</cp:lastModifiedBy>
  <cp:revision>17</cp:revision>
  <dcterms:modified xsi:type="dcterms:W3CDTF">2022-05-16T18:33:56Z</dcterms:modified>
</cp:coreProperties>
</file>