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79" r:id="rId5"/>
    <p:sldId id="280" r:id="rId6"/>
    <p:sldId id="284" r:id="rId7"/>
    <p:sldId id="281" r:id="rId8"/>
    <p:sldId id="287" r:id="rId9"/>
    <p:sldId id="289" r:id="rId10"/>
    <p:sldId id="290" r:id="rId11"/>
    <p:sldId id="291" r:id="rId12"/>
    <p:sldId id="29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92" autoAdjust="0"/>
    <p:restoredTop sz="94660"/>
  </p:normalViewPr>
  <p:slideViewPr>
    <p:cSldViewPr snapToGrid="0">
      <p:cViewPr varScale="1">
        <p:scale>
          <a:sx n="83" d="100"/>
          <a:sy n="83" d="100"/>
        </p:scale>
        <p:origin x="13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75B947-3B08-4583-95AF-41F58F28976A}"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F63FA-C84D-40C1-B8D0-A0F136F933BD}" type="slidenum">
              <a:rPr lang="en-US" smtClean="0"/>
              <a:t>‹#›</a:t>
            </a:fld>
            <a:endParaRPr lang="en-US"/>
          </a:p>
        </p:txBody>
      </p:sp>
    </p:spTree>
    <p:extLst>
      <p:ext uri="{BB962C8B-B14F-4D97-AF65-F5344CB8AC3E}">
        <p14:creationId xmlns:p14="http://schemas.microsoft.com/office/powerpoint/2010/main" val="1387242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75B947-3B08-4583-95AF-41F58F28976A}"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F63FA-C84D-40C1-B8D0-A0F136F933BD}" type="slidenum">
              <a:rPr lang="en-US" smtClean="0"/>
              <a:t>‹#›</a:t>
            </a:fld>
            <a:endParaRPr lang="en-US"/>
          </a:p>
        </p:txBody>
      </p:sp>
    </p:spTree>
    <p:extLst>
      <p:ext uri="{BB962C8B-B14F-4D97-AF65-F5344CB8AC3E}">
        <p14:creationId xmlns:p14="http://schemas.microsoft.com/office/powerpoint/2010/main" val="700408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75B947-3B08-4583-95AF-41F58F28976A}"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F63FA-C84D-40C1-B8D0-A0F136F933BD}" type="slidenum">
              <a:rPr lang="en-US" smtClean="0"/>
              <a:t>‹#›</a:t>
            </a:fld>
            <a:endParaRPr lang="en-US"/>
          </a:p>
        </p:txBody>
      </p:sp>
    </p:spTree>
    <p:extLst>
      <p:ext uri="{BB962C8B-B14F-4D97-AF65-F5344CB8AC3E}">
        <p14:creationId xmlns:p14="http://schemas.microsoft.com/office/powerpoint/2010/main" val="322523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75B947-3B08-4583-95AF-41F58F28976A}"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F63FA-C84D-40C1-B8D0-A0F136F933BD}" type="slidenum">
              <a:rPr lang="en-US" smtClean="0"/>
              <a:t>‹#›</a:t>
            </a:fld>
            <a:endParaRPr lang="en-US"/>
          </a:p>
        </p:txBody>
      </p:sp>
    </p:spTree>
    <p:extLst>
      <p:ext uri="{BB962C8B-B14F-4D97-AF65-F5344CB8AC3E}">
        <p14:creationId xmlns:p14="http://schemas.microsoft.com/office/powerpoint/2010/main" val="299531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75B947-3B08-4583-95AF-41F58F28976A}"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F63FA-C84D-40C1-B8D0-A0F136F933BD}" type="slidenum">
              <a:rPr lang="en-US" smtClean="0"/>
              <a:t>‹#›</a:t>
            </a:fld>
            <a:endParaRPr lang="en-US"/>
          </a:p>
        </p:txBody>
      </p:sp>
    </p:spTree>
    <p:extLst>
      <p:ext uri="{BB962C8B-B14F-4D97-AF65-F5344CB8AC3E}">
        <p14:creationId xmlns:p14="http://schemas.microsoft.com/office/powerpoint/2010/main" val="281612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75B947-3B08-4583-95AF-41F58F28976A}"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F63FA-C84D-40C1-B8D0-A0F136F933BD}" type="slidenum">
              <a:rPr lang="en-US" smtClean="0"/>
              <a:t>‹#›</a:t>
            </a:fld>
            <a:endParaRPr lang="en-US"/>
          </a:p>
        </p:txBody>
      </p:sp>
    </p:spTree>
    <p:extLst>
      <p:ext uri="{BB962C8B-B14F-4D97-AF65-F5344CB8AC3E}">
        <p14:creationId xmlns:p14="http://schemas.microsoft.com/office/powerpoint/2010/main" val="265103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75B947-3B08-4583-95AF-41F58F28976A}" type="datetimeFigureOut">
              <a:rPr lang="en-US" smtClean="0"/>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F63FA-C84D-40C1-B8D0-A0F136F933BD}" type="slidenum">
              <a:rPr lang="en-US" smtClean="0"/>
              <a:t>‹#›</a:t>
            </a:fld>
            <a:endParaRPr lang="en-US"/>
          </a:p>
        </p:txBody>
      </p:sp>
    </p:spTree>
    <p:extLst>
      <p:ext uri="{BB962C8B-B14F-4D97-AF65-F5344CB8AC3E}">
        <p14:creationId xmlns:p14="http://schemas.microsoft.com/office/powerpoint/2010/main" val="265249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75B947-3B08-4583-95AF-41F58F28976A}" type="datetimeFigureOut">
              <a:rPr lang="en-US" smtClean="0"/>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F63FA-C84D-40C1-B8D0-A0F136F933BD}" type="slidenum">
              <a:rPr lang="en-US" smtClean="0"/>
              <a:t>‹#›</a:t>
            </a:fld>
            <a:endParaRPr lang="en-US"/>
          </a:p>
        </p:txBody>
      </p:sp>
    </p:spTree>
    <p:extLst>
      <p:ext uri="{BB962C8B-B14F-4D97-AF65-F5344CB8AC3E}">
        <p14:creationId xmlns:p14="http://schemas.microsoft.com/office/powerpoint/2010/main" val="148643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5B947-3B08-4583-95AF-41F58F28976A}" type="datetimeFigureOut">
              <a:rPr lang="en-US" smtClean="0"/>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4F63FA-C84D-40C1-B8D0-A0F136F933BD}" type="slidenum">
              <a:rPr lang="en-US" smtClean="0"/>
              <a:t>‹#›</a:t>
            </a:fld>
            <a:endParaRPr lang="en-US"/>
          </a:p>
        </p:txBody>
      </p:sp>
    </p:spTree>
    <p:extLst>
      <p:ext uri="{BB962C8B-B14F-4D97-AF65-F5344CB8AC3E}">
        <p14:creationId xmlns:p14="http://schemas.microsoft.com/office/powerpoint/2010/main" val="385180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5B947-3B08-4583-95AF-41F58F28976A}"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F63FA-C84D-40C1-B8D0-A0F136F933BD}" type="slidenum">
              <a:rPr lang="en-US" smtClean="0"/>
              <a:t>‹#›</a:t>
            </a:fld>
            <a:endParaRPr lang="en-US"/>
          </a:p>
        </p:txBody>
      </p:sp>
    </p:spTree>
    <p:extLst>
      <p:ext uri="{BB962C8B-B14F-4D97-AF65-F5344CB8AC3E}">
        <p14:creationId xmlns:p14="http://schemas.microsoft.com/office/powerpoint/2010/main" val="326930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5B947-3B08-4583-95AF-41F58F28976A}"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F63FA-C84D-40C1-B8D0-A0F136F933BD}" type="slidenum">
              <a:rPr lang="en-US" smtClean="0"/>
              <a:t>‹#›</a:t>
            </a:fld>
            <a:endParaRPr lang="en-US"/>
          </a:p>
        </p:txBody>
      </p:sp>
    </p:spTree>
    <p:extLst>
      <p:ext uri="{BB962C8B-B14F-4D97-AF65-F5344CB8AC3E}">
        <p14:creationId xmlns:p14="http://schemas.microsoft.com/office/powerpoint/2010/main" val="643502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5B947-3B08-4583-95AF-41F58F28976A}" type="datetimeFigureOut">
              <a:rPr lang="en-US" smtClean="0"/>
              <a:t>9/25/2019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F63FA-C84D-40C1-B8D0-A0F136F933BD}" type="slidenum">
              <a:rPr lang="en-US" smtClean="0"/>
              <a:t>‹#›</a:t>
            </a:fld>
            <a:endParaRPr lang="en-US"/>
          </a:p>
        </p:txBody>
      </p:sp>
    </p:spTree>
    <p:extLst>
      <p:ext uri="{BB962C8B-B14F-4D97-AF65-F5344CB8AC3E}">
        <p14:creationId xmlns:p14="http://schemas.microsoft.com/office/powerpoint/2010/main" val="2894869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omputationstructures.org/exercises/sandboxes/bsim.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youtu.be/39CRGA5nwHg" TargetMode="External"/><Relationship Id="rId3" Type="http://schemas.openxmlformats.org/officeDocument/2006/relationships/hyperlink" Target="https://youtu.be/FYT38vagylg" TargetMode="External"/><Relationship Id="rId7" Type="http://schemas.openxmlformats.org/officeDocument/2006/relationships/hyperlink" Target="https://youtu.be/l3_n73GFV0g" TargetMode="External"/><Relationship Id="rId2" Type="http://schemas.openxmlformats.org/officeDocument/2006/relationships/hyperlink" Target="https://prod-edxapp.edx-cdn.org/assets/courseware/v1/a31badb240163a3d3e3f1573af782c79/asset-v1:MITx+6.004.2x_2+3T2016+type@asset+block/pdfs_course_beta.pdf" TargetMode="External"/><Relationship Id="rId1" Type="http://schemas.openxmlformats.org/officeDocument/2006/relationships/slideLayout" Target="../slideLayouts/slideLayout2.xml"/><Relationship Id="rId6" Type="http://schemas.openxmlformats.org/officeDocument/2006/relationships/hyperlink" Target="https://youtu.be/IBmPbye9QLQ" TargetMode="External"/><Relationship Id="rId5" Type="http://schemas.openxmlformats.org/officeDocument/2006/relationships/hyperlink" Target="https://youtu.be/AepuJT7Fsmc" TargetMode="External"/><Relationship Id="rId10" Type="http://schemas.openxmlformats.org/officeDocument/2006/relationships/hyperlink" Target="https://youtu.be/j5U9ck1bB40" TargetMode="External"/><Relationship Id="rId4" Type="http://schemas.openxmlformats.org/officeDocument/2006/relationships/hyperlink" Target="https://youtu.be/NVfPtZpZh6M" TargetMode="External"/><Relationship Id="rId9" Type="http://schemas.openxmlformats.org/officeDocument/2006/relationships/hyperlink" Target="https://youtu.be/FmneWSSbTlI" TargetMode="Externa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omputationstructures.org/exercises/sandboxes/bsim.html" TargetMode="External"/><Relationship Id="rId2" Type="http://schemas.openxmlformats.org/officeDocument/2006/relationships/hyperlink" Target="https://prod-edxapp.edx-cdn.org/assets/courseware/v1/a31badb240163a3d3e3f1573af782c79/asset-v1:MITx+6.004.2x_2+3T2016+type@asset+block/pdfs_course_beta.pdf" TargetMode="External"/><Relationship Id="rId1" Type="http://schemas.openxmlformats.org/officeDocument/2006/relationships/slideLayout" Target="../slideLayouts/slideLayout2.xml"/><Relationship Id="rId5" Type="http://schemas.openxmlformats.org/officeDocument/2006/relationships/hyperlink" Target="https://en.wikipedia.org/wiki/Pseudocode" TargetMode="External"/><Relationship Id="rId4" Type="http://schemas.openxmlformats.org/officeDocument/2006/relationships/hyperlink" Target="https://en.wikipedia.org/wiki/Flowchar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5419"/>
            <a:ext cx="7772400" cy="2387600"/>
          </a:xfrm>
        </p:spPr>
        <p:txBody>
          <a:bodyPr>
            <a:normAutofit/>
          </a:bodyPr>
          <a:lstStyle/>
          <a:p>
            <a:r>
              <a:rPr lang="en-US" smtClean="0">
                <a:solidFill>
                  <a:schemeClr val="accent2">
                    <a:lumMod val="75000"/>
                  </a:schemeClr>
                </a:solidFill>
              </a:rPr>
              <a:t>CEA201</a:t>
            </a:r>
            <a:br>
              <a:rPr lang="en-US" smtClean="0">
                <a:solidFill>
                  <a:schemeClr val="accent2">
                    <a:lumMod val="75000"/>
                  </a:schemeClr>
                </a:solidFill>
              </a:rPr>
            </a:br>
            <a:r>
              <a:rPr lang="en-US" smtClean="0">
                <a:solidFill>
                  <a:schemeClr val="accent2">
                    <a:lumMod val="75000"/>
                  </a:schemeClr>
                </a:solidFill>
              </a:rPr>
              <a:t>ASSEMBLY LANGUAGE</a:t>
            </a:r>
            <a:endParaRPr lang="en-US">
              <a:solidFill>
                <a:schemeClr val="accent2">
                  <a:lumMod val="75000"/>
                </a:schemeClr>
              </a:solidFill>
            </a:endParaRPr>
          </a:p>
        </p:txBody>
      </p:sp>
      <p:sp>
        <p:nvSpPr>
          <p:cNvPr id="3" name="Subtitle 2"/>
          <p:cNvSpPr>
            <a:spLocks noGrp="1"/>
          </p:cNvSpPr>
          <p:nvPr>
            <p:ph type="subTitle" idx="1"/>
          </p:nvPr>
        </p:nvSpPr>
        <p:spPr>
          <a:xfrm>
            <a:off x="1143000" y="3053398"/>
            <a:ext cx="6858000" cy="2535872"/>
          </a:xfrm>
        </p:spPr>
        <p:txBody>
          <a:bodyPr>
            <a:normAutofit/>
          </a:bodyPr>
          <a:lstStyle/>
          <a:p>
            <a:r>
              <a:rPr lang="pt-BR" smtClean="0">
                <a:solidFill>
                  <a:schemeClr val="bg1">
                    <a:lumMod val="50000"/>
                  </a:schemeClr>
                </a:solidFill>
              </a:rPr>
              <a:t>MASSACHUSETTS  INSTITUTE  OF  TECHNOLOGY</a:t>
            </a:r>
            <a:endParaRPr lang="pt-BR" smtClean="0"/>
          </a:p>
          <a:p>
            <a:r>
              <a:rPr lang="pt-BR" sz="3200" smtClean="0">
                <a:solidFill>
                  <a:schemeClr val="bg1">
                    <a:lumMod val="50000"/>
                  </a:schemeClr>
                </a:solidFill>
              </a:rPr>
              <a:t>BETA  </a:t>
            </a:r>
            <a:r>
              <a:rPr lang="pt-BR" sz="3200">
                <a:solidFill>
                  <a:schemeClr val="bg1">
                    <a:lumMod val="50000"/>
                  </a:schemeClr>
                </a:solidFill>
              </a:rPr>
              <a:t>I</a:t>
            </a:r>
            <a:r>
              <a:rPr lang="pt-BR" sz="3200" smtClean="0">
                <a:solidFill>
                  <a:schemeClr val="bg1">
                    <a:lumMod val="50000"/>
                  </a:schemeClr>
                </a:solidFill>
              </a:rPr>
              <a:t>nstruction Set Architecture</a:t>
            </a:r>
          </a:p>
          <a:p>
            <a:endParaRPr lang="pt-BR" sz="3200">
              <a:solidFill>
                <a:schemeClr val="bg1">
                  <a:lumMod val="50000"/>
                </a:schemeClr>
              </a:solidFill>
            </a:endParaRPr>
          </a:p>
        </p:txBody>
      </p:sp>
    </p:spTree>
    <p:extLst>
      <p:ext uri="{BB962C8B-B14F-4D97-AF65-F5344CB8AC3E}">
        <p14:creationId xmlns:p14="http://schemas.microsoft.com/office/powerpoint/2010/main" val="1624298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00050"/>
            <a:ext cx="8161020" cy="6183630"/>
          </a:xfrm>
        </p:spPr>
        <p:txBody>
          <a:bodyPr>
            <a:normAutofit fontScale="62500" lnSpcReduction="20000"/>
          </a:bodyPr>
          <a:lstStyle/>
          <a:p>
            <a:pPr marL="0" indent="0">
              <a:spcBef>
                <a:spcPts val="1200"/>
              </a:spcBef>
              <a:spcAft>
                <a:spcPts val="1200"/>
              </a:spcAft>
              <a:buNone/>
            </a:pPr>
            <a:r>
              <a:rPr lang="en-US" sz="3300" b="1" smtClean="0">
                <a:solidFill>
                  <a:srgbClr val="0070C0"/>
                </a:solidFill>
              </a:rPr>
              <a:t>11. </a:t>
            </a:r>
            <a:r>
              <a:rPr lang="en-US" sz="3300" smtClean="0">
                <a:solidFill>
                  <a:schemeClr val="bg1">
                    <a:lumMod val="50000"/>
                  </a:schemeClr>
                </a:solidFill>
              </a:rPr>
              <a:t>Sort </a:t>
            </a:r>
            <a:r>
              <a:rPr lang="en-US" sz="3300">
                <a:solidFill>
                  <a:schemeClr val="bg1">
                    <a:lumMod val="50000"/>
                  </a:schemeClr>
                </a:solidFill>
              </a:rPr>
              <a:t>a[0], a[1] and a[2] in descending order.</a:t>
            </a:r>
          </a:p>
          <a:p>
            <a:pPr marL="0" indent="0">
              <a:spcBef>
                <a:spcPts val="1200"/>
              </a:spcBef>
              <a:spcAft>
                <a:spcPts val="1200"/>
              </a:spcAft>
              <a:buNone/>
            </a:pPr>
            <a:r>
              <a:rPr lang="en-US" sz="3400" b="1">
                <a:solidFill>
                  <a:srgbClr val="0070C0"/>
                </a:solidFill>
              </a:rPr>
              <a:t>13. </a:t>
            </a:r>
            <a:r>
              <a:rPr lang="en-US" sz="3300">
                <a:solidFill>
                  <a:schemeClr val="bg1">
                    <a:lumMod val="50000"/>
                  </a:schemeClr>
                </a:solidFill>
              </a:rPr>
              <a:t>Calculate the sum s = 1 + 2 + ... + a[0] and store it to register r0.</a:t>
            </a:r>
          </a:p>
          <a:p>
            <a:pPr marL="0" indent="0">
              <a:spcBef>
                <a:spcPts val="1200"/>
              </a:spcBef>
              <a:spcAft>
                <a:spcPts val="1200"/>
              </a:spcAft>
              <a:buNone/>
            </a:pPr>
            <a:r>
              <a:rPr lang="en-US" sz="3400" b="1">
                <a:solidFill>
                  <a:srgbClr val="0070C0"/>
                </a:solidFill>
              </a:rPr>
              <a:t>14. </a:t>
            </a:r>
            <a:r>
              <a:rPr lang="en-US" sz="3300">
                <a:solidFill>
                  <a:schemeClr val="bg1">
                    <a:lumMod val="50000"/>
                  </a:schemeClr>
                </a:solidFill>
              </a:rPr>
              <a:t>Calculate the total number of array elements from a[0] to a[9] and store it to a[10].</a:t>
            </a:r>
          </a:p>
          <a:p>
            <a:pPr marL="0" indent="0">
              <a:spcBef>
                <a:spcPts val="1200"/>
              </a:spcBef>
              <a:spcAft>
                <a:spcPts val="1200"/>
              </a:spcAft>
              <a:buNone/>
            </a:pPr>
            <a:r>
              <a:rPr lang="en-US" sz="3400" b="1">
                <a:solidFill>
                  <a:srgbClr val="0070C0"/>
                </a:solidFill>
              </a:rPr>
              <a:t>15. </a:t>
            </a:r>
            <a:r>
              <a:rPr lang="en-US" sz="3300">
                <a:solidFill>
                  <a:schemeClr val="bg1">
                    <a:lumMod val="50000"/>
                  </a:schemeClr>
                </a:solidFill>
              </a:rPr>
              <a:t>Find the largest number of array elements from a[0] to a[9] and store it to a[10].</a:t>
            </a:r>
          </a:p>
          <a:p>
            <a:pPr marL="0" indent="0">
              <a:spcBef>
                <a:spcPts val="1200"/>
              </a:spcBef>
              <a:spcAft>
                <a:spcPts val="1200"/>
              </a:spcAft>
              <a:buNone/>
            </a:pPr>
            <a:r>
              <a:rPr lang="en-US" sz="3400" b="1">
                <a:solidFill>
                  <a:srgbClr val="0070C0"/>
                </a:solidFill>
              </a:rPr>
              <a:t>16. </a:t>
            </a:r>
            <a:r>
              <a:rPr lang="en-US" sz="3300">
                <a:solidFill>
                  <a:schemeClr val="bg1">
                    <a:lumMod val="50000"/>
                  </a:schemeClr>
                </a:solidFill>
              </a:rPr>
              <a:t>Find the largest common divisor of a[0] and a[1] and store it to a[2].</a:t>
            </a:r>
          </a:p>
          <a:p>
            <a:pPr marL="0" indent="0">
              <a:spcBef>
                <a:spcPts val="1200"/>
              </a:spcBef>
              <a:spcAft>
                <a:spcPts val="1200"/>
              </a:spcAft>
              <a:buNone/>
            </a:pPr>
            <a:r>
              <a:rPr lang="en-US" sz="3400" b="1">
                <a:solidFill>
                  <a:srgbClr val="0070C0"/>
                </a:solidFill>
              </a:rPr>
              <a:t>17. </a:t>
            </a:r>
            <a:r>
              <a:rPr lang="en-US" sz="3300">
                <a:solidFill>
                  <a:schemeClr val="bg1">
                    <a:lumMod val="50000"/>
                  </a:schemeClr>
                </a:solidFill>
              </a:rPr>
              <a:t>Find the smallest common multiple of a[0] and a[1] and store it to a[2].</a:t>
            </a:r>
          </a:p>
          <a:p>
            <a:pPr marL="0" indent="0">
              <a:spcBef>
                <a:spcPts val="1200"/>
              </a:spcBef>
              <a:spcAft>
                <a:spcPts val="1200"/>
              </a:spcAft>
              <a:buNone/>
            </a:pPr>
            <a:r>
              <a:rPr lang="en-US" sz="3400" b="1">
                <a:solidFill>
                  <a:srgbClr val="0070C0"/>
                </a:solidFill>
              </a:rPr>
              <a:t>18. </a:t>
            </a:r>
            <a:r>
              <a:rPr lang="en-US" sz="3300">
                <a:solidFill>
                  <a:schemeClr val="bg1">
                    <a:lumMod val="50000"/>
                  </a:schemeClr>
                </a:solidFill>
              </a:rPr>
              <a:t>Determine if a[0] is prime number or not. If yes, write 1 to a[1], otherwise write 0.</a:t>
            </a:r>
          </a:p>
          <a:p>
            <a:pPr marL="0" indent="0">
              <a:spcBef>
                <a:spcPts val="1200"/>
              </a:spcBef>
              <a:spcAft>
                <a:spcPts val="1200"/>
              </a:spcAft>
              <a:buNone/>
            </a:pPr>
            <a:r>
              <a:rPr lang="en-US" sz="3400" b="1">
                <a:solidFill>
                  <a:srgbClr val="0070C0"/>
                </a:solidFill>
              </a:rPr>
              <a:t>19. </a:t>
            </a:r>
            <a:r>
              <a:rPr lang="en-US" sz="3300">
                <a:solidFill>
                  <a:schemeClr val="bg1">
                    <a:lumMod val="50000"/>
                  </a:schemeClr>
                </a:solidFill>
              </a:rPr>
              <a:t>Find the smallest prime number that is greater than a[0], the result is stored in a[1]. (For example, a[0]=8 then a[1]=11).</a:t>
            </a:r>
          </a:p>
          <a:p>
            <a:pPr marL="0" indent="0">
              <a:spcBef>
                <a:spcPts val="1200"/>
              </a:spcBef>
              <a:spcAft>
                <a:spcPts val="1200"/>
              </a:spcAft>
              <a:buNone/>
            </a:pPr>
            <a:r>
              <a:rPr lang="en-US" sz="3400" b="1">
                <a:solidFill>
                  <a:srgbClr val="0070C0"/>
                </a:solidFill>
              </a:rPr>
              <a:t>20. </a:t>
            </a:r>
            <a:r>
              <a:rPr lang="en-US" sz="3300">
                <a:solidFill>
                  <a:schemeClr val="bg1">
                    <a:lumMod val="50000"/>
                  </a:schemeClr>
                </a:solidFill>
              </a:rPr>
              <a:t>Determine if a[0] is a square number or not. If yes, write 1 to a[1], otherwise write 0.</a:t>
            </a:r>
          </a:p>
        </p:txBody>
      </p:sp>
    </p:spTree>
    <p:extLst>
      <p:ext uri="{BB962C8B-B14F-4D97-AF65-F5344CB8AC3E}">
        <p14:creationId xmlns:p14="http://schemas.microsoft.com/office/powerpoint/2010/main" val="2005386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1897380"/>
            <a:ext cx="7806690" cy="4491990"/>
          </a:xfrm>
        </p:spPr>
        <p:txBody>
          <a:bodyPr>
            <a:normAutofit fontScale="62500" lnSpcReduction="20000"/>
          </a:bodyPr>
          <a:lstStyle/>
          <a:p>
            <a:pPr marL="0" indent="0">
              <a:spcBef>
                <a:spcPts val="1200"/>
              </a:spcBef>
              <a:spcAft>
                <a:spcPts val="1200"/>
              </a:spcAft>
              <a:buNone/>
            </a:pPr>
            <a:r>
              <a:rPr lang="en-US" sz="3300" smtClean="0">
                <a:solidFill>
                  <a:srgbClr val="0070C0"/>
                </a:solidFill>
              </a:rPr>
              <a:t>Write </a:t>
            </a:r>
            <a:r>
              <a:rPr lang="en-US" sz="3300">
                <a:solidFill>
                  <a:srgbClr val="0070C0"/>
                </a:solidFill>
              </a:rPr>
              <a:t>5 programs using the Assemby language to perform the following tasks</a:t>
            </a:r>
            <a:r>
              <a:rPr lang="en-US" sz="3300" smtClean="0">
                <a:solidFill>
                  <a:srgbClr val="0070C0"/>
                </a:solidFill>
              </a:rPr>
              <a:t>:</a:t>
            </a:r>
            <a:endParaRPr lang="en-US" sz="3300">
              <a:solidFill>
                <a:srgbClr val="0070C0"/>
              </a:solidFill>
            </a:endParaRPr>
          </a:p>
          <a:p>
            <a:pPr marL="0" indent="0">
              <a:spcBef>
                <a:spcPts val="1200"/>
              </a:spcBef>
              <a:spcAft>
                <a:spcPts val="1200"/>
              </a:spcAft>
              <a:buNone/>
            </a:pPr>
            <a:r>
              <a:rPr lang="en-US" sz="3300" b="1">
                <a:solidFill>
                  <a:schemeClr val="accent2">
                    <a:lumMod val="75000"/>
                  </a:schemeClr>
                </a:solidFill>
              </a:rPr>
              <a:t>Program 1: </a:t>
            </a:r>
            <a:r>
              <a:rPr lang="en-US" sz="3300">
                <a:solidFill>
                  <a:schemeClr val="bg1">
                    <a:lumMod val="50000"/>
                  </a:schemeClr>
                </a:solidFill>
              </a:rPr>
              <a:t>Write a program to swap two array elements A[5] and A[6] in Assembly language</a:t>
            </a:r>
            <a:r>
              <a:rPr lang="en-US" sz="3300" smtClean="0">
                <a:solidFill>
                  <a:schemeClr val="bg1">
                    <a:lumMod val="50000"/>
                  </a:schemeClr>
                </a:solidFill>
              </a:rPr>
              <a:t>.</a:t>
            </a:r>
            <a:endParaRPr lang="en-US" sz="3300">
              <a:solidFill>
                <a:schemeClr val="bg1">
                  <a:lumMod val="50000"/>
                </a:schemeClr>
              </a:solidFill>
            </a:endParaRPr>
          </a:p>
          <a:p>
            <a:pPr marL="0" indent="0">
              <a:spcBef>
                <a:spcPts val="1200"/>
              </a:spcBef>
              <a:spcAft>
                <a:spcPts val="1200"/>
              </a:spcAft>
              <a:buNone/>
            </a:pPr>
            <a:r>
              <a:rPr lang="en-US" sz="3300" b="1">
                <a:solidFill>
                  <a:schemeClr val="accent2">
                    <a:lumMod val="75000"/>
                  </a:schemeClr>
                </a:solidFill>
              </a:rPr>
              <a:t>Program 2: </a:t>
            </a:r>
            <a:r>
              <a:rPr lang="en-US" sz="3300">
                <a:solidFill>
                  <a:schemeClr val="bg1">
                    <a:lumMod val="50000"/>
                  </a:schemeClr>
                </a:solidFill>
              </a:rPr>
              <a:t>Write a program to swap two array elements A[i] and A[i+1] in Assembly language</a:t>
            </a:r>
            <a:r>
              <a:rPr lang="en-US" sz="3300" smtClean="0">
                <a:solidFill>
                  <a:schemeClr val="bg1">
                    <a:lumMod val="50000"/>
                  </a:schemeClr>
                </a:solidFill>
              </a:rPr>
              <a:t>.</a:t>
            </a:r>
            <a:endParaRPr lang="en-US" sz="3300">
              <a:solidFill>
                <a:schemeClr val="bg1">
                  <a:lumMod val="50000"/>
                </a:schemeClr>
              </a:solidFill>
            </a:endParaRPr>
          </a:p>
          <a:p>
            <a:pPr marL="0" indent="0">
              <a:spcBef>
                <a:spcPts val="1200"/>
              </a:spcBef>
              <a:spcAft>
                <a:spcPts val="1200"/>
              </a:spcAft>
              <a:buNone/>
            </a:pPr>
            <a:r>
              <a:rPr lang="en-US" sz="3300" b="1">
                <a:solidFill>
                  <a:schemeClr val="accent2">
                    <a:lumMod val="75000"/>
                  </a:schemeClr>
                </a:solidFill>
              </a:rPr>
              <a:t>Program 3: </a:t>
            </a:r>
            <a:r>
              <a:rPr lang="en-US" sz="3300">
                <a:solidFill>
                  <a:schemeClr val="bg1">
                    <a:lumMod val="50000"/>
                  </a:schemeClr>
                </a:solidFill>
              </a:rPr>
              <a:t>Write a program to swap two array elements A[i] and A[i+1] if A[i]&gt;A[i+1] in Assembly language. (increasing order</a:t>
            </a:r>
            <a:r>
              <a:rPr lang="en-US" sz="3300" smtClean="0">
                <a:solidFill>
                  <a:schemeClr val="bg1">
                    <a:lumMod val="50000"/>
                  </a:schemeClr>
                </a:solidFill>
              </a:rPr>
              <a:t>)</a:t>
            </a:r>
            <a:endParaRPr lang="en-US" sz="3300">
              <a:solidFill>
                <a:schemeClr val="bg1">
                  <a:lumMod val="50000"/>
                </a:schemeClr>
              </a:solidFill>
            </a:endParaRPr>
          </a:p>
          <a:p>
            <a:pPr marL="0" indent="0">
              <a:spcBef>
                <a:spcPts val="1200"/>
              </a:spcBef>
              <a:spcAft>
                <a:spcPts val="1200"/>
              </a:spcAft>
              <a:buNone/>
            </a:pPr>
            <a:r>
              <a:rPr lang="en-US" sz="3300" b="1">
                <a:solidFill>
                  <a:schemeClr val="accent2">
                    <a:lumMod val="75000"/>
                  </a:schemeClr>
                </a:solidFill>
              </a:rPr>
              <a:t>Program 4: </a:t>
            </a:r>
            <a:r>
              <a:rPr lang="en-US" sz="3300">
                <a:solidFill>
                  <a:schemeClr val="bg1">
                    <a:lumMod val="50000"/>
                  </a:schemeClr>
                </a:solidFill>
              </a:rPr>
              <a:t>Write a program to sort a data array in increasing order using the "bubble_sort" algorithm</a:t>
            </a:r>
            <a:r>
              <a:rPr lang="en-US" sz="3300" smtClean="0">
                <a:solidFill>
                  <a:schemeClr val="bg1">
                    <a:lumMod val="50000"/>
                  </a:schemeClr>
                </a:solidFill>
              </a:rPr>
              <a:t>.</a:t>
            </a:r>
            <a:endParaRPr lang="en-US" sz="3300">
              <a:solidFill>
                <a:schemeClr val="bg1">
                  <a:lumMod val="50000"/>
                </a:schemeClr>
              </a:solidFill>
            </a:endParaRPr>
          </a:p>
          <a:p>
            <a:pPr marL="0" indent="0">
              <a:spcBef>
                <a:spcPts val="1200"/>
              </a:spcBef>
              <a:spcAft>
                <a:spcPts val="1200"/>
              </a:spcAft>
              <a:buNone/>
            </a:pPr>
            <a:r>
              <a:rPr lang="en-US" sz="3300" b="1">
                <a:solidFill>
                  <a:schemeClr val="accent2">
                    <a:lumMod val="75000"/>
                  </a:schemeClr>
                </a:solidFill>
              </a:rPr>
              <a:t>Program5: </a:t>
            </a:r>
            <a:r>
              <a:rPr lang="en-US" sz="3300">
                <a:solidFill>
                  <a:schemeClr val="bg1">
                    <a:lumMod val="50000"/>
                  </a:schemeClr>
                </a:solidFill>
              </a:rPr>
              <a:t>Write a program to sort a data array in program 4 using the “selection sort” </a:t>
            </a:r>
            <a:r>
              <a:rPr lang="en-US" sz="3300" smtClean="0">
                <a:solidFill>
                  <a:schemeClr val="bg1">
                    <a:lumMod val="50000"/>
                  </a:schemeClr>
                </a:solidFill>
              </a:rPr>
              <a:t>algorithm.</a:t>
            </a:r>
            <a:endParaRPr lang="en-US"/>
          </a:p>
        </p:txBody>
      </p:sp>
      <p:sp>
        <p:nvSpPr>
          <p:cNvPr id="4" name="Title 1"/>
          <p:cNvSpPr>
            <a:spLocks noGrp="1"/>
          </p:cNvSpPr>
          <p:nvPr>
            <p:ph type="title"/>
          </p:nvPr>
        </p:nvSpPr>
        <p:spPr>
          <a:xfrm>
            <a:off x="628650" y="365126"/>
            <a:ext cx="7886700" cy="1325563"/>
          </a:xfrm>
        </p:spPr>
        <p:txBody>
          <a:bodyPr>
            <a:normAutofit/>
          </a:bodyPr>
          <a:lstStyle/>
          <a:p>
            <a:r>
              <a:rPr lang="en-US" sz="4000">
                <a:solidFill>
                  <a:schemeClr val="bg1">
                    <a:lumMod val="50000"/>
                  </a:schemeClr>
                </a:solidFill>
              </a:rPr>
              <a:t>Project - Design Problem: Bubble </a:t>
            </a:r>
            <a:r>
              <a:rPr lang="en-US" sz="4000" smtClean="0">
                <a:solidFill>
                  <a:schemeClr val="bg1">
                    <a:lumMod val="50000"/>
                  </a:schemeClr>
                </a:solidFill>
              </a:rPr>
              <a:t>sort</a:t>
            </a:r>
            <a:endParaRPr lang="en-US" sz="4000">
              <a:solidFill>
                <a:schemeClr val="bg1">
                  <a:lumMod val="50000"/>
                </a:schemeClr>
              </a:solidFill>
            </a:endParaRPr>
          </a:p>
        </p:txBody>
      </p:sp>
    </p:spTree>
    <p:extLst>
      <p:ext uri="{BB962C8B-B14F-4D97-AF65-F5344CB8AC3E}">
        <p14:creationId xmlns:p14="http://schemas.microsoft.com/office/powerpoint/2010/main" val="357472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122" name="Picture 2" descr="https://ak8.picdn.net/shutterstock/videos/1016845558/thumb/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05" y="1200785"/>
            <a:ext cx="81153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763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bg1">
                    <a:lumMod val="50000"/>
                  </a:schemeClr>
                </a:solidFill>
              </a:rPr>
              <a:t>Online simulator</a:t>
            </a:r>
            <a:endParaRPr lang="en-US">
              <a:solidFill>
                <a:schemeClr val="bg1">
                  <a:lumMod val="50000"/>
                </a:schemeClr>
              </a:solidFill>
            </a:endParaRPr>
          </a:p>
        </p:txBody>
      </p:sp>
      <p:sp>
        <p:nvSpPr>
          <p:cNvPr id="3" name="Content Placeholder 2"/>
          <p:cNvSpPr>
            <a:spLocks noGrp="1"/>
          </p:cNvSpPr>
          <p:nvPr>
            <p:ph idx="1"/>
          </p:nvPr>
        </p:nvSpPr>
        <p:spPr>
          <a:ln>
            <a:noFill/>
          </a:ln>
        </p:spPr>
        <p:txBody>
          <a:bodyPr/>
          <a:lstStyle/>
          <a:p>
            <a:pPr marL="0" indent="0">
              <a:buNone/>
            </a:pPr>
            <a:r>
              <a:rPr lang="en-US" b="1" err="1">
                <a:solidFill>
                  <a:schemeClr val="bg1">
                    <a:lumMod val="65000"/>
                  </a:schemeClr>
                </a:solidFill>
              </a:rPr>
              <a:t>BSim</a:t>
            </a:r>
            <a:r>
              <a:rPr lang="en-US" b="1">
                <a:solidFill>
                  <a:schemeClr val="bg1">
                    <a:lumMod val="65000"/>
                  </a:schemeClr>
                </a:solidFill>
              </a:rPr>
              <a:t> Sandbox: </a:t>
            </a:r>
            <a:endParaRPr lang="en-US">
              <a:solidFill>
                <a:schemeClr val="bg1">
                  <a:lumMod val="65000"/>
                </a:schemeClr>
              </a:solidFill>
            </a:endParaRPr>
          </a:p>
          <a:p>
            <a:pPr marL="0" indent="0">
              <a:buNone/>
            </a:pPr>
            <a:r>
              <a:rPr lang="en-US" u="sng">
                <a:hlinkClick r:id="rId2"/>
              </a:rPr>
              <a:t>http://computationstructures.org/exercises/sandboxes/bsim.html</a:t>
            </a:r>
            <a:endParaRPr lang="en-US" u="sng"/>
          </a:p>
          <a:p>
            <a:pPr marL="0" indent="0">
              <a:buNone/>
            </a:pPr>
            <a:endParaRPr lang="en-US" smtClean="0"/>
          </a:p>
          <a:p>
            <a:pPr marL="0" indent="0">
              <a:buNone/>
            </a:pPr>
            <a:r>
              <a:rPr lang="en-US" smtClean="0">
                <a:solidFill>
                  <a:schemeClr val="bg1">
                    <a:lumMod val="50000"/>
                  </a:schemeClr>
                </a:solidFill>
              </a:rPr>
              <a:t>--&gt; Click:  </a:t>
            </a:r>
            <a:r>
              <a:rPr lang="en-US" u="sng" smtClean="0">
                <a:solidFill>
                  <a:schemeClr val="accent1">
                    <a:lumMod val="75000"/>
                  </a:schemeClr>
                </a:solidFill>
              </a:rPr>
              <a:t>Open </a:t>
            </a:r>
            <a:r>
              <a:rPr lang="en-US" u="sng" err="1" smtClean="0">
                <a:solidFill>
                  <a:schemeClr val="accent1">
                    <a:lumMod val="75000"/>
                  </a:schemeClr>
                </a:solidFill>
              </a:rPr>
              <a:t>BSim</a:t>
            </a:r>
            <a:r>
              <a:rPr lang="en-US" u="sng" smtClean="0">
                <a:solidFill>
                  <a:schemeClr val="accent1">
                    <a:lumMod val="75000"/>
                  </a:schemeClr>
                </a:solidFill>
              </a:rPr>
              <a:t> in a new window</a:t>
            </a:r>
            <a:r>
              <a:rPr lang="en-US" smtClean="0"/>
              <a:t> </a:t>
            </a:r>
            <a:r>
              <a:rPr lang="en-US">
                <a:solidFill>
                  <a:schemeClr val="bg1">
                    <a:lumMod val="50000"/>
                  </a:schemeClr>
                </a:solidFill>
              </a:rPr>
              <a:t>to open editor and simulation</a:t>
            </a:r>
            <a:r>
              <a:rPr lang="en-US" smtClean="0">
                <a:solidFill>
                  <a:schemeClr val="bg1">
                    <a:lumMod val="50000"/>
                  </a:schemeClr>
                </a:solidFill>
              </a:rPr>
              <a:t>.</a:t>
            </a:r>
          </a:p>
          <a:p>
            <a:pPr marL="0" indent="0">
              <a:buNone/>
            </a:pPr>
            <a:endParaRPr lang="en-US" smtClean="0"/>
          </a:p>
        </p:txBody>
      </p:sp>
    </p:spTree>
    <p:extLst>
      <p:ext uri="{BB962C8B-B14F-4D97-AF65-F5344CB8AC3E}">
        <p14:creationId xmlns:p14="http://schemas.microsoft.com/office/powerpoint/2010/main" val="1377563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1267" y="493969"/>
            <a:ext cx="5730095" cy="1077218"/>
          </a:xfrm>
          <a:prstGeom prst="rect">
            <a:avLst/>
          </a:prstGeom>
          <a:noFill/>
        </p:spPr>
        <p:txBody>
          <a:bodyPr wrap="none" rtlCol="0">
            <a:spAutoFit/>
          </a:bodyPr>
          <a:lstStyle/>
          <a:p>
            <a:r>
              <a:rPr lang="en-US" sz="3200" smtClean="0">
                <a:solidFill>
                  <a:schemeClr val="bg1">
                    <a:lumMod val="50000"/>
                  </a:schemeClr>
                </a:solidFill>
              </a:rPr>
              <a:t>Reference material: </a:t>
            </a:r>
            <a:endParaRPr lang="en-US" sz="3200">
              <a:solidFill>
                <a:schemeClr val="bg1">
                  <a:lumMod val="50000"/>
                </a:schemeClr>
              </a:solidFill>
            </a:endParaRPr>
          </a:p>
          <a:p>
            <a:r>
              <a:rPr lang="en-US" sz="3200" smtClean="0">
                <a:solidFill>
                  <a:srgbClr val="92D050"/>
                </a:solidFill>
                <a:hlinkClick r:id="rId2"/>
              </a:rPr>
              <a:t>Appendix_</a:t>
            </a:r>
            <a:r>
              <a:rPr lang="el-GR" sz="3200">
                <a:solidFill>
                  <a:srgbClr val="92D050"/>
                </a:solidFill>
                <a:hlinkClick r:id="rId2"/>
              </a:rPr>
              <a:t>β </a:t>
            </a:r>
            <a:r>
              <a:rPr lang="en-US" sz="3200" smtClean="0">
                <a:solidFill>
                  <a:srgbClr val="92D050"/>
                </a:solidFill>
                <a:hlinkClick r:id="rId2"/>
              </a:rPr>
              <a:t>Documentation.pdf</a:t>
            </a:r>
            <a:endParaRPr lang="en-US" sz="3200">
              <a:solidFill>
                <a:srgbClr val="92D050"/>
              </a:solidFill>
            </a:endParaRPr>
          </a:p>
        </p:txBody>
      </p:sp>
      <p:sp>
        <p:nvSpPr>
          <p:cNvPr id="3" name="TextBox 2"/>
          <p:cNvSpPr txBox="1"/>
          <p:nvPr/>
        </p:nvSpPr>
        <p:spPr>
          <a:xfrm>
            <a:off x="635077" y="2017969"/>
            <a:ext cx="8376139" cy="3416320"/>
          </a:xfrm>
          <a:prstGeom prst="rect">
            <a:avLst/>
          </a:prstGeom>
          <a:noFill/>
        </p:spPr>
        <p:txBody>
          <a:bodyPr wrap="none" rtlCol="0">
            <a:spAutoFit/>
          </a:bodyPr>
          <a:lstStyle/>
          <a:p>
            <a:r>
              <a:rPr lang="en-US" sz="3200" b="1" smtClean="0">
                <a:solidFill>
                  <a:schemeClr val="accent2">
                    <a:lumMod val="75000"/>
                  </a:schemeClr>
                </a:solidFill>
              </a:rPr>
              <a:t>Tutorial : </a:t>
            </a:r>
            <a:endParaRPr lang="en-US" sz="3200" b="1">
              <a:solidFill>
                <a:schemeClr val="accent2">
                  <a:lumMod val="75000"/>
                </a:schemeClr>
              </a:solidFill>
            </a:endParaRPr>
          </a:p>
          <a:p>
            <a:r>
              <a:rPr lang="en-US" sz="2000">
                <a:solidFill>
                  <a:schemeClr val="accent6"/>
                </a:solidFill>
              </a:rPr>
              <a:t>Giới thiệu phần mềm BSIM: </a:t>
            </a:r>
            <a:r>
              <a:rPr lang="en-US" sz="2000">
                <a:solidFill>
                  <a:schemeClr val="accent6"/>
                </a:solidFill>
                <a:hlinkClick r:id="rId3"/>
              </a:rPr>
              <a:t>https://</a:t>
            </a:r>
            <a:r>
              <a:rPr lang="en-US" sz="2000" smtClean="0">
                <a:solidFill>
                  <a:schemeClr val="accent6"/>
                </a:solidFill>
                <a:hlinkClick r:id="rId3"/>
              </a:rPr>
              <a:t>youtu.be/FYT38vagylg</a:t>
            </a:r>
            <a:endParaRPr lang="en-US" sz="2000" smtClean="0">
              <a:solidFill>
                <a:schemeClr val="accent6"/>
              </a:solidFill>
            </a:endParaRPr>
          </a:p>
          <a:p>
            <a:r>
              <a:rPr lang="en-US" sz="2000" smtClean="0">
                <a:solidFill>
                  <a:schemeClr val="accent6"/>
                </a:solidFill>
              </a:rPr>
              <a:t>Exam </a:t>
            </a:r>
            <a:r>
              <a:rPr lang="en-US" sz="2000">
                <a:solidFill>
                  <a:schemeClr val="accent6"/>
                </a:solidFill>
              </a:rPr>
              <a:t>1: </a:t>
            </a:r>
            <a:r>
              <a:rPr lang="en-US" sz="2000">
                <a:solidFill>
                  <a:schemeClr val="accent6"/>
                </a:solidFill>
                <a:hlinkClick r:id="rId4"/>
              </a:rPr>
              <a:t>https://</a:t>
            </a:r>
            <a:r>
              <a:rPr lang="en-US" sz="2000" smtClean="0">
                <a:solidFill>
                  <a:schemeClr val="accent6"/>
                </a:solidFill>
                <a:hlinkClick r:id="rId4"/>
              </a:rPr>
              <a:t>youtu.be/NVfPtZpZh6M</a:t>
            </a:r>
            <a:r>
              <a:rPr lang="en-US" sz="2000" smtClean="0">
                <a:solidFill>
                  <a:schemeClr val="accent6"/>
                </a:solidFill>
              </a:rPr>
              <a:t> (Bài cơ bản)</a:t>
            </a:r>
          </a:p>
          <a:p>
            <a:r>
              <a:rPr lang="en-US" sz="2000" smtClean="0">
                <a:solidFill>
                  <a:schemeClr val="accent6"/>
                </a:solidFill>
              </a:rPr>
              <a:t>Exam </a:t>
            </a:r>
            <a:r>
              <a:rPr lang="en-US" sz="2000">
                <a:solidFill>
                  <a:schemeClr val="accent6"/>
                </a:solidFill>
              </a:rPr>
              <a:t>2: </a:t>
            </a:r>
            <a:r>
              <a:rPr lang="en-US" sz="2000">
                <a:solidFill>
                  <a:schemeClr val="accent6"/>
                </a:solidFill>
                <a:hlinkClick r:id="rId5"/>
              </a:rPr>
              <a:t>https://</a:t>
            </a:r>
            <a:r>
              <a:rPr lang="en-US" sz="2000" smtClean="0">
                <a:solidFill>
                  <a:schemeClr val="accent6"/>
                </a:solidFill>
                <a:hlinkClick r:id="rId5"/>
              </a:rPr>
              <a:t>youtu.be/AepuJT7Fsmc</a:t>
            </a:r>
            <a:r>
              <a:rPr lang="en-US" sz="2000" smtClean="0">
                <a:solidFill>
                  <a:schemeClr val="accent6"/>
                </a:solidFill>
              </a:rPr>
              <a:t> (symbol, label, mảng)</a:t>
            </a:r>
          </a:p>
          <a:p>
            <a:r>
              <a:rPr lang="en-US" sz="2000" smtClean="0">
                <a:solidFill>
                  <a:schemeClr val="accent6"/>
                </a:solidFill>
              </a:rPr>
              <a:t>Exam </a:t>
            </a:r>
            <a:r>
              <a:rPr lang="en-US" sz="2000">
                <a:solidFill>
                  <a:schemeClr val="accent6"/>
                </a:solidFill>
              </a:rPr>
              <a:t>3: </a:t>
            </a:r>
            <a:r>
              <a:rPr lang="en-US" sz="2000">
                <a:solidFill>
                  <a:schemeClr val="accent6"/>
                </a:solidFill>
                <a:hlinkClick r:id="rId6"/>
              </a:rPr>
              <a:t>https://</a:t>
            </a:r>
            <a:r>
              <a:rPr lang="en-US" sz="2000" smtClean="0">
                <a:solidFill>
                  <a:schemeClr val="accent6"/>
                </a:solidFill>
                <a:hlinkClick r:id="rId6"/>
              </a:rPr>
              <a:t>youtu.be/IBmPbye9QLQ</a:t>
            </a:r>
            <a:r>
              <a:rPr lang="en-US" sz="2000" smtClean="0">
                <a:solidFill>
                  <a:schemeClr val="accent6"/>
                </a:solidFill>
              </a:rPr>
              <a:t> (vẽ flowchat, đổi giá trị có điều kiện)</a:t>
            </a:r>
          </a:p>
          <a:p>
            <a:r>
              <a:rPr lang="en-US" sz="2000" smtClean="0">
                <a:solidFill>
                  <a:schemeClr val="accent6"/>
                </a:solidFill>
              </a:rPr>
              <a:t>Exam </a:t>
            </a:r>
            <a:r>
              <a:rPr lang="en-US" sz="2000">
                <a:solidFill>
                  <a:schemeClr val="accent6"/>
                </a:solidFill>
              </a:rPr>
              <a:t>4: </a:t>
            </a:r>
            <a:r>
              <a:rPr lang="en-US" sz="2000">
                <a:solidFill>
                  <a:schemeClr val="accent6"/>
                </a:solidFill>
                <a:hlinkClick r:id="rId7"/>
              </a:rPr>
              <a:t>https://</a:t>
            </a:r>
            <a:r>
              <a:rPr lang="en-US" sz="2000" smtClean="0">
                <a:solidFill>
                  <a:schemeClr val="accent6"/>
                </a:solidFill>
                <a:hlinkClick r:id="rId7"/>
              </a:rPr>
              <a:t>youtu.be/l3_n73GFV0g</a:t>
            </a:r>
            <a:r>
              <a:rPr lang="en-US" sz="2000" smtClean="0">
                <a:solidFill>
                  <a:schemeClr val="accent6"/>
                </a:solidFill>
              </a:rPr>
              <a:t> (xđ 3 giá trị có phải 3 cạnh tam giác ko)</a:t>
            </a:r>
          </a:p>
          <a:p>
            <a:r>
              <a:rPr lang="en-US" sz="2000" smtClean="0">
                <a:solidFill>
                  <a:schemeClr val="accent6"/>
                </a:solidFill>
              </a:rPr>
              <a:t>Exam </a:t>
            </a:r>
            <a:r>
              <a:rPr lang="en-US" sz="2000">
                <a:solidFill>
                  <a:schemeClr val="accent6"/>
                </a:solidFill>
              </a:rPr>
              <a:t>5: </a:t>
            </a:r>
            <a:r>
              <a:rPr lang="en-US" sz="2000">
                <a:solidFill>
                  <a:schemeClr val="accent6"/>
                </a:solidFill>
                <a:hlinkClick r:id="rId8"/>
              </a:rPr>
              <a:t>https://</a:t>
            </a:r>
            <a:r>
              <a:rPr lang="en-US" sz="2000" smtClean="0">
                <a:solidFill>
                  <a:schemeClr val="accent6"/>
                </a:solidFill>
                <a:hlinkClick r:id="rId8"/>
              </a:rPr>
              <a:t>youtu.be/39CRGA5nwHg</a:t>
            </a:r>
            <a:r>
              <a:rPr lang="en-US" sz="2000" smtClean="0">
                <a:solidFill>
                  <a:schemeClr val="accent6"/>
                </a:solidFill>
              </a:rPr>
              <a:t> (tìm min của 3 ô nhớ) </a:t>
            </a:r>
          </a:p>
          <a:p>
            <a:r>
              <a:rPr lang="en-US" sz="2000" smtClean="0">
                <a:solidFill>
                  <a:schemeClr val="accent6"/>
                </a:solidFill>
              </a:rPr>
              <a:t>Exam 6: </a:t>
            </a:r>
            <a:r>
              <a:rPr lang="en-US" sz="2000" smtClean="0">
                <a:solidFill>
                  <a:schemeClr val="accent6"/>
                </a:solidFill>
                <a:hlinkClick r:id="rId9"/>
              </a:rPr>
              <a:t>https://youtu.be/FmneWSSbTlI</a:t>
            </a:r>
            <a:r>
              <a:rPr lang="en-US" sz="2000" smtClean="0">
                <a:solidFill>
                  <a:schemeClr val="accent6"/>
                </a:solidFill>
              </a:rPr>
              <a:t> (tìm ước số chung lớn nhất)</a:t>
            </a:r>
          </a:p>
          <a:p>
            <a:r>
              <a:rPr lang="en-US" sz="2000" smtClean="0">
                <a:solidFill>
                  <a:schemeClr val="accent6"/>
                </a:solidFill>
              </a:rPr>
              <a:t>Exam </a:t>
            </a:r>
            <a:r>
              <a:rPr lang="en-US" sz="2000">
                <a:solidFill>
                  <a:schemeClr val="accent6"/>
                </a:solidFill>
              </a:rPr>
              <a:t>7: </a:t>
            </a:r>
            <a:r>
              <a:rPr lang="en-US" sz="2000">
                <a:solidFill>
                  <a:schemeClr val="accent6"/>
                </a:solidFill>
                <a:hlinkClick r:id="rId10"/>
              </a:rPr>
              <a:t>https://</a:t>
            </a:r>
            <a:r>
              <a:rPr lang="en-US" sz="2000" smtClean="0">
                <a:solidFill>
                  <a:schemeClr val="accent6"/>
                </a:solidFill>
                <a:hlinkClick r:id="rId10"/>
              </a:rPr>
              <a:t>youtu.be/j5U9ck1bB40</a:t>
            </a:r>
            <a:r>
              <a:rPr lang="en-US" sz="2000" smtClean="0">
                <a:solidFill>
                  <a:schemeClr val="accent6"/>
                </a:solidFill>
              </a:rPr>
              <a:t> (tính tổng chuỗi số)</a:t>
            </a:r>
          </a:p>
          <a:p>
            <a:endParaRPr lang="en-US" sz="2400">
              <a:solidFill>
                <a:srgbClr val="92D050"/>
              </a:solidFill>
            </a:endParaRPr>
          </a:p>
        </p:txBody>
      </p:sp>
    </p:spTree>
    <p:extLst>
      <p:ext uri="{BB962C8B-B14F-4D97-AF65-F5344CB8AC3E}">
        <p14:creationId xmlns:p14="http://schemas.microsoft.com/office/powerpoint/2010/main" val="3642703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426218978"/>
              </p:ext>
            </p:extLst>
          </p:nvPr>
        </p:nvGraphicFramePr>
        <p:xfrm>
          <a:off x="1645557" y="229504"/>
          <a:ext cx="6201609" cy="6505125"/>
        </p:xfrm>
        <a:graphic>
          <a:graphicData uri="http://schemas.openxmlformats.org/presentationml/2006/ole">
            <mc:AlternateContent xmlns:mc="http://schemas.openxmlformats.org/markup-compatibility/2006">
              <mc:Choice xmlns:v="urn:schemas-microsoft-com:vml" Requires="v">
                <p:oleObj spid="_x0000_s3126" name="Worksheet" r:id="rId3" imgW="3895766" imgH="4086364" progId="Excel.Sheet.12">
                  <p:embed/>
                </p:oleObj>
              </mc:Choice>
              <mc:Fallback>
                <p:oleObj name="Worksheet" r:id="rId3" imgW="3895766" imgH="4086364" progId="Excel.Sheet.12">
                  <p:embed/>
                  <p:pic>
                    <p:nvPicPr>
                      <p:cNvPr id="0" name=""/>
                      <p:cNvPicPr/>
                      <p:nvPr/>
                    </p:nvPicPr>
                    <p:blipFill>
                      <a:blip r:embed="rId4"/>
                      <a:stretch>
                        <a:fillRect/>
                      </a:stretch>
                    </p:blipFill>
                    <p:spPr>
                      <a:xfrm>
                        <a:off x="1645557" y="229504"/>
                        <a:ext cx="6201609" cy="6505125"/>
                      </a:xfrm>
                      <a:prstGeom prst="rect">
                        <a:avLst/>
                      </a:prstGeom>
                    </p:spPr>
                  </p:pic>
                </p:oleObj>
              </mc:Fallback>
            </mc:AlternateContent>
          </a:graphicData>
        </a:graphic>
      </p:graphicFrame>
    </p:spTree>
    <p:extLst>
      <p:ext uri="{BB962C8B-B14F-4D97-AF65-F5344CB8AC3E}">
        <p14:creationId xmlns:p14="http://schemas.microsoft.com/office/powerpoint/2010/main" val="4147387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68353498"/>
              </p:ext>
            </p:extLst>
          </p:nvPr>
        </p:nvGraphicFramePr>
        <p:xfrm>
          <a:off x="856572" y="100013"/>
          <a:ext cx="7878762" cy="6605587"/>
        </p:xfrm>
        <a:graphic>
          <a:graphicData uri="http://schemas.openxmlformats.org/presentationml/2006/ole">
            <mc:AlternateContent xmlns:mc="http://schemas.openxmlformats.org/markup-compatibility/2006">
              <mc:Choice xmlns:v="urn:schemas-microsoft-com:vml" Requires="v">
                <p:oleObj spid="_x0000_s4150" name="Worksheet" r:id="rId3" imgW="4419580" imgH="3705381" progId="Excel.Sheet.12">
                  <p:embed/>
                </p:oleObj>
              </mc:Choice>
              <mc:Fallback>
                <p:oleObj name="Worksheet" r:id="rId3" imgW="4419580" imgH="3705381" progId="Excel.Sheet.12">
                  <p:embed/>
                  <p:pic>
                    <p:nvPicPr>
                      <p:cNvPr id="0" name=""/>
                      <p:cNvPicPr/>
                      <p:nvPr/>
                    </p:nvPicPr>
                    <p:blipFill>
                      <a:blip r:embed="rId4"/>
                      <a:stretch>
                        <a:fillRect/>
                      </a:stretch>
                    </p:blipFill>
                    <p:spPr>
                      <a:xfrm>
                        <a:off x="856572" y="100013"/>
                        <a:ext cx="7878762" cy="6605587"/>
                      </a:xfrm>
                      <a:prstGeom prst="rect">
                        <a:avLst/>
                      </a:prstGeom>
                    </p:spPr>
                  </p:pic>
                </p:oleObj>
              </mc:Fallback>
            </mc:AlternateContent>
          </a:graphicData>
        </a:graphic>
      </p:graphicFrame>
    </p:spTree>
    <p:extLst>
      <p:ext uri="{BB962C8B-B14F-4D97-AF65-F5344CB8AC3E}">
        <p14:creationId xmlns:p14="http://schemas.microsoft.com/office/powerpoint/2010/main" val="868846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279" y="496982"/>
            <a:ext cx="4600276" cy="462188"/>
          </a:xfrm>
        </p:spPr>
        <p:txBody>
          <a:bodyPr>
            <a:noAutofit/>
          </a:bodyPr>
          <a:lstStyle/>
          <a:p>
            <a:r>
              <a:rPr lang="en-US" sz="2400" b="1">
                <a:solidFill>
                  <a:schemeClr val="accent2">
                    <a:lumMod val="75000"/>
                  </a:schemeClr>
                </a:solidFill>
              </a:rPr>
              <a:t>Exam  1</a:t>
            </a:r>
            <a:r>
              <a:rPr lang="en-US" sz="2400" b="1" smtClean="0">
                <a:solidFill>
                  <a:schemeClr val="accent2">
                    <a:lumMod val="75000"/>
                  </a:schemeClr>
                </a:solidFill>
              </a:rPr>
              <a:t>: ALUC </a:t>
            </a:r>
            <a:r>
              <a:rPr lang="en-US" sz="2400" b="1">
                <a:solidFill>
                  <a:schemeClr val="accent2">
                    <a:lumMod val="75000"/>
                  </a:schemeClr>
                </a:solidFill>
              </a:rPr>
              <a:t>Instructions</a:t>
            </a:r>
          </a:p>
        </p:txBody>
      </p:sp>
      <p:sp>
        <p:nvSpPr>
          <p:cNvPr id="3" name="Content Placeholder 2"/>
          <p:cNvSpPr>
            <a:spLocks noGrp="1"/>
          </p:cNvSpPr>
          <p:nvPr>
            <p:ph idx="1"/>
          </p:nvPr>
        </p:nvSpPr>
        <p:spPr>
          <a:xfrm>
            <a:off x="381907" y="1126851"/>
            <a:ext cx="4110579" cy="2489114"/>
          </a:xfrm>
        </p:spPr>
        <p:txBody>
          <a:bodyPr>
            <a:normAutofit lnSpcReduction="10000"/>
          </a:bodyPr>
          <a:lstStyle/>
          <a:p>
            <a:pPr marL="0" indent="0">
              <a:buNone/>
            </a:pPr>
            <a:r>
              <a:rPr lang="en-US" sz="2000">
                <a:solidFill>
                  <a:schemeClr val="tx1">
                    <a:lumMod val="50000"/>
                    <a:lumOff val="50000"/>
                  </a:schemeClr>
                </a:solidFill>
              </a:rPr>
              <a:t>For the Beta instruction sequence shown below, indicate the 32-bit two's complement values of the specified registers after the sequence has been executed by the Beta. The effect of the instructions is cummulative, later instructions use the values stored by earlier </a:t>
            </a:r>
            <a:r>
              <a:rPr lang="en-US" sz="2000" smtClean="0">
                <a:solidFill>
                  <a:schemeClr val="tx1">
                    <a:lumMod val="50000"/>
                    <a:lumOff val="50000"/>
                  </a:schemeClr>
                </a:solidFill>
              </a:rPr>
              <a:t>instructions.</a:t>
            </a:r>
            <a:endParaRPr lang="en-US"/>
          </a:p>
        </p:txBody>
      </p:sp>
      <p:sp>
        <p:nvSpPr>
          <p:cNvPr id="6" name="Rectangle 5"/>
          <p:cNvSpPr/>
          <p:nvPr/>
        </p:nvSpPr>
        <p:spPr>
          <a:xfrm>
            <a:off x="5169807" y="1204847"/>
            <a:ext cx="3098800" cy="1717458"/>
          </a:xfrm>
          <a:prstGeom prst="rect">
            <a:avLst/>
          </a:prstGeom>
          <a:solidFill>
            <a:schemeClr val="bg1">
              <a:lumMod val="95000"/>
            </a:schemeClr>
          </a:solidFill>
          <a:ln>
            <a:solidFill>
              <a:schemeClr val="bg1">
                <a:lumMod val="85000"/>
              </a:schemeClr>
            </a:solidFill>
          </a:ln>
        </p:spPr>
        <p:txBody>
          <a:bodyPr wrap="square">
            <a:spAutoFit/>
          </a:bodyPr>
          <a:lstStyle/>
          <a:p>
            <a:pPr>
              <a:lnSpc>
                <a:spcPct val="107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.include "beta.uasm"</a:t>
            </a:r>
            <a:endParaRPr lang="en-US" sz="160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600" smtClean="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ADDC(R31,0x11,R1</a:t>
            </a:r>
            <a:r>
              <a:rPr lang="pt-BR"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SUBC(R1,-1,R2)</a:t>
            </a:r>
          </a:p>
          <a:p>
            <a:pPr>
              <a:lnSpc>
                <a:spcPct val="107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600" smtClean="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DIVC(R2,3,R8)</a:t>
            </a:r>
          </a:p>
          <a:p>
            <a:pPr>
              <a:lnSpc>
                <a:spcPct val="107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600" smtClean="0">
                <a:solidFill>
                  <a:schemeClr val="tx1">
                    <a:lumMod val="50000"/>
                    <a:lumOff val="50000"/>
                  </a:schemeClr>
                </a:solidFill>
                <a:effectLst/>
                <a:latin typeface="Courier New" panose="02070309020205020404" pitchFamily="49" charset="0"/>
                <a:ea typeface="Calibri" panose="020F0502020204030204" pitchFamily="34" charset="0"/>
                <a:cs typeface="Times New Roman" panose="02020603050405020304" pitchFamily="18" charset="0"/>
              </a:rPr>
              <a:t>HALT()</a:t>
            </a:r>
            <a:endParaRPr lang="en-US" sz="160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81907" y="4926573"/>
            <a:ext cx="7886700" cy="1190519"/>
          </a:xfrm>
          <a:prstGeom prst="rect">
            <a:avLst/>
          </a:prstGeom>
          <a:solidFill>
            <a:schemeClr val="bg1">
              <a:lumMod val="95000"/>
            </a:schemeClr>
          </a:solidFill>
          <a:ln>
            <a:solidFill>
              <a:schemeClr val="bg1">
                <a:lumMod val="85000"/>
              </a:schemeClr>
            </a:solidFill>
          </a:ln>
        </p:spPr>
        <p:txBody>
          <a:bodyPr wrap="square">
            <a:spAutoFit/>
          </a:bodyPr>
          <a:lstStyle/>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smtClean="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Value </a:t>
            </a:r>
            <a:r>
              <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left in R1</a:t>
            </a:r>
            <a:r>
              <a:rPr lang="en-US" sz="1600" smtClean="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smtClean="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Value </a:t>
            </a:r>
            <a:r>
              <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left in R2</a:t>
            </a:r>
            <a:r>
              <a:rPr lang="en-US" sz="1600" smtClean="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Value left in </a:t>
            </a:r>
            <a:r>
              <a:rPr lang="en-US" sz="1600" smtClean="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R8?</a:t>
            </a:r>
            <a:endPar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8" name="TextBox 7"/>
          <p:cNvSpPr txBox="1"/>
          <p:nvPr/>
        </p:nvSpPr>
        <p:spPr>
          <a:xfrm>
            <a:off x="381907" y="4307595"/>
            <a:ext cx="1059842" cy="400110"/>
          </a:xfrm>
          <a:prstGeom prst="rect">
            <a:avLst/>
          </a:prstGeom>
          <a:noFill/>
        </p:spPr>
        <p:txBody>
          <a:bodyPr wrap="none" rtlCol="0">
            <a:spAutoFit/>
          </a:bodyPr>
          <a:lstStyle/>
          <a:p>
            <a:r>
              <a:rPr lang="en-US" sz="2000" b="1" smtClean="0">
                <a:solidFill>
                  <a:srgbClr val="92D050"/>
                </a:solidFill>
              </a:rPr>
              <a:t>Answer:</a:t>
            </a:r>
            <a:endParaRPr lang="en-US" sz="2000" b="1">
              <a:solidFill>
                <a:srgbClr val="92D050"/>
              </a:solidFill>
            </a:endParaRPr>
          </a:p>
        </p:txBody>
      </p:sp>
    </p:spTree>
    <p:extLst>
      <p:ext uri="{BB962C8B-B14F-4D97-AF65-F5344CB8AC3E}">
        <p14:creationId xmlns:p14="http://schemas.microsoft.com/office/powerpoint/2010/main" val="3905376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279" y="375799"/>
            <a:ext cx="4600276" cy="462188"/>
          </a:xfrm>
        </p:spPr>
        <p:txBody>
          <a:bodyPr>
            <a:noAutofit/>
          </a:bodyPr>
          <a:lstStyle/>
          <a:p>
            <a:r>
              <a:rPr lang="en-US" sz="2400" b="1">
                <a:solidFill>
                  <a:schemeClr val="accent2">
                    <a:lumMod val="75000"/>
                  </a:schemeClr>
                </a:solidFill>
              </a:rPr>
              <a:t>Exam  </a:t>
            </a:r>
            <a:r>
              <a:rPr lang="en-US" sz="2400" b="1" smtClean="0">
                <a:solidFill>
                  <a:schemeClr val="accent2">
                    <a:lumMod val="75000"/>
                  </a:schemeClr>
                </a:solidFill>
              </a:rPr>
              <a:t>2: </a:t>
            </a:r>
            <a:r>
              <a:rPr lang="en-US" sz="2400" b="1">
                <a:solidFill>
                  <a:schemeClr val="accent2">
                    <a:lumMod val="75000"/>
                  </a:schemeClr>
                </a:solidFill>
              </a:rPr>
              <a:t>ALU Instructions</a:t>
            </a:r>
          </a:p>
        </p:txBody>
      </p:sp>
      <p:sp>
        <p:nvSpPr>
          <p:cNvPr id="3" name="Content Placeholder 2"/>
          <p:cNvSpPr>
            <a:spLocks noGrp="1"/>
          </p:cNvSpPr>
          <p:nvPr>
            <p:ph idx="1"/>
          </p:nvPr>
        </p:nvSpPr>
        <p:spPr>
          <a:xfrm>
            <a:off x="342151" y="1224685"/>
            <a:ext cx="3805780" cy="2027011"/>
          </a:xfrm>
        </p:spPr>
        <p:txBody>
          <a:bodyPr/>
          <a:lstStyle/>
          <a:p>
            <a:pPr marL="0" indent="0">
              <a:buNone/>
            </a:pPr>
            <a:r>
              <a:rPr lang="en-US" sz="2000" smtClean="0">
                <a:solidFill>
                  <a:schemeClr val="tx1">
                    <a:lumMod val="50000"/>
                    <a:lumOff val="50000"/>
                  </a:schemeClr>
                </a:solidFill>
              </a:rPr>
              <a:t>For </a:t>
            </a:r>
            <a:r>
              <a:rPr lang="en-US" sz="2000">
                <a:solidFill>
                  <a:schemeClr val="tx1">
                    <a:lumMod val="50000"/>
                    <a:lumOff val="50000"/>
                  </a:schemeClr>
                </a:solidFill>
              </a:rPr>
              <a:t>the Beta instruction sequence shown </a:t>
            </a:r>
            <a:r>
              <a:rPr lang="en-US" sz="2000" smtClean="0">
                <a:solidFill>
                  <a:schemeClr val="tx1">
                    <a:lumMod val="50000"/>
                    <a:lumOff val="50000"/>
                  </a:schemeClr>
                </a:solidFill>
              </a:rPr>
              <a:t>beside, </a:t>
            </a:r>
            <a:r>
              <a:rPr lang="en-US" sz="2000">
                <a:solidFill>
                  <a:schemeClr val="tx1">
                    <a:lumMod val="50000"/>
                    <a:lumOff val="50000"/>
                  </a:schemeClr>
                </a:solidFill>
              </a:rPr>
              <a:t>indicate the 32-bit two's complement values of the specified registers after the sequence has been executed by the </a:t>
            </a:r>
            <a:r>
              <a:rPr lang="en-US" sz="2000" smtClean="0">
                <a:solidFill>
                  <a:schemeClr val="tx1">
                    <a:lumMod val="50000"/>
                    <a:lumOff val="50000"/>
                  </a:schemeClr>
                </a:solidFill>
              </a:rPr>
              <a:t>Beta</a:t>
            </a:r>
            <a:r>
              <a:rPr lang="en-US" sz="2000">
                <a:solidFill>
                  <a:schemeClr val="tx1">
                    <a:lumMod val="50000"/>
                    <a:lumOff val="50000"/>
                  </a:schemeClr>
                </a:solidFill>
              </a:rPr>
              <a:t>. </a:t>
            </a:r>
            <a:endParaRPr lang="en-US"/>
          </a:p>
        </p:txBody>
      </p:sp>
      <p:sp>
        <p:nvSpPr>
          <p:cNvPr id="6" name="Rectangle 5"/>
          <p:cNvSpPr/>
          <p:nvPr/>
        </p:nvSpPr>
        <p:spPr>
          <a:xfrm>
            <a:off x="5169807" y="1315011"/>
            <a:ext cx="3098800" cy="2057871"/>
          </a:xfrm>
          <a:prstGeom prst="rect">
            <a:avLst/>
          </a:prstGeom>
          <a:solidFill>
            <a:schemeClr val="bg1">
              <a:lumMod val="95000"/>
            </a:schemeClr>
          </a:solidFill>
          <a:ln>
            <a:solidFill>
              <a:schemeClr val="bg1">
                <a:lumMod val="85000"/>
              </a:schemeClr>
            </a:solidFill>
          </a:ln>
        </p:spPr>
        <p:txBody>
          <a:bodyPr wrap="square">
            <a:spAutoFit/>
          </a:bodyPr>
          <a:lstStyle/>
          <a:p>
            <a:pPr>
              <a:lnSpc>
                <a:spcPct val="107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.include "beta.uasm"</a:t>
            </a:r>
            <a:endParaRPr lang="en-US" sz="160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ADD(r31, r31, r0)</a:t>
            </a:r>
            <a:endParaRPr lang="en-US" sz="160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CMPEQ(r0, r31, r1)</a:t>
            </a:r>
            <a:endParaRPr lang="en-US" sz="160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ADD(r1, r1, r2)</a:t>
            </a:r>
            <a:endParaRPr lang="en-US" sz="160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smtClean="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MUL(r2</a:t>
            </a:r>
            <a:r>
              <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 r2, r3)</a:t>
            </a:r>
            <a:endParaRPr lang="en-US" sz="160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smtClean="0">
                <a:solidFill>
                  <a:schemeClr val="tx1">
                    <a:lumMod val="50000"/>
                    <a:lumOff val="50000"/>
                  </a:schemeClr>
                </a:solidFill>
                <a:effectLst/>
                <a:latin typeface="Courier New" panose="02070309020205020404" pitchFamily="49" charset="0"/>
                <a:ea typeface="Calibri" panose="020F0502020204030204" pitchFamily="34" charset="0"/>
                <a:cs typeface="Times New Roman" panose="02020603050405020304" pitchFamily="18" charset="0"/>
              </a:rPr>
              <a:t>HALT()</a:t>
            </a:r>
            <a:endParaRPr lang="en-US" sz="160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81907" y="4155394"/>
            <a:ext cx="7886700" cy="1607876"/>
          </a:xfrm>
          <a:prstGeom prst="rect">
            <a:avLst/>
          </a:prstGeom>
          <a:solidFill>
            <a:schemeClr val="bg1">
              <a:lumMod val="95000"/>
            </a:schemeClr>
          </a:solidFill>
          <a:ln>
            <a:solidFill>
              <a:schemeClr val="bg1">
                <a:lumMod val="85000"/>
              </a:schemeClr>
            </a:solidFill>
          </a:ln>
        </p:spPr>
        <p:txBody>
          <a:bodyPr wrap="square">
            <a:spAutoFit/>
          </a:bodyPr>
          <a:lstStyle/>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Value left in R0</a:t>
            </a:r>
            <a:r>
              <a:rPr lang="en-US" sz="1600" smtClean="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smtClean="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smtClean="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Value </a:t>
            </a:r>
            <a:r>
              <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left in R1</a:t>
            </a:r>
            <a:r>
              <a:rPr lang="en-US" sz="1600" smtClean="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p>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smtClean="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Value </a:t>
            </a:r>
            <a:r>
              <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left in R2</a:t>
            </a:r>
            <a:r>
              <a:rPr lang="en-US" sz="1600" smtClean="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Value left in R3</a:t>
            </a:r>
            <a:r>
              <a:rPr lang="en-US" sz="1600" smtClean="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a:solidFill>
                <a:schemeClr val="tx1">
                  <a:lumMod val="50000"/>
                  <a:lumOff val="50000"/>
                </a:schemeClr>
              </a:solidFill>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4" name="TextBox 3"/>
          <p:cNvSpPr txBox="1"/>
          <p:nvPr/>
        </p:nvSpPr>
        <p:spPr>
          <a:xfrm>
            <a:off x="381907" y="3580482"/>
            <a:ext cx="1059842" cy="400110"/>
          </a:xfrm>
          <a:prstGeom prst="rect">
            <a:avLst/>
          </a:prstGeom>
          <a:noFill/>
        </p:spPr>
        <p:txBody>
          <a:bodyPr wrap="none" rtlCol="0">
            <a:spAutoFit/>
          </a:bodyPr>
          <a:lstStyle/>
          <a:p>
            <a:r>
              <a:rPr lang="en-US" sz="2000" b="1" smtClean="0">
                <a:solidFill>
                  <a:srgbClr val="92D050"/>
                </a:solidFill>
              </a:rPr>
              <a:t>Answer:</a:t>
            </a:r>
            <a:endParaRPr lang="en-US" sz="2000" b="1">
              <a:solidFill>
                <a:srgbClr val="92D050"/>
              </a:solidFill>
            </a:endParaRPr>
          </a:p>
        </p:txBody>
      </p:sp>
    </p:spTree>
    <p:extLst>
      <p:ext uri="{BB962C8B-B14F-4D97-AF65-F5344CB8AC3E}">
        <p14:creationId xmlns:p14="http://schemas.microsoft.com/office/powerpoint/2010/main" val="3468894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solidFill>
                  <a:schemeClr val="bg1">
                    <a:lumMod val="50000"/>
                  </a:schemeClr>
                </a:solidFill>
              </a:rPr>
              <a:t>Practice </a:t>
            </a:r>
            <a:r>
              <a:rPr lang="en-US" sz="4000" smtClean="0">
                <a:solidFill>
                  <a:schemeClr val="bg1">
                    <a:lumMod val="50000"/>
                  </a:schemeClr>
                </a:solidFill>
              </a:rPr>
              <a:t>assembly </a:t>
            </a:r>
            <a:r>
              <a:rPr lang="en-US" sz="4000">
                <a:solidFill>
                  <a:schemeClr val="bg1">
                    <a:lumMod val="50000"/>
                  </a:schemeClr>
                </a:solidFill>
              </a:rPr>
              <a:t>language exercises</a:t>
            </a:r>
          </a:p>
        </p:txBody>
      </p:sp>
      <p:sp>
        <p:nvSpPr>
          <p:cNvPr id="3" name="Content Placeholder 2"/>
          <p:cNvSpPr>
            <a:spLocks noGrp="1"/>
          </p:cNvSpPr>
          <p:nvPr>
            <p:ph idx="1"/>
          </p:nvPr>
        </p:nvSpPr>
        <p:spPr>
          <a:xfrm>
            <a:off x="628650" y="2282825"/>
            <a:ext cx="7886700" cy="2243455"/>
          </a:xfrm>
        </p:spPr>
        <p:txBody>
          <a:bodyPr/>
          <a:lstStyle/>
          <a:p>
            <a:pPr marL="0" indent="0">
              <a:buNone/>
            </a:pPr>
            <a:r>
              <a:rPr lang="en-US" sz="2000">
                <a:solidFill>
                  <a:schemeClr val="bg1">
                    <a:lumMod val="50000"/>
                  </a:schemeClr>
                </a:solidFill>
              </a:rPr>
              <a:t>For all exams, you should make use of the </a:t>
            </a:r>
            <a:r>
              <a:rPr lang="en-US" sz="2000">
                <a:solidFill>
                  <a:schemeClr val="bg1">
                    <a:lumMod val="50000"/>
                  </a:schemeClr>
                </a:solidFill>
                <a:hlinkClick r:id="rId2"/>
              </a:rPr>
              <a:t>Beta documentation</a:t>
            </a:r>
            <a:r>
              <a:rPr lang="en-US" sz="2000">
                <a:solidFill>
                  <a:schemeClr val="bg1">
                    <a:lumMod val="50000"/>
                  </a:schemeClr>
                </a:solidFill>
              </a:rPr>
              <a:t> and you can use the </a:t>
            </a:r>
            <a:r>
              <a:rPr lang="en-US" sz="2000">
                <a:solidFill>
                  <a:schemeClr val="bg1">
                    <a:lumMod val="50000"/>
                  </a:schemeClr>
                </a:solidFill>
                <a:hlinkClick r:id="rId3"/>
              </a:rPr>
              <a:t>Bsim</a:t>
            </a:r>
            <a:r>
              <a:rPr lang="en-US" sz="2000">
                <a:solidFill>
                  <a:schemeClr val="bg1">
                    <a:lumMod val="50000"/>
                  </a:schemeClr>
                </a:solidFill>
              </a:rPr>
              <a:t> (Beta simulator) to verify the exams</a:t>
            </a:r>
            <a:r>
              <a:rPr lang="en-US" sz="2000" smtClean="0">
                <a:solidFill>
                  <a:schemeClr val="bg1">
                    <a:lumMod val="50000"/>
                  </a:schemeClr>
                </a:solidFill>
              </a:rPr>
              <a:t>.</a:t>
            </a:r>
          </a:p>
          <a:p>
            <a:pPr marL="0" indent="0">
              <a:buNone/>
            </a:pPr>
            <a:endParaRPr lang="en-US" sz="2000">
              <a:solidFill>
                <a:schemeClr val="bg1">
                  <a:lumMod val="50000"/>
                </a:schemeClr>
              </a:solidFill>
            </a:endParaRPr>
          </a:p>
          <a:p>
            <a:pPr marL="0" indent="0">
              <a:buNone/>
            </a:pPr>
            <a:r>
              <a:rPr lang="en-US" sz="2000" b="1" i="1">
                <a:solidFill>
                  <a:schemeClr val="bg1">
                    <a:lumMod val="50000"/>
                  </a:schemeClr>
                </a:solidFill>
              </a:rPr>
              <a:t>Note:</a:t>
            </a:r>
            <a:r>
              <a:rPr lang="en-US" sz="2000">
                <a:solidFill>
                  <a:schemeClr val="bg1">
                    <a:lumMod val="50000"/>
                  </a:schemeClr>
                </a:solidFill>
              </a:rPr>
              <a:t> For complicated assignments, use </a:t>
            </a:r>
            <a:r>
              <a:rPr lang="en-US" sz="2000">
                <a:solidFill>
                  <a:schemeClr val="bg1">
                    <a:lumMod val="50000"/>
                  </a:schemeClr>
                </a:solidFill>
                <a:hlinkClick r:id="rId4"/>
              </a:rPr>
              <a:t>flowchat</a:t>
            </a:r>
            <a:r>
              <a:rPr lang="en-US" sz="2000">
                <a:solidFill>
                  <a:schemeClr val="bg1">
                    <a:lumMod val="50000"/>
                  </a:schemeClr>
                </a:solidFill>
              </a:rPr>
              <a:t> or </a:t>
            </a:r>
            <a:r>
              <a:rPr lang="en-US" sz="2000">
                <a:solidFill>
                  <a:schemeClr val="bg1">
                    <a:lumMod val="50000"/>
                  </a:schemeClr>
                </a:solidFill>
                <a:hlinkClick r:id="rId5"/>
              </a:rPr>
              <a:t>pseodocode</a:t>
            </a:r>
            <a:r>
              <a:rPr lang="en-US" sz="2000">
                <a:solidFill>
                  <a:schemeClr val="bg1">
                    <a:lumMod val="50000"/>
                  </a:schemeClr>
                </a:solidFill>
              </a:rPr>
              <a:t>.</a:t>
            </a:r>
          </a:p>
          <a:p>
            <a:pPr marL="0" indent="0">
              <a:buNone/>
            </a:pPr>
            <a:endParaRPr lang="en-US">
              <a:solidFill>
                <a:schemeClr val="accent2">
                  <a:lumMod val="75000"/>
                </a:schemeClr>
              </a:solidFill>
            </a:endParaRPr>
          </a:p>
        </p:txBody>
      </p:sp>
    </p:spTree>
    <p:extLst>
      <p:ext uri="{BB962C8B-B14F-4D97-AF65-F5344CB8AC3E}">
        <p14:creationId xmlns:p14="http://schemas.microsoft.com/office/powerpoint/2010/main" val="444470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00050"/>
            <a:ext cx="8161020" cy="6183630"/>
          </a:xfrm>
        </p:spPr>
        <p:txBody>
          <a:bodyPr>
            <a:normAutofit fontScale="47500" lnSpcReduction="20000"/>
          </a:bodyPr>
          <a:lstStyle/>
          <a:p>
            <a:pPr marL="0" indent="0">
              <a:spcBef>
                <a:spcPts val="1200"/>
              </a:spcBef>
              <a:spcAft>
                <a:spcPts val="1200"/>
              </a:spcAft>
              <a:buNone/>
            </a:pPr>
            <a:r>
              <a:rPr lang="en-US" sz="3300" b="1">
                <a:solidFill>
                  <a:srgbClr val="0070C0"/>
                </a:solidFill>
              </a:rPr>
              <a:t>1. </a:t>
            </a:r>
            <a:r>
              <a:rPr lang="en-US" sz="3300">
                <a:solidFill>
                  <a:schemeClr val="bg1">
                    <a:lumMod val="50000"/>
                  </a:schemeClr>
                </a:solidFill>
              </a:rPr>
              <a:t>Interchange two </a:t>
            </a:r>
            <a:r>
              <a:rPr lang="en-US" sz="3300" smtClean="0">
                <a:solidFill>
                  <a:schemeClr val="bg1">
                    <a:lumMod val="50000"/>
                  </a:schemeClr>
                </a:solidFill>
              </a:rPr>
              <a:t>contents</a:t>
            </a:r>
            <a:r>
              <a:rPr lang="en-US" sz="3300" smtClean="0">
                <a:solidFill>
                  <a:schemeClr val="bg1">
                    <a:lumMod val="50000"/>
                  </a:schemeClr>
                </a:solidFill>
              </a:rPr>
              <a:t> </a:t>
            </a:r>
            <a:r>
              <a:rPr lang="en-US" sz="3300">
                <a:solidFill>
                  <a:schemeClr val="bg1">
                    <a:lumMod val="50000"/>
                  </a:schemeClr>
                </a:solidFill>
              </a:rPr>
              <a:t>from a[1] and a[3]. </a:t>
            </a:r>
          </a:p>
          <a:p>
            <a:pPr marL="0" indent="0">
              <a:spcBef>
                <a:spcPts val="1200"/>
              </a:spcBef>
              <a:spcAft>
                <a:spcPts val="1200"/>
              </a:spcAft>
              <a:buNone/>
            </a:pPr>
            <a:r>
              <a:rPr lang="en-US" sz="3300" b="1">
                <a:solidFill>
                  <a:srgbClr val="0070C0"/>
                </a:solidFill>
              </a:rPr>
              <a:t>2. </a:t>
            </a:r>
            <a:r>
              <a:rPr lang="en-US" sz="3300">
                <a:solidFill>
                  <a:schemeClr val="bg1">
                    <a:lumMod val="50000"/>
                  </a:schemeClr>
                </a:solidFill>
              </a:rPr>
              <a:t>Write a program to do the calculation: a[0]=a[1]+a[2]</a:t>
            </a:r>
          </a:p>
          <a:p>
            <a:pPr marL="0" indent="0">
              <a:spcBef>
                <a:spcPts val="1200"/>
              </a:spcBef>
              <a:spcAft>
                <a:spcPts val="1200"/>
              </a:spcAft>
              <a:buNone/>
            </a:pPr>
            <a:r>
              <a:rPr lang="en-US" sz="3300" b="1">
                <a:solidFill>
                  <a:srgbClr val="0070C0"/>
                </a:solidFill>
              </a:rPr>
              <a:t>3. </a:t>
            </a:r>
            <a:r>
              <a:rPr lang="en-US" sz="3300">
                <a:solidFill>
                  <a:schemeClr val="bg1">
                    <a:lumMod val="50000"/>
                  </a:schemeClr>
                </a:solidFill>
              </a:rPr>
              <a:t>Divide a[0] by a[1], the integer part stored in a[2], the remaining part stored in a[3].</a:t>
            </a:r>
          </a:p>
          <a:p>
            <a:pPr marL="0" indent="0">
              <a:spcBef>
                <a:spcPts val="1200"/>
              </a:spcBef>
              <a:spcAft>
                <a:spcPts val="1200"/>
              </a:spcAft>
              <a:buNone/>
            </a:pPr>
            <a:r>
              <a:rPr lang="en-US" sz="3300" b="1">
                <a:solidFill>
                  <a:srgbClr val="0070C0"/>
                </a:solidFill>
              </a:rPr>
              <a:t>4. </a:t>
            </a:r>
            <a:r>
              <a:rPr lang="en-US" sz="3300">
                <a:solidFill>
                  <a:schemeClr val="bg1">
                    <a:lumMod val="50000"/>
                  </a:schemeClr>
                </a:solidFill>
              </a:rPr>
              <a:t>a[0] store the value of minutes. Convert the number of minutes to hour and store in a[1] and store the remaining one in a[2]. (For example: a[0] = 125, then a[1] = 2 and a[2] = 5).</a:t>
            </a:r>
          </a:p>
          <a:p>
            <a:pPr marL="0" indent="0">
              <a:spcBef>
                <a:spcPts val="1200"/>
              </a:spcBef>
              <a:spcAft>
                <a:spcPts val="1200"/>
              </a:spcAft>
              <a:buNone/>
            </a:pPr>
            <a:r>
              <a:rPr lang="en-US" sz="3300" b="1">
                <a:solidFill>
                  <a:srgbClr val="0070C0"/>
                </a:solidFill>
              </a:rPr>
              <a:t>5. </a:t>
            </a:r>
            <a:r>
              <a:rPr lang="en-US" sz="3300" smtClean="0">
                <a:solidFill>
                  <a:schemeClr val="bg1">
                    <a:lumMod val="50000"/>
                  </a:schemeClr>
                </a:solidFill>
              </a:rPr>
              <a:t>a[0</a:t>
            </a:r>
            <a:r>
              <a:rPr lang="en-US" sz="3300">
                <a:solidFill>
                  <a:schemeClr val="bg1">
                    <a:lumMod val="50000"/>
                  </a:schemeClr>
                </a:solidFill>
              </a:rPr>
              <a:t>] store the value of </a:t>
            </a:r>
            <a:r>
              <a:rPr lang="en-US" sz="3300" smtClean="0">
                <a:solidFill>
                  <a:schemeClr val="bg1">
                    <a:lumMod val="50000"/>
                  </a:schemeClr>
                </a:solidFill>
              </a:rPr>
              <a:t>hours. </a:t>
            </a:r>
            <a:r>
              <a:rPr lang="en-US" sz="3300">
                <a:solidFill>
                  <a:schemeClr val="bg1">
                    <a:lumMod val="50000"/>
                  </a:schemeClr>
                </a:solidFill>
              </a:rPr>
              <a:t>Convert the number of </a:t>
            </a:r>
            <a:r>
              <a:rPr lang="en-US" sz="3300" smtClean="0">
                <a:solidFill>
                  <a:schemeClr val="bg1">
                    <a:lumMod val="50000"/>
                  </a:schemeClr>
                </a:solidFill>
              </a:rPr>
              <a:t>hours to week </a:t>
            </a:r>
            <a:r>
              <a:rPr lang="en-US" sz="3300">
                <a:solidFill>
                  <a:schemeClr val="bg1">
                    <a:lumMod val="50000"/>
                  </a:schemeClr>
                </a:solidFill>
              </a:rPr>
              <a:t>and store in a[1] and store the remaining </a:t>
            </a:r>
            <a:r>
              <a:rPr lang="en-US" sz="3300" smtClean="0">
                <a:solidFill>
                  <a:schemeClr val="bg1">
                    <a:lumMod val="50000"/>
                  </a:schemeClr>
                </a:solidFill>
              </a:rPr>
              <a:t>days </a:t>
            </a:r>
            <a:r>
              <a:rPr lang="en-US" sz="3300">
                <a:solidFill>
                  <a:schemeClr val="bg1">
                    <a:lumMod val="50000"/>
                  </a:schemeClr>
                </a:solidFill>
              </a:rPr>
              <a:t>in a[2] and the remaining </a:t>
            </a:r>
            <a:r>
              <a:rPr lang="en-US" sz="3300" smtClean="0">
                <a:solidFill>
                  <a:schemeClr val="bg1">
                    <a:lumMod val="50000"/>
                  </a:schemeClr>
                </a:solidFill>
              </a:rPr>
              <a:t>hours </a:t>
            </a:r>
            <a:r>
              <a:rPr lang="en-US" sz="3300">
                <a:solidFill>
                  <a:schemeClr val="bg1">
                    <a:lumMod val="50000"/>
                  </a:schemeClr>
                </a:solidFill>
              </a:rPr>
              <a:t>in a[3]. (For example: a[0] = </a:t>
            </a:r>
            <a:r>
              <a:rPr lang="en-US" sz="3300" smtClean="0">
                <a:solidFill>
                  <a:schemeClr val="bg1">
                    <a:lumMod val="50000"/>
                  </a:schemeClr>
                </a:solidFill>
              </a:rPr>
              <a:t>497 </a:t>
            </a:r>
            <a:r>
              <a:rPr lang="en-US" sz="3300">
                <a:solidFill>
                  <a:schemeClr val="bg1">
                    <a:lumMod val="50000"/>
                  </a:schemeClr>
                </a:solidFill>
              </a:rPr>
              <a:t>then a[1] = </a:t>
            </a:r>
            <a:r>
              <a:rPr lang="en-US" sz="3300" smtClean="0">
                <a:solidFill>
                  <a:schemeClr val="bg1">
                    <a:lumMod val="50000"/>
                  </a:schemeClr>
                </a:solidFill>
              </a:rPr>
              <a:t>2, a[2</a:t>
            </a:r>
            <a:r>
              <a:rPr lang="en-US" sz="3300">
                <a:solidFill>
                  <a:schemeClr val="bg1">
                    <a:lumMod val="50000"/>
                  </a:schemeClr>
                </a:solidFill>
              </a:rPr>
              <a:t>] = </a:t>
            </a:r>
            <a:r>
              <a:rPr lang="en-US" sz="3300" smtClean="0">
                <a:solidFill>
                  <a:schemeClr val="bg1">
                    <a:lumMod val="50000"/>
                  </a:schemeClr>
                </a:solidFill>
              </a:rPr>
              <a:t>6 and a[3]=17.</a:t>
            </a:r>
          </a:p>
          <a:p>
            <a:pPr marL="0" indent="0">
              <a:spcBef>
                <a:spcPts val="1200"/>
              </a:spcBef>
              <a:spcAft>
                <a:spcPts val="1200"/>
              </a:spcAft>
              <a:buNone/>
            </a:pPr>
            <a:endParaRPr lang="en-US" sz="3300">
              <a:solidFill>
                <a:schemeClr val="bg1">
                  <a:lumMod val="50000"/>
                </a:schemeClr>
              </a:solidFill>
            </a:endParaRPr>
          </a:p>
          <a:p>
            <a:pPr marL="0" indent="0">
              <a:spcBef>
                <a:spcPts val="1200"/>
              </a:spcBef>
              <a:spcAft>
                <a:spcPts val="1200"/>
              </a:spcAft>
              <a:buNone/>
            </a:pPr>
            <a:r>
              <a:rPr lang="en-US" sz="3300" b="1">
                <a:solidFill>
                  <a:srgbClr val="0070C0"/>
                </a:solidFill>
              </a:rPr>
              <a:t>6. </a:t>
            </a:r>
            <a:r>
              <a:rPr lang="en-US" sz="3300">
                <a:solidFill>
                  <a:schemeClr val="bg1">
                    <a:lumMod val="50000"/>
                  </a:schemeClr>
                </a:solidFill>
              </a:rPr>
              <a:t>If a[1] &gt; a[3], then interchange.</a:t>
            </a:r>
          </a:p>
          <a:p>
            <a:pPr marL="0" indent="0">
              <a:spcBef>
                <a:spcPts val="1200"/>
              </a:spcBef>
              <a:spcAft>
                <a:spcPts val="1200"/>
              </a:spcAft>
              <a:buNone/>
            </a:pPr>
            <a:r>
              <a:rPr lang="en-US" sz="3300" b="1">
                <a:solidFill>
                  <a:srgbClr val="0070C0"/>
                </a:solidFill>
              </a:rPr>
              <a:t>7. </a:t>
            </a:r>
            <a:r>
              <a:rPr lang="en-US" sz="3300">
                <a:solidFill>
                  <a:schemeClr val="bg1">
                    <a:lumMod val="50000"/>
                  </a:schemeClr>
                </a:solidFill>
              </a:rPr>
              <a:t>Find the minimum value of a[0], a[1] and a[2], the result is stored in a[3].</a:t>
            </a:r>
          </a:p>
          <a:p>
            <a:pPr marL="0" indent="0">
              <a:spcBef>
                <a:spcPts val="1200"/>
              </a:spcBef>
              <a:spcAft>
                <a:spcPts val="1200"/>
              </a:spcAft>
              <a:buNone/>
            </a:pPr>
            <a:r>
              <a:rPr lang="en-US" sz="3300" b="1">
                <a:solidFill>
                  <a:srgbClr val="0070C0"/>
                </a:solidFill>
              </a:rPr>
              <a:t>8. </a:t>
            </a:r>
            <a:r>
              <a:rPr lang="en-US" sz="3300">
                <a:solidFill>
                  <a:schemeClr val="bg1">
                    <a:lumMod val="50000"/>
                  </a:schemeClr>
                </a:solidFill>
              </a:rPr>
              <a:t>Find the maximum value of a[0], a[1] and a[2], the result is stored in a[3].</a:t>
            </a:r>
          </a:p>
          <a:p>
            <a:pPr marL="0" indent="0">
              <a:spcBef>
                <a:spcPts val="1200"/>
              </a:spcBef>
              <a:spcAft>
                <a:spcPts val="1200"/>
              </a:spcAft>
              <a:buNone/>
            </a:pPr>
            <a:r>
              <a:rPr lang="en-US" sz="3300" b="1">
                <a:solidFill>
                  <a:srgbClr val="0070C0"/>
                </a:solidFill>
              </a:rPr>
              <a:t>9. </a:t>
            </a:r>
            <a:r>
              <a:rPr lang="en-US" sz="3300">
                <a:solidFill>
                  <a:schemeClr val="bg1">
                    <a:lumMod val="50000"/>
                  </a:schemeClr>
                </a:solidFill>
              </a:rPr>
              <a:t>Check if a[0], a[1] and a[2] are the lengths of the triangle. If it is true, store 1 to a[3], otherwise store 0.</a:t>
            </a:r>
          </a:p>
          <a:p>
            <a:pPr marL="0" indent="0">
              <a:spcBef>
                <a:spcPts val="1200"/>
              </a:spcBef>
              <a:spcAft>
                <a:spcPts val="1200"/>
              </a:spcAft>
              <a:buNone/>
            </a:pPr>
            <a:r>
              <a:rPr lang="en-US" sz="3300" b="1">
                <a:solidFill>
                  <a:srgbClr val="0070C0"/>
                </a:solidFill>
              </a:rPr>
              <a:t>10. </a:t>
            </a:r>
            <a:r>
              <a:rPr lang="en-US" sz="3300">
                <a:solidFill>
                  <a:schemeClr val="bg1">
                    <a:lumMod val="50000"/>
                  </a:schemeClr>
                </a:solidFill>
              </a:rPr>
              <a:t>Sort a[0], a[1] and a[2] in ascending order</a:t>
            </a:r>
            <a:r>
              <a:rPr lang="en-US" sz="3300" smtClean="0">
                <a:solidFill>
                  <a:schemeClr val="bg1">
                    <a:lumMod val="50000"/>
                  </a:schemeClr>
                </a:solidFill>
              </a:rPr>
              <a:t>.</a:t>
            </a:r>
            <a:endParaRPr lang="en-US"/>
          </a:p>
        </p:txBody>
      </p:sp>
    </p:spTree>
    <p:extLst>
      <p:ext uri="{BB962C8B-B14F-4D97-AF65-F5344CB8AC3E}">
        <p14:creationId xmlns:p14="http://schemas.microsoft.com/office/powerpoint/2010/main" val="1882267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3342</TotalTime>
  <Words>903</Words>
  <Application>Microsoft Office PowerPoint</Application>
  <PresentationFormat>On-screen Show (4:3)</PresentationFormat>
  <Paragraphs>74</Paragraphs>
  <Slides>12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Times New Roman</vt:lpstr>
      <vt:lpstr>Office Theme</vt:lpstr>
      <vt:lpstr>Worksheet</vt:lpstr>
      <vt:lpstr>CEA201 ASSEMBLY LANGUAGE</vt:lpstr>
      <vt:lpstr>Online simulator</vt:lpstr>
      <vt:lpstr>PowerPoint Presentation</vt:lpstr>
      <vt:lpstr>PowerPoint Presentation</vt:lpstr>
      <vt:lpstr>PowerPoint Presentation</vt:lpstr>
      <vt:lpstr>Exam  1: ALUC Instructions</vt:lpstr>
      <vt:lpstr>Exam  2: ALU Instructions</vt:lpstr>
      <vt:lpstr>Practice assembly language exercises</vt:lpstr>
      <vt:lpstr>PowerPoint Presentation</vt:lpstr>
      <vt:lpstr>PowerPoint Presentation</vt:lpstr>
      <vt:lpstr>Project - Design Problem: Bubble sort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CEA201 - ASSEMBLY FALL 2018 </dc:title>
  <dc:creator>SonHX</dc:creator>
  <cp:lastModifiedBy>Son Hoang Xuan</cp:lastModifiedBy>
  <cp:revision>79</cp:revision>
  <dcterms:created xsi:type="dcterms:W3CDTF">2018-09-22T15:15:51Z</dcterms:created>
  <dcterms:modified xsi:type="dcterms:W3CDTF">2019-09-25T03:57:01Z</dcterms:modified>
</cp:coreProperties>
</file>