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FC98A-9837-4671-BF9C-14E5A97656CF}" type="datetimeFigureOut">
              <a:rPr lang="en-US" smtClean="0"/>
              <a:t>1/4/2021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F00E4-E846-46CE-94BD-DE881B60F851}" type="slidenum">
              <a:rPr lang="en-US" smtClean="0"/>
              <a:t>‹#›</a:t>
            </a:fld>
            <a:endParaRPr lang="en-US"/>
          </a:p>
        </p:txBody>
      </p:sp>
    </p:spTree>
    <p:extLst>
      <p:ext uri="{BB962C8B-B14F-4D97-AF65-F5344CB8AC3E}">
        <p14:creationId xmlns:p14="http://schemas.microsoft.com/office/powerpoint/2010/main" val="3115720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i="1" dirty="0">
                <a:uFillTx/>
              </a:rPr>
              <a:t>Nếu lần đầu thi trượt phần thi nào, thì lần 2 sinh viên chỉ cần thi lại phần đó; Phần đã thi đỗ nếu thi lại lần thứ hai thì sẽ lấy điểm của lần thi thứ 2. </a:t>
            </a:r>
            <a:endParaRPr lang="en-US" sz="1200" i="1" dirty="0">
              <a:uFillTx/>
            </a:endParaRPr>
          </a:p>
          <a:p>
            <a:endParaRPr lang="en-US" dirty="0"/>
          </a:p>
        </p:txBody>
      </p:sp>
      <p:sp>
        <p:nvSpPr>
          <p:cNvPr id="4" name="Slide Number Placeholder 3"/>
          <p:cNvSpPr>
            <a:spLocks noGrp="1"/>
          </p:cNvSpPr>
          <p:nvPr>
            <p:ph type="sldNum" sz="quarter" idx="5"/>
          </p:nvPr>
        </p:nvSpPr>
        <p:spPr/>
        <p:txBody>
          <a:bodyPr/>
          <a:lstStyle/>
          <a:p>
            <a:fld id="{88AF00E4-E846-46CE-94BD-DE881B60F851}" type="slidenum">
              <a:rPr lang="en-US" smtClean="0"/>
              <a:t>7</a:t>
            </a:fld>
            <a:endParaRPr lang="en-US"/>
          </a:p>
        </p:txBody>
      </p:sp>
    </p:spTree>
    <p:extLst>
      <p:ext uri="{BB962C8B-B14F-4D97-AF65-F5344CB8AC3E}">
        <p14:creationId xmlns:p14="http://schemas.microsoft.com/office/powerpoint/2010/main" val="29243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a:spLocks/>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useBgFill="1">
        <p:nvSpPr>
          <p:cNvPr id="8" name="Rounded Rectangle 7"/>
          <p:cNvSpPr>
            <a:spLocks/>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4" name="Date Placeholder 3"/>
          <p:cNvSpPr>
            <a:spLocks noGrp="1"/>
          </p:cNvSpPr>
          <p:nvPr>
            <p:ph type="dt" sz="half" idx="10"/>
          </p:nvPr>
        </p:nvSpPr>
        <p:spPr/>
        <p:txBody>
          <a:bodyPr/>
          <a:lstStyle/>
          <a:p>
            <a:fld id="{D8A0649E-5555-48B1-B623-1E8762260D64}" type="datetimeFigureOut">
              <a:rPr lang="en-US" smtClean="0">
                <a:uFillTx/>
              </a:rPr>
              <a:t>1/4/2021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9" name="Rectangle 8"/>
          <p:cNvSpPr>
            <a:spLocks/>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12" name="Rectangle 11"/>
          <p:cNvSpPr>
            <a:spLocks/>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13" name="Rectangle 12"/>
          <p:cNvSpPr>
            <a:spLocks/>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14" name="Rectangle 13"/>
          <p:cNvSpPr>
            <a:spLocks/>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uFillTx/>
              </a:defRPr>
            </a:lvl1pPr>
          </a:lstStyle>
          <a:p>
            <a:fld id="{A503B8E4-8BF1-4B9D-923F-2964C917AFC5}" type="slidenum">
              <a:rPr lang="en-US" smtClean="0">
                <a:uFillTx/>
              </a:rPr>
              <a:t>‹#›</a:t>
            </a:fld>
            <a:endParaRPr lang="en-US">
              <a:uFillTx/>
            </a:endParaRPr>
          </a:p>
        </p:txBody>
      </p:sp>
      <p:sp>
        <p:nvSpPr>
          <p:cNvPr id="11" name="Rectangle 10"/>
          <p:cNvSpPr>
            <a:spLocks/>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10" name="Rectangle 9"/>
          <p:cNvSpPr>
            <a:spLocks/>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uFillTx/>
              </a:defRPr>
            </a:lvl1pPr>
            <a:lvl2pPr marL="457200" indent="0" algn="ctr">
              <a:buNone/>
              <a:defRPr>
                <a:solidFill>
                  <a:schemeClr val="tx1">
                    <a:tint val="75000"/>
                  </a:schemeClr>
                </a:solidFill>
                <a:uFillTx/>
              </a:defRPr>
            </a:lvl2pPr>
            <a:lvl3pPr marL="914400" indent="0" algn="ctr">
              <a:buNone/>
              <a:defRPr>
                <a:solidFill>
                  <a:schemeClr val="tx1">
                    <a:tint val="75000"/>
                  </a:schemeClr>
                </a:solidFill>
                <a:uFillTx/>
              </a:defRPr>
            </a:lvl3pPr>
            <a:lvl4pPr marL="1371600" indent="0" algn="ctr">
              <a:buNone/>
              <a:defRPr>
                <a:solidFill>
                  <a:schemeClr val="tx1">
                    <a:tint val="75000"/>
                  </a:schemeClr>
                </a:solidFill>
                <a:uFillTx/>
              </a:defRPr>
            </a:lvl4pPr>
            <a:lvl5pPr marL="1828800" indent="0" algn="ctr">
              <a:buNone/>
              <a:defRPr>
                <a:solidFill>
                  <a:schemeClr val="tx1">
                    <a:tint val="75000"/>
                  </a:schemeClr>
                </a:solidFill>
                <a:uFillTx/>
              </a:defRPr>
            </a:lvl5pPr>
            <a:lvl6pPr marL="2286000" indent="0" algn="ctr">
              <a:buNone/>
              <a:defRPr>
                <a:solidFill>
                  <a:schemeClr val="tx1">
                    <a:tint val="75000"/>
                  </a:schemeClr>
                </a:solidFill>
                <a:uFillTx/>
              </a:defRPr>
            </a:lvl6pPr>
            <a:lvl7pPr marL="2743200" indent="0" algn="ctr">
              <a:buNone/>
              <a:defRPr>
                <a:solidFill>
                  <a:schemeClr val="tx1">
                    <a:tint val="75000"/>
                  </a:schemeClr>
                </a:solidFill>
                <a:uFillTx/>
              </a:defRPr>
            </a:lvl7pPr>
            <a:lvl8pPr marL="3200400" indent="0" algn="ctr">
              <a:buNone/>
              <a:defRPr>
                <a:solidFill>
                  <a:schemeClr val="tx1">
                    <a:tint val="75000"/>
                  </a:schemeClr>
                </a:solidFill>
                <a:uFillTx/>
              </a:defRPr>
            </a:lvl8pPr>
            <a:lvl9pPr marL="3657600" indent="0" algn="ctr">
              <a:buNone/>
              <a:defRPr>
                <a:solidFill>
                  <a:schemeClr val="tx1">
                    <a:tint val="75000"/>
                  </a:schemeClr>
                </a:solidFill>
                <a:uFillTx/>
              </a:defRPr>
            </a:lvl9pPr>
          </a:lstStyle>
          <a:p>
            <a:r>
              <a:rPr lang="en-US">
                <a:uFillTx/>
              </a:rPr>
              <a:t>Click to edit Master subtitle style</a:t>
            </a:r>
            <a:endParaRPr lang="en-US" dirty="0">
              <a:uFillTx/>
            </a:endParaRPr>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uFillTx/>
              </a:defRPr>
            </a:lvl1pPr>
          </a:lstStyle>
          <a:p>
            <a:r>
              <a:rPr lang="en-US">
                <a:uFillTx/>
              </a:rPr>
              <a:t>Click to edit Master title style</a:t>
            </a:r>
            <a:endParaRPr lang="en-US" dirty="0">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D8A0649E-5555-48B1-B623-1E8762260D64}" type="datetimeFigureOut">
              <a:rPr lang="en-US" smtClean="0">
                <a:uFillTx/>
              </a:rPr>
              <a:t>1/4/2021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A503B8E4-8BF1-4B9D-923F-2964C917AFC5}" type="slidenum">
              <a:rPr lang="en-US" smtClean="0">
                <a:uFillTx/>
              </a:rPr>
              <a:t>‹#›</a:t>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uFillTx/>
              <a:latin typeface="+mn-lt"/>
              <a:ea typeface="+mn-ea"/>
              <a:cs typeface="+mn-cs"/>
            </a:endParaRPr>
          </a:p>
        </p:txBody>
      </p:sp>
      <p:sp>
        <p:nvSpPr>
          <p:cNvPr id="8" name="Rectangle 7"/>
          <p:cNvSpPr>
            <a:spLocks/>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2" name="Vertical Title 1"/>
          <p:cNvSpPr>
            <a:spLocks noGrp="1"/>
          </p:cNvSpPr>
          <p:nvPr>
            <p:ph type="title" orient="vert"/>
          </p:nvPr>
        </p:nvSpPr>
        <p:spPr>
          <a:xfrm>
            <a:off x="7048577" y="395427"/>
            <a:ext cx="1485531" cy="5788981"/>
          </a:xfrm>
        </p:spPr>
        <p:txBody>
          <a:bodyPr vert="eaVert"/>
          <a:lstStyle/>
          <a:p>
            <a:r>
              <a:rPr lang="en-US">
                <a:uFillTx/>
              </a:rPr>
              <a:t>Click to edit Master title style</a:t>
            </a:r>
            <a:endParaRPr lang="en-US" dirty="0">
              <a:uFillTx/>
            </a:endParaRPr>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10"/>
          </p:nvPr>
        </p:nvSpPr>
        <p:spPr/>
        <p:txBody>
          <a:bodyPr/>
          <a:lstStyle/>
          <a:p>
            <a:fld id="{D8A0649E-5555-48B1-B623-1E8762260D64}" type="datetimeFigureOut">
              <a:rPr lang="en-US" smtClean="0">
                <a:uFillTx/>
              </a:rPr>
              <a:t>1/4/2021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A503B8E4-8BF1-4B9D-923F-2964C917AFC5}" type="slidenum">
              <a:rPr lang="en-US" smtClean="0">
                <a:uFillTx/>
              </a:rPr>
              <a:t>‹#›</a:t>
            </a:fld>
            <a:endParaRPr lang="en-US">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Content Placeholder 2"/>
          <p:cNvSpPr>
            <a:spLocks noGrp="1"/>
          </p:cNvSpPr>
          <p:nvPr>
            <p:ph idx="1"/>
          </p:nvPr>
        </p:nvSpPr>
        <p:spPr/>
        <p:txBody>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D8A0649E-5555-48B1-B623-1E8762260D64}" type="datetimeFigureOut">
              <a:rPr lang="en-US" smtClean="0">
                <a:uFillTx/>
              </a:rPr>
              <a:t>1/4/2021</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A503B8E4-8BF1-4B9D-923F-2964C917AFC5}" type="slidenum">
              <a:rPr lang="en-US" smtClean="0">
                <a:uFillTx/>
              </a:rPr>
              <a:t>‹#›</a:t>
            </a:fld>
            <a:endParaRPr 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a:spLocks/>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useBgFill="1">
        <p:nvSpPr>
          <p:cNvPr id="8" name="Rounded Rectangle 7"/>
          <p:cNvSpPr>
            <a:spLocks/>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4" name="Date Placeholder 3"/>
          <p:cNvSpPr>
            <a:spLocks noGrp="1"/>
          </p:cNvSpPr>
          <p:nvPr>
            <p:ph type="dt" sz="half" idx="10"/>
          </p:nvPr>
        </p:nvSpPr>
        <p:spPr/>
        <p:txBody>
          <a:bodyPr/>
          <a:lstStyle/>
          <a:p>
            <a:fld id="{D8A0649E-5555-48B1-B623-1E8762260D64}" type="datetimeFigureOut">
              <a:rPr lang="en-US" smtClean="0">
                <a:uFillTx/>
              </a:rPr>
              <a:t>1/4/2021</a:t>
            </a:fld>
            <a:endParaRPr lang="en-US">
              <a:uFillTx/>
            </a:endParaRPr>
          </a:p>
        </p:txBody>
      </p:sp>
      <p:sp>
        <p:nvSpPr>
          <p:cNvPr id="13" name="Rectangle 12"/>
          <p:cNvSpPr>
            <a:spLocks/>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16" name="Rectangle 15"/>
          <p:cNvSpPr>
            <a:spLocks/>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A503B8E4-8BF1-4B9D-923F-2964C917AFC5}" type="slidenum">
              <a:rPr lang="en-US" smtClean="0">
                <a:uFillTx/>
              </a:rPr>
              <a:t>‹#›</a:t>
            </a:fld>
            <a:endParaRPr lang="en-US">
              <a:uFillTx/>
            </a:endParaRPr>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uFillTx/>
                <a:latin typeface="+mj-lt"/>
                <a:ea typeface="+mj-ea"/>
                <a:cs typeface="+mj-cs"/>
              </a:defRPr>
            </a:lvl1pPr>
          </a:lstStyle>
          <a:p>
            <a:r>
              <a:rPr lang="en-US">
                <a:uFillTx/>
              </a:rPr>
              <a:t>Click to edit Master title style</a:t>
            </a:r>
            <a:endParaRPr lang="en-US" dirty="0">
              <a:uFillTx/>
            </a:endParaRPr>
          </a:p>
        </p:txBody>
      </p:sp>
      <p:sp>
        <p:nvSpPr>
          <p:cNvPr id="15" name="Rectangle 14"/>
          <p:cNvSpPr>
            <a:spLocks/>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uFillTx/>
              </a:defRPr>
            </a:lvl1pPr>
            <a:lvl2pPr marL="457200" indent="0">
              <a:buNone/>
              <a:defRPr sz="1800">
                <a:solidFill>
                  <a:schemeClr val="tx1">
                    <a:tint val="75000"/>
                  </a:schemeClr>
                </a:solidFill>
                <a:uFillTx/>
              </a:defRPr>
            </a:lvl2pPr>
            <a:lvl3pPr marL="914400" indent="0">
              <a:buNone/>
              <a:defRPr sz="1600">
                <a:solidFill>
                  <a:schemeClr val="tx1">
                    <a:tint val="75000"/>
                  </a:schemeClr>
                </a:solidFill>
                <a:uFillTx/>
              </a:defRPr>
            </a:lvl3pPr>
            <a:lvl4pPr marL="1371600" indent="0">
              <a:buNone/>
              <a:defRPr sz="1400">
                <a:solidFill>
                  <a:schemeClr val="tx1">
                    <a:tint val="75000"/>
                  </a:schemeClr>
                </a:solidFill>
                <a:uFillTx/>
              </a:defRPr>
            </a:lvl4pPr>
            <a:lvl5pPr marL="1828800" indent="0">
              <a:buNone/>
              <a:defRPr sz="1400">
                <a:solidFill>
                  <a:schemeClr val="tx1">
                    <a:tint val="75000"/>
                  </a:schemeClr>
                </a:solidFill>
                <a:uFillTx/>
              </a:defRPr>
            </a:lvl5pPr>
            <a:lvl6pPr marL="2286000" indent="0">
              <a:buNone/>
              <a:defRPr sz="1400">
                <a:solidFill>
                  <a:schemeClr val="tx1">
                    <a:tint val="75000"/>
                  </a:schemeClr>
                </a:solidFill>
                <a:uFillTx/>
              </a:defRPr>
            </a:lvl6pPr>
            <a:lvl7pPr marL="2743200" indent="0">
              <a:buNone/>
              <a:defRPr sz="1400">
                <a:solidFill>
                  <a:schemeClr val="tx1">
                    <a:tint val="75000"/>
                  </a:schemeClr>
                </a:solidFill>
                <a:uFillTx/>
              </a:defRPr>
            </a:lvl7pPr>
            <a:lvl8pPr marL="3200400" indent="0">
              <a:buNone/>
              <a:defRPr sz="1400">
                <a:solidFill>
                  <a:schemeClr val="tx1">
                    <a:tint val="75000"/>
                  </a:schemeClr>
                </a:solidFill>
                <a:uFillTx/>
              </a:defRPr>
            </a:lvl8pPr>
            <a:lvl9pPr marL="3657600" indent="0">
              <a:buNone/>
              <a:defRPr sz="1400">
                <a:solidFill>
                  <a:schemeClr val="tx1">
                    <a:tint val="75000"/>
                  </a:schemeClr>
                </a:solidFill>
                <a:uFillTx/>
              </a:defRPr>
            </a:lvl9pPr>
          </a:lstStyle>
          <a:p>
            <a:pPr lvl="0"/>
            <a:r>
              <a:rPr lang="en-US">
                <a:uFillTx/>
              </a:rPr>
              <a:t>Click to edit Master text styles</a:t>
            </a:r>
          </a:p>
        </p:txBody>
      </p:sp>
      <p:sp>
        <p:nvSpPr>
          <p:cNvPr id="14" name="Rectangle 13"/>
          <p:cNvSpPr>
            <a:spLocks/>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uFillTx/>
              </a:rPr>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Content Placeholder 3"/>
          <p:cNvSpPr>
            <a:spLocks noGrp="1"/>
          </p:cNvSpPr>
          <p:nvPr>
            <p:ph sz="half" idx="2"/>
          </p:nvPr>
        </p:nvSpPr>
        <p:spPr>
          <a:xfrm>
            <a:off x="4648200" y="1719071"/>
            <a:ext cx="4038600" cy="4407408"/>
          </a:xfrm>
        </p:spPr>
        <p:txBody>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Date Placeholder 4"/>
          <p:cNvSpPr>
            <a:spLocks noGrp="1"/>
          </p:cNvSpPr>
          <p:nvPr>
            <p:ph type="dt" sz="half" idx="10"/>
          </p:nvPr>
        </p:nvSpPr>
        <p:spPr/>
        <p:txBody>
          <a:bodyPr/>
          <a:lstStyle/>
          <a:p>
            <a:fld id="{D8A0649E-5555-48B1-B623-1E8762260D64}" type="datetimeFigureOut">
              <a:rPr lang="en-US" smtClean="0">
                <a:uFillTx/>
              </a:rPr>
              <a:t>1/4/2021</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A503B8E4-8BF1-4B9D-923F-2964C917AFC5}" type="slidenum">
              <a:rPr lang="en-US" smtClean="0">
                <a:uFillTx/>
              </a:rPr>
              <a:t>‹#›</a:t>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uFillTx/>
              </a:defRPr>
            </a:lvl1pPr>
          </a:lstStyle>
          <a:p>
            <a:r>
              <a:rPr lang="en-US">
                <a:uFillTx/>
              </a:rPr>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7" name="Date Placeholder 6"/>
          <p:cNvSpPr>
            <a:spLocks noGrp="1"/>
          </p:cNvSpPr>
          <p:nvPr>
            <p:ph type="dt" sz="half" idx="10"/>
          </p:nvPr>
        </p:nvSpPr>
        <p:spPr/>
        <p:txBody>
          <a:bodyPr/>
          <a:lstStyle/>
          <a:p>
            <a:fld id="{D8A0649E-5555-48B1-B623-1E8762260D64}" type="datetimeFigureOut">
              <a:rPr lang="en-US" smtClean="0">
                <a:uFillTx/>
              </a:rPr>
              <a:t>1/4/2021</a:t>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A503B8E4-8BF1-4B9D-923F-2964C917AFC5}" type="slidenum">
              <a:rPr lang="en-US" smtClean="0">
                <a:uFillTx/>
              </a:rPr>
              <a:t>‹#›</a:t>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Date Placeholder 2"/>
          <p:cNvSpPr>
            <a:spLocks noGrp="1"/>
          </p:cNvSpPr>
          <p:nvPr>
            <p:ph type="dt" sz="half" idx="10"/>
          </p:nvPr>
        </p:nvSpPr>
        <p:spPr/>
        <p:txBody>
          <a:bodyPr/>
          <a:lstStyle/>
          <a:p>
            <a:fld id="{D8A0649E-5555-48B1-B623-1E8762260D64}" type="datetimeFigureOut">
              <a:rPr lang="en-US" smtClean="0">
                <a:uFillTx/>
              </a:rPr>
              <a:t>1/4/2021</a:t>
            </a:fld>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A503B8E4-8BF1-4B9D-923F-2964C917AFC5}" type="slidenum">
              <a:rPr lang="en-US" smtClean="0">
                <a:uFillTx/>
              </a:r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a:spLocks/>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useBgFill="1">
        <p:nvSpPr>
          <p:cNvPr id="11" name="Rounded Rectangle 10"/>
          <p:cNvSpPr>
            <a:spLocks/>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2" name="Date Placeholder 1"/>
          <p:cNvSpPr>
            <a:spLocks noGrp="1"/>
          </p:cNvSpPr>
          <p:nvPr>
            <p:ph type="dt" sz="half" idx="10"/>
          </p:nvPr>
        </p:nvSpPr>
        <p:spPr/>
        <p:txBody>
          <a:bodyPr/>
          <a:lstStyle/>
          <a:p>
            <a:fld id="{D8A0649E-5555-48B1-B623-1E8762260D64}" type="datetimeFigureOut">
              <a:rPr lang="en-US" smtClean="0">
                <a:uFillTx/>
              </a:rPr>
              <a:t>1/4/2021</a:t>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A503B8E4-8BF1-4B9D-923F-2964C917AFC5}" type="slidenum">
              <a:rPr lang="en-US" smtClean="0">
                <a:uFillTx/>
              </a:r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a:spLocks/>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useBgFill="1">
        <p:nvSpPr>
          <p:cNvPr id="12" name="Rounded Rectangle 11"/>
          <p:cNvSpPr>
            <a:spLocks/>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3" name="Content Placeholder 2"/>
          <p:cNvSpPr>
            <a:spLocks noGrp="1"/>
          </p:cNvSpPr>
          <p:nvPr>
            <p:ph idx="1"/>
          </p:nvPr>
        </p:nvSpPr>
        <p:spPr>
          <a:xfrm>
            <a:off x="3886200" y="685800"/>
            <a:ext cx="4572000" cy="5257802"/>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Date Placeholder 4"/>
          <p:cNvSpPr>
            <a:spLocks noGrp="1"/>
          </p:cNvSpPr>
          <p:nvPr>
            <p:ph type="dt" sz="half" idx="10"/>
          </p:nvPr>
        </p:nvSpPr>
        <p:spPr/>
        <p:txBody>
          <a:bodyPr/>
          <a:lstStyle/>
          <a:p>
            <a:fld id="{D8A0649E-5555-48B1-B623-1E8762260D64}" type="datetimeFigureOut">
              <a:rPr lang="en-US" smtClean="0">
                <a:uFillTx/>
              </a:rPr>
              <a:t>1/4/2021</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A503B8E4-8BF1-4B9D-923F-2964C917AFC5}" type="slidenum">
              <a:rPr lang="en-US" smtClean="0">
                <a:uFillTx/>
              </a:rPr>
              <a:t>‹#›</a:t>
            </a:fld>
            <a:endParaRPr lang="en-US">
              <a:uFillTx/>
            </a:endParaRPr>
          </a:p>
        </p:txBody>
      </p:sp>
      <p:sp>
        <p:nvSpPr>
          <p:cNvPr id="8" name="Rectangle 7"/>
          <p:cNvSpPr>
            <a:spLocks/>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10" name="Rectangle 9"/>
          <p:cNvSpPr>
            <a:spLocks/>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uFillTx/>
              </a:defRPr>
            </a:lvl1pPr>
          </a:lstStyle>
          <a:p>
            <a:r>
              <a:rPr lang="en-US">
                <a:uFillTx/>
              </a:rPr>
              <a:t>Click to edit Master title style</a:t>
            </a:r>
            <a:endParaRPr lang="en-US" dirty="0">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a:spLocks/>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useBgFill="1">
        <p:nvSpPr>
          <p:cNvPr id="9" name="Rounded Rectangle 8"/>
          <p:cNvSpPr>
            <a:spLocks/>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r>
              <a:rPr lang="en-US">
                <a:uFillTx/>
              </a:rPr>
              <a:t>Click icon to add picture</a:t>
            </a:r>
            <a:endParaRPr lang="en-US" dirty="0">
              <a:uFillTx/>
            </a:endParaRPr>
          </a:p>
        </p:txBody>
      </p:sp>
      <p:sp>
        <p:nvSpPr>
          <p:cNvPr id="5" name="Date Placeholder 4"/>
          <p:cNvSpPr>
            <a:spLocks noGrp="1"/>
          </p:cNvSpPr>
          <p:nvPr>
            <p:ph type="dt" sz="half" idx="10"/>
          </p:nvPr>
        </p:nvSpPr>
        <p:spPr/>
        <p:txBody>
          <a:bodyPr/>
          <a:lstStyle/>
          <a:p>
            <a:fld id="{D8A0649E-5555-48B1-B623-1E8762260D64}" type="datetimeFigureOut">
              <a:rPr lang="en-US" smtClean="0">
                <a:uFillTx/>
              </a:rPr>
              <a:t>1/4/2021</a:t>
            </a:fld>
            <a:endParaRPr lang="en-US">
              <a:uFillTx/>
            </a:endParaRPr>
          </a:p>
        </p:txBody>
      </p:sp>
      <p:sp>
        <p:nvSpPr>
          <p:cNvPr id="7" name="Slide Number Placeholder 6"/>
          <p:cNvSpPr>
            <a:spLocks noGrp="1"/>
          </p:cNvSpPr>
          <p:nvPr>
            <p:ph type="sldNum" sz="quarter" idx="12"/>
          </p:nvPr>
        </p:nvSpPr>
        <p:spPr/>
        <p:txBody>
          <a:bodyPr/>
          <a:lstStyle/>
          <a:p>
            <a:fld id="{A503B8E4-8BF1-4B9D-923F-2964C917AFC5}" type="slidenum">
              <a:rPr lang="en-US" smtClean="0">
                <a:uFillTx/>
              </a:rPr>
              <a:t>‹#›</a:t>
            </a:fld>
            <a:endParaRPr lang="en-US">
              <a:uFillTx/>
            </a:endParaRPr>
          </a:p>
        </p:txBody>
      </p:sp>
      <p:sp>
        <p:nvSpPr>
          <p:cNvPr id="10" name="Rectangle 9"/>
          <p:cNvSpPr>
            <a:spLocks/>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12" name="Rectangle 11"/>
          <p:cNvSpPr>
            <a:spLocks/>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13" name="Rectangle 12"/>
          <p:cNvSpPr>
            <a:spLocks/>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11" name="Rectangle 10"/>
          <p:cNvSpPr>
            <a:spLocks/>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uFillTx/>
              </a:defRPr>
            </a:lvl1pPr>
          </a:lstStyle>
          <a:p>
            <a:r>
              <a:rPr lang="en-US">
                <a:uFillTx/>
              </a:rPr>
              <a:t>Click to edit Master title style</a:t>
            </a:r>
            <a:endParaRPr lang="en-US" dirty="0">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a:spLocks/>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useBgFill="1">
        <p:nvSpPr>
          <p:cNvPr id="7" name="Rounded Rectangle 6"/>
          <p:cNvSpPr>
            <a:spLocks/>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uFillTx/>
              </a:defRPr>
            </a:lvl1pPr>
          </a:lstStyle>
          <a:p>
            <a:fld id="{D8A0649E-5555-48B1-B623-1E8762260D64}" type="datetimeFigureOut">
              <a:rPr lang="en-US" smtClean="0">
                <a:uFillTx/>
              </a:rPr>
              <a:t>1/4/2021</a:t>
            </a:fld>
            <a:endParaRPr lang="en-US">
              <a:uFillTx/>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uFillTx/>
              </a:defRPr>
            </a:lvl1pPr>
          </a:lstStyle>
          <a:p>
            <a:endParaRPr lang="en-US">
              <a:uFillTx/>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uFillTx/>
              </a:defRPr>
            </a:lvl1pPr>
          </a:lstStyle>
          <a:p>
            <a:fld id="{A503B8E4-8BF1-4B9D-923F-2964C917AFC5}" type="slidenum">
              <a:rPr lang="en-US" smtClean="0">
                <a:uFillTx/>
              </a:rPr>
              <a:t>‹#›</a:t>
            </a:fld>
            <a:endParaRPr lang="en-US">
              <a:uFillTx/>
            </a:endParaRPr>
          </a:p>
        </p:txBody>
      </p:sp>
      <p:sp>
        <p:nvSpPr>
          <p:cNvPr id="9" name="Rectangle 8"/>
          <p:cNvSpPr>
            <a:spLocks/>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uFillTx/>
              <a:latin typeface="+mn-lt"/>
              <a:ea typeface="+mn-ea"/>
              <a:cs typeface="+mn-cs"/>
            </a:endParaRPr>
          </a:p>
        </p:txBody>
      </p:sp>
      <p:sp>
        <p:nvSpPr>
          <p:cNvPr id="10" name="Rectangle 9"/>
          <p:cNvSpPr>
            <a:spLocks/>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uFillTx/>
            </a:endParaRPr>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uFillTx/>
              </a:rPr>
              <a:t>Click to edit Master title style</a:t>
            </a:r>
            <a:endParaRPr lang="en-US" dirty="0">
              <a:uFillTx/>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uFillTx/>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uFillTx/>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uFillTx/>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uFillTx/>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uFillTx/>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uFillTx/>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uFillTx/>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uFillTx/>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uFillTx/>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learner.coursera.help/hc/en-us/articles/208280036-Coursera-Code-of-Conduc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6979" y="4453835"/>
            <a:ext cx="6553200" cy="457200"/>
          </a:xfrm>
        </p:spPr>
        <p:txBody>
          <a:bodyPr/>
          <a:lstStyle/>
          <a:p>
            <a:endParaRPr lang="en-US" dirty="0">
              <a:uFillTx/>
            </a:endParaRPr>
          </a:p>
        </p:txBody>
      </p:sp>
      <p:sp>
        <p:nvSpPr>
          <p:cNvPr id="2" name="Title 1"/>
          <p:cNvSpPr>
            <a:spLocks noGrp="1"/>
          </p:cNvSpPr>
          <p:nvPr>
            <p:ph type="ctrTitle"/>
          </p:nvPr>
        </p:nvSpPr>
        <p:spPr>
          <a:xfrm>
            <a:off x="-110912" y="1875312"/>
            <a:ext cx="6629400" cy="1219201"/>
          </a:xfrm>
        </p:spPr>
        <p:txBody>
          <a:bodyPr/>
          <a:lstStyle/>
          <a:p>
            <a:r>
              <a:rPr lang="en-US" dirty="0">
                <a:uFillTx/>
              </a:rPr>
              <a:t>Orientation</a:t>
            </a:r>
            <a:br>
              <a:rPr lang="en-US" dirty="0">
                <a:uFillTx/>
              </a:rPr>
            </a:br>
            <a:r>
              <a:rPr lang="en-US" dirty="0">
                <a:uFillTx/>
              </a:rPr>
              <a:t>Academic Skills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uFillTx/>
              </a:rPr>
              <a:t> </a:t>
            </a:r>
            <a:r>
              <a:rPr lang="en-US" dirty="0" err="1">
                <a:uFillTx/>
              </a:rPr>
              <a:t>Accademic</a:t>
            </a:r>
            <a:r>
              <a:rPr lang="en-US" dirty="0">
                <a:uFillTx/>
              </a:rPr>
              <a:t> skills</a:t>
            </a:r>
            <a:br>
              <a:rPr lang="en-US" dirty="0">
                <a:uFillTx/>
              </a:rPr>
            </a:br>
            <a:r>
              <a:rPr lang="en-US" dirty="0">
                <a:uFillTx/>
              </a:rPr>
              <a:t>ssl101</a:t>
            </a:r>
          </a:p>
        </p:txBody>
      </p:sp>
      <p:sp>
        <p:nvSpPr>
          <p:cNvPr id="5" name="Text Placeholder 4"/>
          <p:cNvSpPr>
            <a:spLocks noGrp="1"/>
          </p:cNvSpPr>
          <p:nvPr>
            <p:ph type="body" idx="1"/>
          </p:nvPr>
        </p:nvSpPr>
        <p:spPr/>
        <p:txBody>
          <a:bodyPr/>
          <a:lstStyle/>
          <a:p>
            <a:endParaRPr lang="en-US">
              <a:uFillTx/>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uFillTx/>
              </a:rPr>
              <a:t>Learning outcomes</a:t>
            </a:r>
          </a:p>
        </p:txBody>
      </p:sp>
      <p:sp>
        <p:nvSpPr>
          <p:cNvPr id="7" name="Content Placeholder 6"/>
          <p:cNvSpPr>
            <a:spLocks noGrp="1"/>
          </p:cNvSpPr>
          <p:nvPr>
            <p:ph idx="1"/>
          </p:nvPr>
        </p:nvSpPr>
        <p:spPr/>
        <p:txBody>
          <a:bodyPr/>
          <a:lstStyle/>
          <a:p>
            <a:r>
              <a:rPr lang="en-US" dirty="0">
                <a:uFillTx/>
              </a:rPr>
              <a:t>1. Understand and demonstrate how to develop Information &amp; Digital Literacy Skills to help you achieve success in university studies</a:t>
            </a:r>
          </a:p>
          <a:p>
            <a:r>
              <a:rPr lang="en-US" dirty="0">
                <a:uFillTx/>
              </a:rPr>
              <a:t>2. Develop your Problem Solving and Creativity Skills</a:t>
            </a:r>
          </a:p>
          <a:p>
            <a:r>
              <a:rPr lang="en-US" dirty="0">
                <a:uFillTx/>
              </a:rPr>
              <a:t>3. Develop Critical Thinking Skills</a:t>
            </a:r>
          </a:p>
          <a:p>
            <a:r>
              <a:rPr lang="en-US" dirty="0">
                <a:uFillTx/>
              </a:rPr>
              <a:t>4. Develop Communication Skills</a:t>
            </a:r>
          </a:p>
          <a:p>
            <a:r>
              <a:rPr lang="en-US" dirty="0">
                <a:uFillTx/>
              </a:rPr>
              <a:t>5. Apply all knowledge of skills learned in the courses to build a Capstone Project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Online Spec</a:t>
            </a:r>
          </a:p>
        </p:txBody>
      </p:sp>
      <p:sp>
        <p:nvSpPr>
          <p:cNvPr id="3" name="Content Placeholder 2"/>
          <p:cNvSpPr>
            <a:spLocks noGrp="1"/>
          </p:cNvSpPr>
          <p:nvPr>
            <p:ph idx="1"/>
          </p:nvPr>
        </p:nvSpPr>
        <p:spPr>
          <a:xfrm>
            <a:off x="685800" y="1828800"/>
            <a:ext cx="8229600" cy="4373563"/>
          </a:xfrm>
        </p:spPr>
        <p:txBody>
          <a:bodyPr>
            <a:normAutofit fontScale="77500" lnSpcReduction="20000"/>
          </a:bodyPr>
          <a:lstStyle/>
          <a:p>
            <a:r>
              <a:rPr lang="en-US" dirty="0">
                <a:uFillTx/>
              </a:rPr>
              <a:t>https://www.coursera.org/specializations/academic-skills; University of Sydney, including:</a:t>
            </a:r>
          </a:p>
          <a:p>
            <a:r>
              <a:rPr lang="en-US" dirty="0">
                <a:uFillTx/>
              </a:rPr>
              <a:t>- MOOC1: Introduction to Information &amp; Digital Literacy for University Success ,  https://www.coursera.org/learn/digital-literacy/home/welcome</a:t>
            </a:r>
          </a:p>
          <a:p>
            <a:r>
              <a:rPr lang="en-US" dirty="0">
                <a:uFillTx/>
              </a:rPr>
              <a:t>- MOOC2: Introduction to Problem-Solving Skill for University Success, https://www.coursera.org/learn/problem-solving-skills/home/welcome</a:t>
            </a:r>
          </a:p>
          <a:p>
            <a:r>
              <a:rPr lang="en-US" dirty="0">
                <a:uFillTx/>
              </a:rPr>
              <a:t>- MOOC3: Critical Thinking Skills for University Success, https://www.coursera.org/learn/critical-thinking-skills/home/welcome</a:t>
            </a:r>
          </a:p>
          <a:p>
            <a:r>
              <a:rPr lang="en-US" dirty="0">
                <a:uFillTx/>
              </a:rPr>
              <a:t>- MOOC4: Communication Skills for University Success, https://www.coursera.org/learn/communication-skills/home/welcome</a:t>
            </a:r>
          </a:p>
          <a:p>
            <a:r>
              <a:rPr lang="en-US" dirty="0">
                <a:uFillTx/>
              </a:rPr>
              <a:t>- MOOC5: Academic Skills for University Success: Capstone, https://www.coursera.org/learn/academic-skills-project/home/welcome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Assessment scheme</a:t>
            </a:r>
          </a:p>
        </p:txBody>
      </p:sp>
      <p:sp>
        <p:nvSpPr>
          <p:cNvPr id="3" name="Content Placeholder 2"/>
          <p:cNvSpPr>
            <a:spLocks noGrp="1"/>
          </p:cNvSpPr>
          <p:nvPr>
            <p:ph idx="1"/>
          </p:nvPr>
        </p:nvSpPr>
        <p:spPr>
          <a:xfrm>
            <a:off x="381000" y="1828800"/>
            <a:ext cx="8229600" cy="4373563"/>
          </a:xfrm>
        </p:spPr>
        <p:txBody>
          <a:bodyPr/>
          <a:lstStyle/>
          <a:p>
            <a:r>
              <a:rPr lang="en-US" dirty="0">
                <a:uFillTx/>
              </a:rPr>
              <a:t>1) Ongoing assessment: </a:t>
            </a:r>
          </a:p>
          <a:p>
            <a:r>
              <a:rPr lang="en-US" dirty="0">
                <a:uFillTx/>
              </a:rPr>
              <a:t>     Student gets 0.2 bonus points for each course completed on time. The total bonus point is not greater than 1.    </a:t>
            </a:r>
          </a:p>
          <a:p>
            <a:r>
              <a:rPr lang="en-US" dirty="0">
                <a:uFillTx/>
              </a:rPr>
              <a:t>2) Theoretical Exam (TE) </a:t>
            </a:r>
          </a:p>
          <a:p>
            <a:r>
              <a:rPr lang="en-US" dirty="0">
                <a:uFillTx/>
              </a:rPr>
              <a:t>3) Final Result (FR) =min (10,  + Bonus)</a:t>
            </a:r>
          </a:p>
          <a:p>
            <a:r>
              <a:rPr lang="en-US" dirty="0">
                <a:uFillTx/>
              </a:rPr>
              <a:t>4) Completion Criteria:  TE&gt;=4 and FR&gt;=5</a:t>
            </a:r>
          </a:p>
          <a:p>
            <a:endParaRPr lang="en-US" dirty="0">
              <a:uFillTx/>
            </a:endParaRPr>
          </a:p>
        </p:txBody>
      </p:sp>
      <p:graphicFrame>
        <p:nvGraphicFramePr>
          <p:cNvPr id="4" name="Table 3"/>
          <p:cNvGraphicFramePr>
            <a:graphicFrameLocks noGrp="1"/>
          </p:cNvGraphicFramePr>
          <p:nvPr/>
        </p:nvGraphicFramePr>
        <p:xfrm>
          <a:off x="533400" y="5029200"/>
          <a:ext cx="7810500" cy="1028700"/>
        </p:xfrm>
        <a:graphic>
          <a:graphicData uri="http://schemas.openxmlformats.org/drawingml/2006/table">
            <a:tbl>
              <a:tblPr>
                <a:tableStyleId>{5C22544A-7EE6-4342-B048-85BDC9FD1C3A}</a:tableStyleId>
              </a:tblPr>
              <a:tblGrid>
                <a:gridCol w="14224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gridCol w="635000">
                  <a:extLst>
                    <a:ext uri="{9D8B030D-6E8A-4147-A177-3AD203B41FA5}">
                      <a16:colId xmlns:a16="http://schemas.microsoft.com/office/drawing/2014/main" val="20003"/>
                    </a:ext>
                  </a:extLst>
                </a:gridCol>
                <a:gridCol w="927100">
                  <a:extLst>
                    <a:ext uri="{9D8B030D-6E8A-4147-A177-3AD203B41FA5}">
                      <a16:colId xmlns:a16="http://schemas.microsoft.com/office/drawing/2014/main" val="20004"/>
                    </a:ext>
                  </a:extLst>
                </a:gridCol>
                <a:gridCol w="800100">
                  <a:extLst>
                    <a:ext uri="{9D8B030D-6E8A-4147-A177-3AD203B41FA5}">
                      <a16:colId xmlns:a16="http://schemas.microsoft.com/office/drawing/2014/main" val="20005"/>
                    </a:ext>
                  </a:extLst>
                </a:gridCol>
                <a:gridCol w="1790700">
                  <a:extLst>
                    <a:ext uri="{9D8B030D-6E8A-4147-A177-3AD203B41FA5}">
                      <a16:colId xmlns:a16="http://schemas.microsoft.com/office/drawing/2014/main" val="20006"/>
                    </a:ext>
                  </a:extLst>
                </a:gridCol>
              </a:tblGrid>
              <a:tr h="1028700">
                <a:tc>
                  <a:txBody>
                    <a:bodyPr/>
                    <a:lstStyle/>
                    <a:p>
                      <a:pPr algn="ctr" fontAlgn="ctr"/>
                      <a:r>
                        <a:rPr lang="en-US" sz="1100" u="none" strike="noStrike" dirty="0">
                          <a:effectLst/>
                          <a:uFillTx/>
                        </a:rPr>
                        <a:t>TE</a:t>
                      </a:r>
                      <a:endParaRPr lang="en-US" sz="1100" b="1" i="0" u="none" strike="noStrike" dirty="0">
                        <a:solidFill>
                          <a:srgbClr val="000000"/>
                        </a:solidFill>
                        <a:effectLst/>
                        <a:uFillTx/>
                        <a:latin typeface="Arial"/>
                      </a:endParaRPr>
                    </a:p>
                  </a:txBody>
                  <a:tcPr marL="4763" marR="4763" marT="4763" marB="0" anchor="ctr"/>
                </a:tc>
                <a:tc>
                  <a:txBody>
                    <a:bodyPr/>
                    <a:lstStyle/>
                    <a:p>
                      <a:pPr algn="l" fontAlgn="ctr"/>
                      <a:r>
                        <a:rPr lang="en-US" sz="1100" u="none" strike="noStrike">
                          <a:effectLst/>
                          <a:uFillTx/>
                        </a:rPr>
                        <a:t>Theoretical Exam (TE)</a:t>
                      </a:r>
                      <a:endParaRPr lang="en-US" sz="1100" b="0" i="0" u="none" strike="noStrike">
                        <a:solidFill>
                          <a:srgbClr val="000000"/>
                        </a:solidFill>
                        <a:effectLst/>
                        <a:uFillTx/>
                        <a:latin typeface="Arial"/>
                      </a:endParaRPr>
                    </a:p>
                  </a:txBody>
                  <a:tcPr marL="4763" marR="4763" marT="4763" marB="0" anchor="ctr"/>
                </a:tc>
                <a:tc>
                  <a:txBody>
                    <a:bodyPr/>
                    <a:lstStyle/>
                    <a:p>
                      <a:pPr algn="ctr" fontAlgn="ctr"/>
                      <a:r>
                        <a:rPr lang="en-US" sz="1100" u="none" strike="noStrike">
                          <a:effectLst/>
                          <a:uFillTx/>
                        </a:rPr>
                        <a:t>1</a:t>
                      </a:r>
                      <a:endParaRPr lang="en-US" sz="1100" b="0" i="0" u="none" strike="noStrike">
                        <a:solidFill>
                          <a:srgbClr val="000000"/>
                        </a:solidFill>
                        <a:effectLst/>
                        <a:uFillTx/>
                        <a:latin typeface="Arial"/>
                      </a:endParaRPr>
                    </a:p>
                  </a:txBody>
                  <a:tcPr marL="4763" marR="4763" marT="4763" marB="0" anchor="ctr"/>
                </a:tc>
                <a:tc>
                  <a:txBody>
                    <a:bodyPr/>
                    <a:lstStyle/>
                    <a:p>
                      <a:pPr algn="ctr" fontAlgn="ctr"/>
                      <a:r>
                        <a:rPr lang="en-US" sz="1100" u="none" strike="noStrike">
                          <a:effectLst/>
                          <a:uFillTx/>
                        </a:rPr>
                        <a:t>100%</a:t>
                      </a:r>
                      <a:endParaRPr lang="en-US" sz="1100" b="0" i="0" u="none" strike="noStrike">
                        <a:solidFill>
                          <a:srgbClr val="000000"/>
                        </a:solidFill>
                        <a:effectLst/>
                        <a:uFillTx/>
                        <a:latin typeface="Arial"/>
                      </a:endParaRPr>
                    </a:p>
                  </a:txBody>
                  <a:tcPr marL="4763" marR="4763" marT="4763" marB="0" anchor="ctr"/>
                </a:tc>
                <a:tc>
                  <a:txBody>
                    <a:bodyPr/>
                    <a:lstStyle/>
                    <a:p>
                      <a:pPr algn="l" fontAlgn="ctr"/>
                      <a:r>
                        <a:rPr lang="en-US" sz="1100" u="none" strike="noStrike">
                          <a:effectLst/>
                          <a:uFillTx/>
                        </a:rPr>
                        <a:t> 60 minutes</a:t>
                      </a:r>
                      <a:endParaRPr lang="en-US" sz="1100" b="0" i="0" u="none" strike="noStrike">
                        <a:solidFill>
                          <a:srgbClr val="000000"/>
                        </a:solidFill>
                        <a:effectLst/>
                        <a:uFillTx/>
                        <a:latin typeface="Arial"/>
                      </a:endParaRPr>
                    </a:p>
                  </a:txBody>
                  <a:tcPr marL="4763" marR="4763" marT="4763" marB="0" anchor="ctr"/>
                </a:tc>
                <a:tc>
                  <a:txBody>
                    <a:bodyPr/>
                    <a:lstStyle/>
                    <a:p>
                      <a:pPr algn="l" fontAlgn="ctr"/>
                      <a:r>
                        <a:rPr lang="en-US" sz="1100" u="none" strike="noStrike">
                          <a:effectLst/>
                          <a:uFillTx/>
                        </a:rPr>
                        <a:t>Multiple choice</a:t>
                      </a:r>
                      <a:endParaRPr lang="en-US" sz="1100" b="0" i="0" u="none" strike="noStrike">
                        <a:solidFill>
                          <a:srgbClr val="000000"/>
                        </a:solidFill>
                        <a:effectLst/>
                        <a:uFillTx/>
                        <a:latin typeface="Arial"/>
                      </a:endParaRPr>
                    </a:p>
                  </a:txBody>
                  <a:tcPr marL="4763" marR="4763" marT="4763" marB="0" anchor="ctr"/>
                </a:tc>
                <a:tc>
                  <a:txBody>
                    <a:bodyPr/>
                    <a:lstStyle/>
                    <a:p>
                      <a:pPr algn="ctr" fontAlgn="ctr"/>
                      <a:r>
                        <a:rPr lang="en-US" sz="1100" u="none" strike="noStrike">
                          <a:effectLst/>
                          <a:uFillTx/>
                        </a:rPr>
                        <a:t>Number</a:t>
                      </a:r>
                      <a:r>
                        <a:rPr lang="en-US" sz="1100" u="none" strike="noStrike" baseline="0">
                          <a:effectLst/>
                          <a:uFillTx/>
                        </a:rPr>
                        <a:t> of questions</a:t>
                      </a:r>
                      <a:endParaRPr lang="en-US" sz="1100" u="none" strike="noStrike" baseline="0" dirty="0">
                        <a:effectLst/>
                        <a:uFillTx/>
                      </a:endParaRPr>
                    </a:p>
                    <a:p>
                      <a:pPr algn="ctr" fontAlgn="ctr"/>
                      <a:r>
                        <a:rPr lang="en-US" sz="1100" u="none" strike="noStrike" dirty="0">
                          <a:effectLst/>
                          <a:uFillTx/>
                        </a:rPr>
                        <a:t>60</a:t>
                      </a:r>
                      <a:endParaRPr lang="en-US" sz="1100" b="0" i="0" u="none" strike="noStrike" dirty="0">
                        <a:solidFill>
                          <a:srgbClr val="000000"/>
                        </a:solidFill>
                        <a:effectLst/>
                        <a:uFillTx/>
                        <a:latin typeface="Arial"/>
                      </a:endParaRPr>
                    </a:p>
                  </a:txBody>
                  <a:tcPr marL="4763" marR="4763" marT="4763" marB="0" anchor="ctr"/>
                </a:tc>
                <a:extLst>
                  <a:ext uri="{0D108BD9-81ED-4DB2-BD59-A6C34878D82A}">
                    <a16:rowId xmlns:a16="http://schemas.microsoft.com/office/drawing/2014/main" val="1000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uFillTx/>
              </a:rPr>
              <a:t>Syllabus</a:t>
            </a:r>
          </a:p>
        </p:txBody>
      </p:sp>
      <p:sp>
        <p:nvSpPr>
          <p:cNvPr id="5" name="Text Placeholder 4"/>
          <p:cNvSpPr>
            <a:spLocks noGrp="1"/>
          </p:cNvSpPr>
          <p:nvPr>
            <p:ph type="body" idx="1"/>
          </p:nvPr>
        </p:nvSpPr>
        <p:spPr/>
        <p:txBody>
          <a:bodyPr/>
          <a:lstStyle/>
          <a:p>
            <a:endParaRPr lang="en-US">
              <a:uFillTx/>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Group contact</a:t>
            </a:r>
          </a:p>
        </p:txBody>
      </p:sp>
      <p:sp>
        <p:nvSpPr>
          <p:cNvPr id="3" name="Text Placeholder 2"/>
          <p:cNvSpPr>
            <a:spLocks noGrp="1"/>
          </p:cNvSpPr>
          <p:nvPr>
            <p:ph type="body" idx="1"/>
          </p:nvPr>
        </p:nvSpPr>
        <p:spPr/>
        <p:txBody>
          <a:bodyPr>
            <a:normAutofit/>
          </a:bodyPr>
          <a:lstStyle/>
          <a:p>
            <a:endParaRPr lang="en-US" dirty="0">
              <a:uFillTx/>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uFillTx/>
              </a:rPr>
              <a:t>Môn</a:t>
            </a:r>
            <a:r>
              <a:rPr lang="en-US" dirty="0">
                <a:uFillTx/>
              </a:rPr>
              <a:t> </a:t>
            </a:r>
            <a:r>
              <a:rPr lang="en-US" dirty="0" err="1">
                <a:uFillTx/>
              </a:rPr>
              <a:t>học</a:t>
            </a:r>
            <a:r>
              <a:rPr lang="en-US" dirty="0">
                <a:uFillTx/>
              </a:rPr>
              <a:t> </a:t>
            </a:r>
            <a:r>
              <a:rPr lang="en-US" dirty="0" err="1">
                <a:uFillTx/>
              </a:rPr>
              <a:t>trên</a:t>
            </a:r>
            <a:r>
              <a:rPr lang="en-US" dirty="0">
                <a:uFillTx/>
              </a:rPr>
              <a:t> FPT – </a:t>
            </a:r>
            <a:r>
              <a:rPr lang="en-US" dirty="0" err="1">
                <a:uFillTx/>
              </a:rPr>
              <a:t>Coursera</a:t>
            </a:r>
            <a:r>
              <a:rPr lang="en-US" dirty="0">
                <a:uFillTx/>
              </a:rPr>
              <a:t>:</a:t>
            </a:r>
          </a:p>
        </p:txBody>
      </p:sp>
      <p:sp>
        <p:nvSpPr>
          <p:cNvPr id="3" name="Content Placeholder 2"/>
          <p:cNvSpPr>
            <a:spLocks noGrp="1"/>
          </p:cNvSpPr>
          <p:nvPr>
            <p:ph idx="1"/>
          </p:nvPr>
        </p:nvSpPr>
        <p:spPr>
          <a:xfrm>
            <a:off x="461895" y="2076065"/>
            <a:ext cx="8229600" cy="4373563"/>
          </a:xfrm>
        </p:spPr>
        <p:txBody>
          <a:bodyPr>
            <a:normAutofit/>
          </a:bodyPr>
          <a:lstStyle/>
          <a:p>
            <a:r>
              <a:rPr lang="en-US" dirty="0" err="1">
                <a:uFillTx/>
              </a:rPr>
              <a:t>Là</a:t>
            </a:r>
            <a:r>
              <a:rPr lang="en-US" dirty="0">
                <a:uFillTx/>
              </a:rPr>
              <a:t> </a:t>
            </a:r>
            <a:r>
              <a:rPr lang="en-US" dirty="0" err="1">
                <a:uFillTx/>
              </a:rPr>
              <a:t>một</a:t>
            </a:r>
            <a:r>
              <a:rPr lang="en-US" dirty="0">
                <a:uFillTx/>
              </a:rPr>
              <a:t> </a:t>
            </a:r>
            <a:r>
              <a:rPr lang="en-US" dirty="0" err="1">
                <a:uFillTx/>
              </a:rPr>
              <a:t>học</a:t>
            </a:r>
            <a:r>
              <a:rPr lang="en-US" dirty="0">
                <a:uFillTx/>
              </a:rPr>
              <a:t> </a:t>
            </a:r>
            <a:r>
              <a:rPr lang="en-US" dirty="0" err="1">
                <a:uFillTx/>
              </a:rPr>
              <a:t>phần</a:t>
            </a:r>
            <a:r>
              <a:rPr lang="en-US" dirty="0">
                <a:uFillTx/>
              </a:rPr>
              <a:t>, </a:t>
            </a:r>
            <a:r>
              <a:rPr lang="en-US" dirty="0" err="1">
                <a:uFillTx/>
              </a:rPr>
              <a:t>được</a:t>
            </a:r>
            <a:r>
              <a:rPr lang="en-US" dirty="0">
                <a:uFillTx/>
              </a:rPr>
              <a:t> </a:t>
            </a:r>
            <a:r>
              <a:rPr lang="en-US" dirty="0" err="1">
                <a:uFillTx/>
              </a:rPr>
              <a:t>tính</a:t>
            </a:r>
            <a:r>
              <a:rPr lang="en-US" dirty="0">
                <a:uFillTx/>
              </a:rPr>
              <a:t> </a:t>
            </a:r>
            <a:r>
              <a:rPr lang="en-US" dirty="0" err="1">
                <a:uFillTx/>
              </a:rPr>
              <a:t>tín</a:t>
            </a:r>
            <a:r>
              <a:rPr lang="en-US" dirty="0">
                <a:uFillTx/>
              </a:rPr>
              <a:t> </a:t>
            </a:r>
            <a:r>
              <a:rPr lang="en-US" dirty="0" err="1">
                <a:uFillTx/>
              </a:rPr>
              <a:t>chỉ</a:t>
            </a:r>
            <a:r>
              <a:rPr lang="en-US" dirty="0">
                <a:uFillTx/>
              </a:rPr>
              <a:t>, </a:t>
            </a:r>
            <a:r>
              <a:rPr lang="en-US" dirty="0" err="1">
                <a:uFillTx/>
              </a:rPr>
              <a:t>thuộc</a:t>
            </a:r>
            <a:r>
              <a:rPr lang="en-US" dirty="0">
                <a:uFillTx/>
              </a:rPr>
              <a:t> </a:t>
            </a:r>
            <a:r>
              <a:rPr lang="en-US" dirty="0" err="1">
                <a:uFillTx/>
              </a:rPr>
              <a:t>chương</a:t>
            </a:r>
            <a:r>
              <a:rPr lang="en-US" dirty="0">
                <a:uFillTx/>
              </a:rPr>
              <a:t> </a:t>
            </a:r>
            <a:r>
              <a:rPr lang="en-US" dirty="0" err="1">
                <a:uFillTx/>
              </a:rPr>
              <a:t>trình</a:t>
            </a:r>
            <a:r>
              <a:rPr lang="en-US" dirty="0">
                <a:uFillTx/>
              </a:rPr>
              <a:t> </a:t>
            </a:r>
            <a:r>
              <a:rPr lang="en-US" dirty="0" err="1">
                <a:uFillTx/>
              </a:rPr>
              <a:t>đào</a:t>
            </a:r>
            <a:r>
              <a:rPr lang="en-US" dirty="0">
                <a:uFillTx/>
              </a:rPr>
              <a:t> </a:t>
            </a:r>
            <a:r>
              <a:rPr lang="en-US" dirty="0" err="1">
                <a:uFillTx/>
              </a:rPr>
              <a:t>tạo</a:t>
            </a:r>
            <a:r>
              <a:rPr lang="en-US" dirty="0">
                <a:uFillTx/>
              </a:rPr>
              <a:t> </a:t>
            </a:r>
            <a:r>
              <a:rPr lang="en-US" dirty="0" err="1">
                <a:uFillTx/>
              </a:rPr>
              <a:t>chính</a:t>
            </a:r>
            <a:r>
              <a:rPr lang="en-US" dirty="0">
                <a:uFillTx/>
              </a:rPr>
              <a:t> </a:t>
            </a:r>
            <a:r>
              <a:rPr lang="en-US" dirty="0" err="1">
                <a:uFillTx/>
              </a:rPr>
              <a:t>quy</a:t>
            </a:r>
            <a:r>
              <a:rPr lang="en-US" dirty="0">
                <a:uFillTx/>
              </a:rPr>
              <a:t> </a:t>
            </a:r>
            <a:r>
              <a:rPr lang="en-US" dirty="0" err="1">
                <a:uFillTx/>
              </a:rPr>
              <a:t>của</a:t>
            </a:r>
            <a:r>
              <a:rPr lang="en-US" dirty="0">
                <a:uFillTx/>
              </a:rPr>
              <a:t> </a:t>
            </a:r>
            <a:r>
              <a:rPr lang="en-US" dirty="0" err="1">
                <a:uFillTx/>
              </a:rPr>
              <a:t>trường</a:t>
            </a:r>
            <a:r>
              <a:rPr lang="en-US" dirty="0">
                <a:uFillTx/>
              </a:rPr>
              <a:t>.</a:t>
            </a:r>
          </a:p>
          <a:p>
            <a:r>
              <a:rPr lang="en-US" dirty="0" err="1">
                <a:uFillTx/>
              </a:rPr>
              <a:t>Tương</a:t>
            </a:r>
            <a:r>
              <a:rPr lang="en-US" dirty="0">
                <a:uFillTx/>
              </a:rPr>
              <a:t> </a:t>
            </a:r>
            <a:r>
              <a:rPr lang="en-US" dirty="0" err="1">
                <a:uFillTx/>
              </a:rPr>
              <a:t>ứng</a:t>
            </a:r>
            <a:r>
              <a:rPr lang="en-US" dirty="0">
                <a:uFillTx/>
              </a:rPr>
              <a:t> </a:t>
            </a:r>
            <a:r>
              <a:rPr lang="en-US" dirty="0" err="1">
                <a:uFillTx/>
              </a:rPr>
              <a:t>với</a:t>
            </a:r>
            <a:r>
              <a:rPr lang="en-US" dirty="0">
                <a:uFillTx/>
              </a:rPr>
              <a:t> </a:t>
            </a:r>
            <a:r>
              <a:rPr lang="en-US" dirty="0" err="1">
                <a:uFillTx/>
              </a:rPr>
              <a:t>một</a:t>
            </a:r>
            <a:r>
              <a:rPr lang="en-US" dirty="0">
                <a:uFillTx/>
              </a:rPr>
              <a:t> </a:t>
            </a:r>
            <a:r>
              <a:rPr lang="en-US" dirty="0" err="1">
                <a:uFillTx/>
              </a:rPr>
              <a:t>chuyên</a:t>
            </a:r>
            <a:r>
              <a:rPr lang="en-US" dirty="0">
                <a:uFillTx/>
              </a:rPr>
              <a:t> </a:t>
            </a:r>
            <a:r>
              <a:rPr lang="en-US" dirty="0" err="1">
                <a:uFillTx/>
              </a:rPr>
              <a:t>đề</a:t>
            </a:r>
            <a:r>
              <a:rPr lang="en-US" dirty="0">
                <a:uFillTx/>
              </a:rPr>
              <a:t> </a:t>
            </a:r>
            <a:r>
              <a:rPr lang="it-IT" dirty="0">
                <a:uFillTx/>
              </a:rPr>
              <a:t>(specilalization, viết tắt là spec). </a:t>
            </a:r>
          </a:p>
          <a:p>
            <a:r>
              <a:rPr lang="it-IT" dirty="0">
                <a:uFillTx/>
              </a:rPr>
              <a:t>Gồm một số khóa học trực truyến (MOOC), được lựa chọn trên coursera.</a:t>
            </a:r>
          </a:p>
          <a:p>
            <a:r>
              <a:rPr lang="it-IT" dirty="0">
                <a:uFillTx/>
              </a:rPr>
              <a:t>SV học, người giám sát, trợ giúp là mentor – GV hỗ trợ sv học môn FPT – Courera.</a:t>
            </a:r>
            <a:endParaRPr lang="en-US" dirty="0">
              <a:uFillTx/>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uFillTx/>
              </a:rPr>
              <a:t>Nhiệm</a:t>
            </a:r>
            <a:r>
              <a:rPr lang="en-US" dirty="0">
                <a:uFillTx/>
              </a:rPr>
              <a:t> </a:t>
            </a:r>
            <a:r>
              <a:rPr lang="en-US" dirty="0" err="1">
                <a:uFillTx/>
              </a:rPr>
              <a:t>vụ</a:t>
            </a:r>
            <a:r>
              <a:rPr lang="en-US" dirty="0">
                <a:uFillTx/>
              </a:rPr>
              <a:t> </a:t>
            </a:r>
            <a:r>
              <a:rPr lang="en-US" dirty="0" err="1">
                <a:uFillTx/>
              </a:rPr>
              <a:t>của</a:t>
            </a:r>
            <a:r>
              <a:rPr lang="en-US" dirty="0">
                <a:uFillTx/>
              </a:rPr>
              <a:t> SV</a:t>
            </a:r>
          </a:p>
        </p:txBody>
      </p:sp>
      <p:sp>
        <p:nvSpPr>
          <p:cNvPr id="3" name="Content Placeholder 2"/>
          <p:cNvSpPr>
            <a:spLocks noGrp="1"/>
          </p:cNvSpPr>
          <p:nvPr>
            <p:ph idx="1"/>
          </p:nvPr>
        </p:nvSpPr>
        <p:spPr>
          <a:xfrm>
            <a:off x="486747" y="2076065"/>
            <a:ext cx="8229600" cy="4373563"/>
          </a:xfrm>
        </p:spPr>
        <p:txBody>
          <a:bodyPr>
            <a:normAutofit/>
          </a:bodyPr>
          <a:lstStyle/>
          <a:p>
            <a:r>
              <a:rPr lang="en-US" dirty="0" err="1">
                <a:uFillTx/>
              </a:rPr>
              <a:t>Đăng</a:t>
            </a:r>
            <a:r>
              <a:rPr lang="en-US" dirty="0">
                <a:uFillTx/>
              </a:rPr>
              <a:t> </a:t>
            </a:r>
            <a:r>
              <a:rPr lang="en-US" dirty="0" err="1">
                <a:uFillTx/>
              </a:rPr>
              <a:t>nhập</a:t>
            </a:r>
            <a:r>
              <a:rPr lang="en-US" dirty="0">
                <a:uFillTx/>
              </a:rPr>
              <a:t> </a:t>
            </a:r>
            <a:r>
              <a:rPr lang="en-US" dirty="0" err="1">
                <a:uFillTx/>
              </a:rPr>
              <a:t>vào</a:t>
            </a:r>
            <a:r>
              <a:rPr lang="en-US" dirty="0">
                <a:uFillTx/>
              </a:rPr>
              <a:t> </a:t>
            </a:r>
            <a:r>
              <a:rPr lang="en-US" dirty="0" err="1">
                <a:uFillTx/>
              </a:rPr>
              <a:t>đúng</a:t>
            </a:r>
            <a:r>
              <a:rPr lang="en-US" dirty="0">
                <a:uFillTx/>
              </a:rPr>
              <a:t> spec </a:t>
            </a:r>
            <a:r>
              <a:rPr lang="en-US" dirty="0" err="1">
                <a:uFillTx/>
              </a:rPr>
              <a:t>trên</a:t>
            </a:r>
            <a:r>
              <a:rPr lang="en-US" dirty="0">
                <a:uFillTx/>
              </a:rPr>
              <a:t> Platform FPT-</a:t>
            </a:r>
            <a:r>
              <a:rPr lang="en-US" dirty="0" err="1">
                <a:uFillTx/>
              </a:rPr>
              <a:t>Coursera</a:t>
            </a:r>
            <a:endParaRPr lang="en-US" dirty="0">
              <a:uFillTx/>
            </a:endParaRPr>
          </a:p>
          <a:p>
            <a:r>
              <a:rPr lang="en-US" dirty="0" err="1">
                <a:uFillTx/>
              </a:rPr>
              <a:t>Bảo</a:t>
            </a:r>
            <a:r>
              <a:rPr lang="en-US" dirty="0">
                <a:uFillTx/>
              </a:rPr>
              <a:t> </a:t>
            </a:r>
            <a:r>
              <a:rPr lang="en-US" dirty="0" err="1">
                <a:uFillTx/>
              </a:rPr>
              <a:t>đảm</a:t>
            </a:r>
            <a:r>
              <a:rPr lang="en-US" dirty="0">
                <a:uFillTx/>
              </a:rPr>
              <a:t> </a:t>
            </a:r>
            <a:r>
              <a:rPr lang="en-US" dirty="0" err="1">
                <a:uFillTx/>
              </a:rPr>
              <a:t>tiến</a:t>
            </a:r>
            <a:r>
              <a:rPr lang="en-US" dirty="0">
                <a:uFillTx/>
              </a:rPr>
              <a:t> </a:t>
            </a:r>
            <a:r>
              <a:rPr lang="en-US" dirty="0" err="1">
                <a:uFillTx/>
              </a:rPr>
              <a:t>độ</a:t>
            </a:r>
            <a:r>
              <a:rPr lang="en-US" dirty="0">
                <a:uFillTx/>
              </a:rPr>
              <a:t> </a:t>
            </a:r>
            <a:r>
              <a:rPr lang="en-US" dirty="0" err="1">
                <a:uFillTx/>
              </a:rPr>
              <a:t>và</a:t>
            </a:r>
            <a:r>
              <a:rPr lang="en-US" dirty="0">
                <a:uFillTx/>
              </a:rPr>
              <a:t> </a:t>
            </a:r>
            <a:r>
              <a:rPr lang="en-US" dirty="0" err="1">
                <a:uFillTx/>
              </a:rPr>
              <a:t>tốc</a:t>
            </a:r>
            <a:r>
              <a:rPr lang="en-US" dirty="0">
                <a:uFillTx/>
              </a:rPr>
              <a:t> </a:t>
            </a:r>
            <a:r>
              <a:rPr lang="en-US" dirty="0" err="1">
                <a:uFillTx/>
              </a:rPr>
              <a:t>độ</a:t>
            </a:r>
            <a:r>
              <a:rPr lang="en-US" dirty="0">
                <a:uFillTx/>
              </a:rPr>
              <a:t> </a:t>
            </a:r>
            <a:r>
              <a:rPr lang="en-US" dirty="0" err="1">
                <a:uFillTx/>
              </a:rPr>
              <a:t>của</a:t>
            </a:r>
            <a:r>
              <a:rPr lang="en-US" dirty="0">
                <a:uFillTx/>
              </a:rPr>
              <a:t> </a:t>
            </a:r>
            <a:r>
              <a:rPr lang="en-US" dirty="0" err="1">
                <a:uFillTx/>
              </a:rPr>
              <a:t>đề</a:t>
            </a:r>
            <a:r>
              <a:rPr lang="en-US" dirty="0">
                <a:uFillTx/>
              </a:rPr>
              <a:t> </a:t>
            </a:r>
            <a:r>
              <a:rPr lang="en-US" dirty="0" err="1">
                <a:uFillTx/>
              </a:rPr>
              <a:t>cương</a:t>
            </a:r>
            <a:r>
              <a:rPr lang="en-US" dirty="0">
                <a:uFillTx/>
              </a:rPr>
              <a:t> (Syllabus) – </a:t>
            </a:r>
            <a:r>
              <a:rPr lang="en-US" dirty="0" err="1">
                <a:uFillTx/>
              </a:rPr>
              <a:t>tiến</a:t>
            </a:r>
            <a:r>
              <a:rPr lang="en-US" dirty="0">
                <a:uFillTx/>
              </a:rPr>
              <a:t> </a:t>
            </a:r>
            <a:r>
              <a:rPr lang="en-US" dirty="0" err="1">
                <a:uFillTx/>
              </a:rPr>
              <a:t>độ</a:t>
            </a:r>
            <a:r>
              <a:rPr lang="en-US" dirty="0">
                <a:uFillTx/>
              </a:rPr>
              <a:t> </a:t>
            </a:r>
            <a:r>
              <a:rPr lang="en-US" dirty="0" err="1">
                <a:uFillTx/>
              </a:rPr>
              <a:t>giữa</a:t>
            </a:r>
            <a:r>
              <a:rPr lang="en-US" dirty="0">
                <a:uFillTx/>
              </a:rPr>
              <a:t> syllabus </a:t>
            </a:r>
            <a:r>
              <a:rPr lang="en-US" dirty="0" err="1">
                <a:uFillTx/>
              </a:rPr>
              <a:t>và</a:t>
            </a:r>
            <a:r>
              <a:rPr lang="en-US" dirty="0">
                <a:uFillTx/>
              </a:rPr>
              <a:t> </a:t>
            </a:r>
            <a:r>
              <a:rPr lang="en-US" dirty="0" err="1">
                <a:uFillTx/>
              </a:rPr>
              <a:t>Coursera</a:t>
            </a:r>
            <a:r>
              <a:rPr lang="en-US" dirty="0">
                <a:uFillTx/>
              </a:rPr>
              <a:t> </a:t>
            </a:r>
            <a:r>
              <a:rPr lang="en-US" dirty="0" err="1">
                <a:uFillTx/>
              </a:rPr>
              <a:t>khác</a:t>
            </a:r>
            <a:r>
              <a:rPr lang="en-US" dirty="0">
                <a:uFillTx/>
              </a:rPr>
              <a:t> </a:t>
            </a:r>
            <a:r>
              <a:rPr lang="en-US" dirty="0" err="1">
                <a:uFillTx/>
              </a:rPr>
              <a:t>nhau</a:t>
            </a:r>
            <a:r>
              <a:rPr lang="en-US" dirty="0">
                <a:uFillTx/>
              </a:rPr>
              <a:t>.</a:t>
            </a:r>
          </a:p>
          <a:p>
            <a:r>
              <a:rPr lang="en-US" dirty="0" err="1">
                <a:uFillTx/>
              </a:rPr>
              <a:t>Tuân</a:t>
            </a:r>
            <a:r>
              <a:rPr lang="en-US" dirty="0">
                <a:uFillTx/>
              </a:rPr>
              <a:t> </a:t>
            </a:r>
            <a:r>
              <a:rPr lang="en-US" dirty="0" err="1">
                <a:uFillTx/>
              </a:rPr>
              <a:t>thủ</a:t>
            </a:r>
            <a:r>
              <a:rPr lang="en-US" dirty="0">
                <a:uFillTx/>
              </a:rPr>
              <a:t> </a:t>
            </a:r>
            <a:r>
              <a:rPr lang="en-US" dirty="0" err="1">
                <a:uFillTx/>
              </a:rPr>
              <a:t>quy</a:t>
            </a:r>
            <a:r>
              <a:rPr lang="en-US" dirty="0">
                <a:uFillTx/>
              </a:rPr>
              <a:t> </a:t>
            </a:r>
            <a:r>
              <a:rPr lang="en-US" dirty="0" err="1">
                <a:uFillTx/>
              </a:rPr>
              <a:t>định</a:t>
            </a:r>
            <a:r>
              <a:rPr lang="en-US" dirty="0">
                <a:uFillTx/>
              </a:rPr>
              <a:t> </a:t>
            </a:r>
            <a:r>
              <a:rPr lang="en-US" dirty="0" err="1">
                <a:uFillTx/>
              </a:rPr>
              <a:t>đối</a:t>
            </a:r>
            <a:r>
              <a:rPr lang="en-US" dirty="0">
                <a:uFillTx/>
              </a:rPr>
              <a:t> </a:t>
            </a:r>
            <a:r>
              <a:rPr lang="en-US" dirty="0" err="1">
                <a:uFillTx/>
              </a:rPr>
              <a:t>với</a:t>
            </a:r>
            <a:r>
              <a:rPr lang="en-US" dirty="0">
                <a:uFillTx/>
              </a:rPr>
              <a:t> </a:t>
            </a:r>
            <a:r>
              <a:rPr lang="en-US" dirty="0" err="1">
                <a:uFillTx/>
              </a:rPr>
              <a:t>người</a:t>
            </a:r>
            <a:r>
              <a:rPr lang="en-US" dirty="0">
                <a:uFillTx/>
              </a:rPr>
              <a:t> </a:t>
            </a:r>
            <a:r>
              <a:rPr lang="en-US" dirty="0" err="1">
                <a:uFillTx/>
              </a:rPr>
              <a:t>học</a:t>
            </a:r>
            <a:r>
              <a:rPr lang="en-US" dirty="0">
                <a:uFillTx/>
              </a:rPr>
              <a:t> </a:t>
            </a:r>
            <a:r>
              <a:rPr lang="en-US" dirty="0" err="1">
                <a:uFillTx/>
              </a:rPr>
              <a:t>trên</a:t>
            </a:r>
            <a:r>
              <a:rPr lang="en-US" dirty="0">
                <a:uFillTx/>
              </a:rPr>
              <a:t> </a:t>
            </a:r>
            <a:r>
              <a:rPr lang="en-US" dirty="0" err="1">
                <a:uFillTx/>
              </a:rPr>
              <a:t>coursera</a:t>
            </a:r>
            <a:r>
              <a:rPr lang="en-US" dirty="0">
                <a:uFillTx/>
              </a:rPr>
              <a:t>: </a:t>
            </a:r>
          </a:p>
          <a:p>
            <a:pPr marL="0" indent="0">
              <a:buNone/>
            </a:pPr>
            <a:r>
              <a:rPr lang="en-US" dirty="0">
                <a:uFillTx/>
                <a:hlinkClick r:id="rId2"/>
              </a:rPr>
              <a:t>https://learner.coursera.help/hc/en-us/articles/208280036-Coursera-Code-of-Conduct</a:t>
            </a:r>
            <a:endParaRPr lang="en-US" dirty="0">
              <a:uFillTx/>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uFillTx/>
              </a:rPr>
              <a:t>Nhiệm</a:t>
            </a:r>
            <a:r>
              <a:rPr lang="en-US" dirty="0">
                <a:uFillTx/>
              </a:rPr>
              <a:t> </a:t>
            </a:r>
            <a:r>
              <a:rPr lang="en-US" dirty="0" err="1">
                <a:uFillTx/>
              </a:rPr>
              <a:t>vụ</a:t>
            </a:r>
            <a:r>
              <a:rPr lang="en-US" dirty="0">
                <a:uFillTx/>
              </a:rPr>
              <a:t> </a:t>
            </a:r>
            <a:r>
              <a:rPr lang="en-US" dirty="0" err="1">
                <a:uFillTx/>
              </a:rPr>
              <a:t>của</a:t>
            </a:r>
            <a:r>
              <a:rPr lang="en-US" dirty="0">
                <a:uFillTx/>
              </a:rPr>
              <a:t> SV</a:t>
            </a:r>
          </a:p>
        </p:txBody>
      </p:sp>
      <p:sp>
        <p:nvSpPr>
          <p:cNvPr id="3" name="Content Placeholder 2"/>
          <p:cNvSpPr>
            <a:spLocks noGrp="1"/>
          </p:cNvSpPr>
          <p:nvPr>
            <p:ph idx="1"/>
          </p:nvPr>
        </p:nvSpPr>
        <p:spPr>
          <a:xfrm>
            <a:off x="457200" y="2049627"/>
            <a:ext cx="8229600" cy="4373563"/>
          </a:xfrm>
        </p:spPr>
        <p:txBody>
          <a:bodyPr/>
          <a:lstStyle/>
          <a:p>
            <a:r>
              <a:rPr lang="vi-VN" dirty="0">
                <a:uFillTx/>
              </a:rPr>
              <a:t>Chủ động giải quyết những vướng mắc trong quá trình học thông qua:  </a:t>
            </a:r>
            <a:r>
              <a:rPr lang="vi-VN" sz="2500" i="1" dirty="0">
                <a:uFillTx/>
              </a:rPr>
              <a:t>Hỏi đáp trên FAP, câu hỏi của sinh viên sẽ được mentor trả lời trong vòng 24h (không tính ngày nghỉ)</a:t>
            </a:r>
            <a:r>
              <a:rPr lang="en-US" sz="2500" i="1" dirty="0">
                <a:uFillTx/>
              </a:rPr>
              <a:t>.</a:t>
            </a:r>
          </a:p>
          <a:p>
            <a:endParaRPr lang="en-US" sz="2500" i="1" dirty="0">
              <a:uFillTx/>
            </a:endParaRPr>
          </a:p>
        </p:txBody>
      </p:sp>
      <p:pic>
        <p:nvPicPr>
          <p:cNvPr id="1027" name="Picture 3" descr="D:\My Land\SSL101\processed.jpeg"/>
          <p:cNvPicPr>
            <a:picLocks noChangeAspect="1" noChangeArrowheads="1"/>
          </p:cNvPicPr>
          <p:nvPr/>
        </p:nvPicPr>
        <p:blipFill>
          <a:blip r:embed="rId2"/>
          <a:srcRect/>
          <a:stretch>
            <a:fillRect/>
          </a:stretch>
        </p:blipFill>
        <p:spPr bwMode="auto">
          <a:xfrm>
            <a:off x="2971800" y="4236408"/>
            <a:ext cx="3733800" cy="198596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uFillTx/>
              </a:rPr>
              <a:t>Nhiệm</a:t>
            </a:r>
            <a:r>
              <a:rPr lang="en-US" dirty="0">
                <a:uFillTx/>
              </a:rPr>
              <a:t> </a:t>
            </a:r>
            <a:r>
              <a:rPr lang="en-US" dirty="0" err="1">
                <a:uFillTx/>
              </a:rPr>
              <a:t>vụ</a:t>
            </a:r>
            <a:r>
              <a:rPr lang="en-US" dirty="0">
                <a:uFillTx/>
              </a:rPr>
              <a:t> </a:t>
            </a:r>
            <a:r>
              <a:rPr lang="en-US" dirty="0" err="1">
                <a:uFillTx/>
              </a:rPr>
              <a:t>của</a:t>
            </a:r>
            <a:r>
              <a:rPr lang="en-US" dirty="0">
                <a:uFillTx/>
              </a:rPr>
              <a:t> SV</a:t>
            </a:r>
          </a:p>
        </p:txBody>
      </p:sp>
      <p:sp>
        <p:nvSpPr>
          <p:cNvPr id="3" name="Content Placeholder 2"/>
          <p:cNvSpPr>
            <a:spLocks noGrp="1"/>
          </p:cNvSpPr>
          <p:nvPr>
            <p:ph idx="1"/>
          </p:nvPr>
        </p:nvSpPr>
        <p:spPr/>
        <p:txBody>
          <a:bodyPr>
            <a:normAutofit/>
          </a:bodyPr>
          <a:lstStyle/>
          <a:p>
            <a:r>
              <a:rPr lang="vi-VN" sz="2500" i="1" dirty="0">
                <a:uFillTx/>
              </a:rPr>
              <a:t>Tham dự các buổi o</a:t>
            </a:r>
            <a:r>
              <a:rPr lang="en-US" sz="2500" i="1" dirty="0">
                <a:uFillTx/>
              </a:rPr>
              <a:t>n</a:t>
            </a:r>
            <a:r>
              <a:rPr lang="vi-VN" sz="2500" i="1" dirty="0">
                <a:uFillTx/>
              </a:rPr>
              <a:t>line được tổ chức tại cơ sở đào tạo theo lịch học (có trên FAP). Ở những buổi này, giảng viên/mentor sẽ giúp sinh viên nắm được nội dung chính của từng phần đã học, hướng dẫn làm dự án kết thúc môn (course/specification capstone project). </a:t>
            </a:r>
            <a:endParaRPr lang="en-US" sz="2500" i="1" dirty="0">
              <a:uFillTx/>
            </a:endParaRPr>
          </a:p>
          <a:p>
            <a:pPr marL="0" indent="0">
              <a:buNone/>
            </a:pPr>
            <a:endParaRPr lang="en-US" sz="2500" i="1" dirty="0">
              <a:uFillTx/>
            </a:endParaRPr>
          </a:p>
          <a:p>
            <a:r>
              <a:rPr lang="vi-VN" sz="2500" i="1" dirty="0">
                <a:uFillTx/>
              </a:rPr>
              <a:t>Trao đổi với cộng đồng người học trên toàn cầu, với các mentor của Coursera trên diễn đàn của Coursera.</a:t>
            </a:r>
            <a:endParaRPr lang="en-US" sz="2500" i="1" dirty="0">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uFillTx/>
              </a:rPr>
              <a:t>Nhiệm</a:t>
            </a:r>
            <a:r>
              <a:rPr lang="en-US" dirty="0">
                <a:uFillTx/>
              </a:rPr>
              <a:t> </a:t>
            </a:r>
            <a:r>
              <a:rPr lang="en-US" dirty="0" err="1">
                <a:uFillTx/>
              </a:rPr>
              <a:t>vụ</a:t>
            </a:r>
            <a:r>
              <a:rPr lang="en-US" dirty="0">
                <a:uFillTx/>
              </a:rPr>
              <a:t> </a:t>
            </a:r>
            <a:r>
              <a:rPr lang="en-US" dirty="0" err="1">
                <a:uFillTx/>
              </a:rPr>
              <a:t>của</a:t>
            </a:r>
            <a:r>
              <a:rPr lang="en-US" dirty="0">
                <a:uFillTx/>
              </a:rPr>
              <a:t> SV</a:t>
            </a:r>
          </a:p>
        </p:txBody>
      </p:sp>
      <p:sp>
        <p:nvSpPr>
          <p:cNvPr id="3" name="Content Placeholder 2"/>
          <p:cNvSpPr>
            <a:spLocks noGrp="1"/>
          </p:cNvSpPr>
          <p:nvPr>
            <p:ph idx="1"/>
          </p:nvPr>
        </p:nvSpPr>
        <p:spPr>
          <a:xfrm>
            <a:off x="228600" y="1828800"/>
            <a:ext cx="8229600" cy="4754563"/>
          </a:xfrm>
        </p:spPr>
        <p:txBody>
          <a:bodyPr>
            <a:normAutofit fontScale="62500" lnSpcReduction="20000"/>
          </a:bodyPr>
          <a:lstStyle/>
          <a:p>
            <a:r>
              <a:rPr lang="vi-VN" sz="3600" dirty="0">
                <a:uFillTx/>
              </a:rPr>
              <a:t>Hoàn thành môn học (đạt chứng chỉ của Coursera) trước kỳ thi thẩm định. </a:t>
            </a:r>
            <a:endParaRPr lang="en-US" sz="3600" dirty="0">
              <a:uFillTx/>
            </a:endParaRPr>
          </a:p>
          <a:p>
            <a:r>
              <a:rPr lang="vi-VN" sz="3600" dirty="0">
                <a:uFillTx/>
              </a:rPr>
              <a:t>Dự thi thẩm định tại trường để được công nhận kết quả môn học</a:t>
            </a:r>
            <a:endParaRPr lang="en-US" sz="3600" dirty="0">
              <a:uFillTx/>
            </a:endParaRPr>
          </a:p>
          <a:p>
            <a:pPr>
              <a:buFont typeface="Wingdings" pitchFamily="2" charset="2"/>
              <a:buChar char="ü"/>
            </a:pPr>
            <a:endParaRPr lang="en-US" sz="2900" dirty="0">
              <a:uFillTx/>
            </a:endParaRPr>
          </a:p>
          <a:p>
            <a:pPr>
              <a:buFont typeface="Wingdings" pitchFamily="2" charset="2"/>
              <a:buChar char="ü"/>
            </a:pPr>
            <a:r>
              <a:rPr lang="vi-VN" sz="2900" i="1" dirty="0">
                <a:uFillTx/>
              </a:rPr>
              <a:t>Nếu không đạt chứng chỉ của Coursera trong thời hạn được nhà trường cấp account, sinh viên sẽ phải tự trả phí cho Coursera để tiếp tục học cho đến khi được Coursera cấp chứng chỉ hoàn thành môn học đó. </a:t>
            </a:r>
            <a:endParaRPr lang="en-US" sz="2900" i="1" dirty="0">
              <a:uFillTx/>
            </a:endParaRPr>
          </a:p>
          <a:p>
            <a:pPr>
              <a:buFont typeface="Wingdings" pitchFamily="2" charset="2"/>
              <a:buChar char="ü"/>
            </a:pPr>
            <a:endParaRPr lang="en-US" sz="2900" i="1" dirty="0">
              <a:uFillTx/>
            </a:endParaRPr>
          </a:p>
          <a:p>
            <a:pPr>
              <a:buFont typeface="Wingdings" pitchFamily="2" charset="2"/>
              <a:buChar char="ü"/>
            </a:pPr>
            <a:r>
              <a:rPr lang="vi-VN" sz="2900" i="1" dirty="0">
                <a:uFillTx/>
              </a:rPr>
              <a:t>Nếu bị phát hiện không trung thực trong quá trình học, sinh viên có thể bị Coursera loại khỏi hệ thống hoặc thu hồi lại chứng chỉ đã đạt được. Trong trường hợp này, nhà trường sẽ hủy kết quả học tập môn đó của sinh viên (do không trung thực), tiến hành kỷ luật theo quy định và sinh viên phải học môn thay thế của trường (phải đóng học phí theo quy định).</a:t>
            </a:r>
            <a:endParaRPr lang="en-US" sz="2900" i="1" dirty="0">
              <a:uFillTx/>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uFillTx/>
              </a:rPr>
              <a:t>Thi thẩm định</a:t>
            </a:r>
            <a:endParaRPr lang="en-US" dirty="0">
              <a:uFillTx/>
            </a:endParaRPr>
          </a:p>
        </p:txBody>
      </p:sp>
      <p:sp>
        <p:nvSpPr>
          <p:cNvPr id="3" name="Content Placeholder 2"/>
          <p:cNvSpPr>
            <a:spLocks noGrp="1"/>
          </p:cNvSpPr>
          <p:nvPr>
            <p:ph idx="1"/>
          </p:nvPr>
        </p:nvSpPr>
        <p:spPr/>
        <p:txBody>
          <a:bodyPr>
            <a:normAutofit/>
          </a:bodyPr>
          <a:lstStyle/>
          <a:p>
            <a:r>
              <a:rPr lang="vi-VN" sz="2000" dirty="0">
                <a:uFillTx/>
              </a:rPr>
              <a:t>Điều kiện dự thi: sinh viên đã hoàn thành môn học và được Coursera cấp chứng chỉ. Không tính điều kiện điểm danh các buổi o</a:t>
            </a:r>
            <a:r>
              <a:rPr lang="en-US" sz="2000" dirty="0">
                <a:uFillTx/>
              </a:rPr>
              <a:t>n</a:t>
            </a:r>
            <a:r>
              <a:rPr lang="vi-VN" sz="2000" dirty="0">
                <a:uFillTx/>
              </a:rPr>
              <a:t>line</a:t>
            </a:r>
            <a:r>
              <a:rPr lang="en-US" sz="2000" dirty="0"/>
              <a:t> (vs mentor)</a:t>
            </a:r>
            <a:endParaRPr lang="en-US" sz="2000" dirty="0">
              <a:uFillTx/>
            </a:endParaRPr>
          </a:p>
          <a:p>
            <a:r>
              <a:rPr lang="vi-VN" sz="2000" dirty="0">
                <a:uFillTx/>
              </a:rPr>
              <a:t>Thi lần 1 và 2: </a:t>
            </a:r>
            <a:endParaRPr lang="en-US" sz="2000" dirty="0">
              <a:uFillTx/>
            </a:endParaRPr>
          </a:p>
          <a:p>
            <a:pPr>
              <a:buFont typeface="Wingdings" pitchFamily="2" charset="2"/>
              <a:buChar char="ü"/>
            </a:pPr>
            <a:r>
              <a:rPr lang="vi-VN" sz="2000" i="1" dirty="0">
                <a:uFillTx/>
              </a:rPr>
              <a:t>Sinh viên được thi tối đa 2 lần trong học kỳ đó theo lịch do phòng Khảo thí thông báo. Nếu sinh viên vì lý do như chưa đủ điều kiện dự thi, hoặc bỏ thi thì xem như đã tự bỏ qua các lần thi này. </a:t>
            </a:r>
            <a:endParaRPr lang="en-US" sz="2000" i="1" dirty="0">
              <a:uFillTx/>
            </a:endParaRPr>
          </a:p>
          <a:p>
            <a:r>
              <a:rPr lang="vi-VN" sz="2000" i="1" dirty="0">
                <a:uFillTx/>
              </a:rPr>
              <a:t>Thi lần thứ 3 trở đi: Phải đóng phí thi theo quy định tài chính của trường</a:t>
            </a:r>
            <a:r>
              <a:rPr lang="en-US" sz="2000" i="1" dirty="0">
                <a:uFillTx/>
              </a:rPr>
              <a:t>.</a:t>
            </a:r>
            <a:r>
              <a:rPr lang="vi-VN" sz="2000" i="1" dirty="0">
                <a:uFillTx/>
              </a:rPr>
              <a:t> Điểm môn học được tính theo kết quả của lần thi cuối cùng và không áp dụng điểm thưởng (bonus=0) </a:t>
            </a:r>
            <a:endParaRPr lang="en-US" sz="2000" i="1" dirty="0">
              <a:uFillTx/>
            </a:endParaRPr>
          </a:p>
          <a:p>
            <a:pPr marL="0" indent="0">
              <a:buNone/>
            </a:pPr>
            <a:endParaRPr lang="en-US" sz="2000" i="1" dirty="0">
              <a:uFillTx/>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uFillTx/>
            </a:endParaRPr>
          </a:p>
        </p:txBody>
      </p:sp>
      <p:sp>
        <p:nvSpPr>
          <p:cNvPr id="3" name="Content Placeholder 2"/>
          <p:cNvSpPr>
            <a:spLocks noGrp="1"/>
          </p:cNvSpPr>
          <p:nvPr>
            <p:ph idx="1"/>
          </p:nvPr>
        </p:nvSpPr>
        <p:spPr/>
        <p:txBody>
          <a:bodyPr/>
          <a:lstStyle/>
          <a:p>
            <a:r>
              <a:rPr lang="vi-VN" dirty="0">
                <a:uFillTx/>
              </a:rPr>
              <a:t>Việc học trên FPTU- Coursera sẽ giúp sinh viên chủ động về thời gian, không gian và tiến độ học tập của mình. </a:t>
            </a:r>
            <a:endParaRPr lang="en-US" dirty="0">
              <a:uFillTx/>
            </a:endParaRPr>
          </a:p>
          <a:p>
            <a:r>
              <a:rPr lang="vi-VN" dirty="0">
                <a:uFillTx/>
              </a:rPr>
              <a:t>Để học tập tốt, sinh viên cần chủ động sắp xếp thời gian học tập hợp lý, trao đổi thường xuyên với mentor/giảng viên.</a:t>
            </a:r>
            <a:endParaRPr lang="en-US" dirty="0">
              <a:uFillTx/>
            </a:endParaRPr>
          </a:p>
          <a:p>
            <a:r>
              <a:rPr lang="en-US" dirty="0" err="1">
                <a:uFillTx/>
              </a:rPr>
              <a:t>Nếu</a:t>
            </a:r>
            <a:r>
              <a:rPr lang="en-US" dirty="0">
                <a:uFillTx/>
              </a:rPr>
              <a:t> </a:t>
            </a:r>
            <a:r>
              <a:rPr lang="en-US" dirty="0" err="1">
                <a:uFillTx/>
              </a:rPr>
              <a:t>sinh</a:t>
            </a:r>
            <a:r>
              <a:rPr lang="en-US" dirty="0">
                <a:uFillTx/>
              </a:rPr>
              <a:t> </a:t>
            </a:r>
            <a:r>
              <a:rPr lang="en-US" dirty="0" err="1">
                <a:uFillTx/>
              </a:rPr>
              <a:t>viên</a:t>
            </a:r>
            <a:r>
              <a:rPr lang="en-US" dirty="0">
                <a:uFillTx/>
              </a:rPr>
              <a:t> </a:t>
            </a:r>
            <a:r>
              <a:rPr lang="en-US" dirty="0" err="1">
                <a:uFillTx/>
              </a:rPr>
              <a:t>không</a:t>
            </a:r>
            <a:r>
              <a:rPr lang="en-US" dirty="0">
                <a:uFillTx/>
              </a:rPr>
              <a:t> </a:t>
            </a:r>
            <a:r>
              <a:rPr lang="en-US" dirty="0" err="1">
                <a:uFillTx/>
              </a:rPr>
              <a:t>đạt</a:t>
            </a:r>
            <a:r>
              <a:rPr lang="en-US" dirty="0">
                <a:uFillTx/>
              </a:rPr>
              <a:t> </a:t>
            </a:r>
            <a:r>
              <a:rPr lang="en-US" dirty="0" err="1">
                <a:uFillTx/>
              </a:rPr>
              <a:t>được</a:t>
            </a:r>
            <a:r>
              <a:rPr lang="en-US" dirty="0">
                <a:uFillTx/>
              </a:rPr>
              <a:t> </a:t>
            </a:r>
            <a:r>
              <a:rPr lang="en-US" dirty="0" err="1">
                <a:uFillTx/>
              </a:rPr>
              <a:t>chứng</a:t>
            </a:r>
            <a:r>
              <a:rPr lang="en-US" dirty="0">
                <a:uFillTx/>
              </a:rPr>
              <a:t> </a:t>
            </a:r>
            <a:r>
              <a:rPr lang="en-US" dirty="0" err="1">
                <a:uFillTx/>
              </a:rPr>
              <a:t>chỉ</a:t>
            </a:r>
            <a:r>
              <a:rPr lang="en-US" dirty="0">
                <a:uFillTx/>
              </a:rPr>
              <a:t> </a:t>
            </a:r>
            <a:r>
              <a:rPr lang="en-US" dirty="0" err="1">
                <a:uFillTx/>
              </a:rPr>
              <a:t>coursera</a:t>
            </a:r>
            <a:r>
              <a:rPr lang="en-US" dirty="0">
                <a:uFillTx/>
              </a:rPr>
              <a:t> </a:t>
            </a:r>
            <a:r>
              <a:rPr lang="en-US" dirty="0" err="1">
                <a:uFillTx/>
              </a:rPr>
              <a:t>trong</a:t>
            </a:r>
            <a:r>
              <a:rPr lang="en-US" dirty="0">
                <a:uFillTx/>
              </a:rPr>
              <a:t> </a:t>
            </a:r>
            <a:r>
              <a:rPr lang="en-US" dirty="0" err="1">
                <a:uFillTx/>
              </a:rPr>
              <a:t>thời</a:t>
            </a:r>
            <a:r>
              <a:rPr lang="en-US" dirty="0">
                <a:uFillTx/>
              </a:rPr>
              <a:t> </a:t>
            </a:r>
            <a:r>
              <a:rPr lang="en-US" dirty="0" err="1">
                <a:uFillTx/>
              </a:rPr>
              <a:t>gian</a:t>
            </a:r>
            <a:r>
              <a:rPr lang="en-US" dirty="0">
                <a:uFillTx/>
              </a:rPr>
              <a:t> </a:t>
            </a:r>
            <a:r>
              <a:rPr lang="en-US" dirty="0" err="1">
                <a:uFillTx/>
              </a:rPr>
              <a:t>được</a:t>
            </a:r>
            <a:r>
              <a:rPr lang="en-US" dirty="0">
                <a:uFillTx/>
              </a:rPr>
              <a:t> </a:t>
            </a:r>
            <a:r>
              <a:rPr lang="en-US" dirty="0" err="1">
                <a:uFillTx/>
              </a:rPr>
              <a:t>cấp</a:t>
            </a:r>
            <a:r>
              <a:rPr lang="en-US" dirty="0">
                <a:uFillTx/>
              </a:rPr>
              <a:t> account (4 </a:t>
            </a:r>
            <a:r>
              <a:rPr lang="en-US" dirty="0" err="1">
                <a:uFillTx/>
              </a:rPr>
              <a:t>tháng</a:t>
            </a:r>
            <a:r>
              <a:rPr lang="en-US" dirty="0">
                <a:uFillTx/>
              </a:rPr>
              <a:t>), </a:t>
            </a:r>
            <a:r>
              <a:rPr lang="en-US" dirty="0" err="1">
                <a:uFillTx/>
              </a:rPr>
              <a:t>sv</a:t>
            </a:r>
            <a:r>
              <a:rPr lang="en-US" dirty="0">
                <a:uFillTx/>
              </a:rPr>
              <a:t> </a:t>
            </a:r>
            <a:r>
              <a:rPr lang="en-US" dirty="0" err="1">
                <a:uFillTx/>
              </a:rPr>
              <a:t>sẽ</a:t>
            </a:r>
            <a:r>
              <a:rPr lang="en-US" dirty="0">
                <a:uFillTx/>
              </a:rPr>
              <a:t> </a:t>
            </a:r>
            <a:r>
              <a:rPr lang="en-US" dirty="0" err="1">
                <a:uFillTx/>
              </a:rPr>
              <a:t>phải</a:t>
            </a:r>
            <a:r>
              <a:rPr lang="en-US" dirty="0">
                <a:uFillTx/>
              </a:rPr>
              <a:t> </a:t>
            </a:r>
            <a:r>
              <a:rPr lang="en-US" dirty="0" err="1">
                <a:uFillTx/>
              </a:rPr>
              <a:t>tự</a:t>
            </a:r>
            <a:r>
              <a:rPr lang="en-US" dirty="0">
                <a:uFillTx/>
              </a:rPr>
              <a:t> </a:t>
            </a:r>
            <a:r>
              <a:rPr lang="en-US" dirty="0" err="1">
                <a:uFillTx/>
              </a:rPr>
              <a:t>trả</a:t>
            </a:r>
            <a:r>
              <a:rPr lang="en-US" dirty="0">
                <a:uFillTx/>
              </a:rPr>
              <a:t> </a:t>
            </a:r>
            <a:r>
              <a:rPr lang="en-US" dirty="0" err="1">
                <a:uFillTx/>
              </a:rPr>
              <a:t>phí</a:t>
            </a:r>
            <a:r>
              <a:rPr lang="en-US" dirty="0">
                <a:uFillTx/>
              </a:rPr>
              <a:t> </a:t>
            </a:r>
            <a:r>
              <a:rPr lang="en-US" dirty="0" err="1">
                <a:uFillTx/>
              </a:rPr>
              <a:t>để</a:t>
            </a:r>
            <a:r>
              <a:rPr lang="en-US" dirty="0">
                <a:uFillTx/>
              </a:rPr>
              <a:t> </a:t>
            </a:r>
            <a:r>
              <a:rPr lang="en-US" dirty="0" err="1">
                <a:uFillTx/>
              </a:rPr>
              <a:t>tiếp</a:t>
            </a:r>
            <a:r>
              <a:rPr lang="en-US" dirty="0">
                <a:uFillTx/>
              </a:rPr>
              <a:t> </a:t>
            </a:r>
            <a:r>
              <a:rPr lang="en-US" dirty="0" err="1">
                <a:uFillTx/>
              </a:rPr>
              <a:t>tục</a:t>
            </a:r>
            <a:r>
              <a:rPr lang="en-US" dirty="0">
                <a:uFillTx/>
              </a:rPr>
              <a:t> </a:t>
            </a:r>
            <a:r>
              <a:rPr lang="en-US" dirty="0" err="1">
                <a:uFillTx/>
              </a:rPr>
              <a:t>học</a:t>
            </a:r>
            <a:r>
              <a:rPr lang="en-US" dirty="0">
                <a:uFillTx/>
              </a:rPr>
              <a:t> </a:t>
            </a:r>
            <a:r>
              <a:rPr lang="en-US" dirty="0" err="1">
                <a:uFillTx/>
              </a:rPr>
              <a:t>cho</a:t>
            </a:r>
            <a:r>
              <a:rPr lang="en-US" dirty="0">
                <a:uFillTx/>
              </a:rPr>
              <a:t> </a:t>
            </a:r>
            <a:r>
              <a:rPr lang="en-US" dirty="0" err="1">
                <a:uFillTx/>
              </a:rPr>
              <a:t>đến</a:t>
            </a:r>
            <a:r>
              <a:rPr lang="en-US" dirty="0">
                <a:uFillTx/>
              </a:rPr>
              <a:t> </a:t>
            </a:r>
            <a:r>
              <a:rPr lang="en-US" dirty="0" err="1">
                <a:uFillTx/>
              </a:rPr>
              <a:t>khi</a:t>
            </a:r>
            <a:r>
              <a:rPr lang="en-US" dirty="0">
                <a:uFillTx/>
              </a:rPr>
              <a:t> </a:t>
            </a:r>
            <a:r>
              <a:rPr lang="en-US" dirty="0" err="1">
                <a:uFillTx/>
              </a:rPr>
              <a:t>coursera</a:t>
            </a:r>
            <a:r>
              <a:rPr lang="en-US" dirty="0">
                <a:uFillTx/>
              </a:rPr>
              <a:t> </a:t>
            </a:r>
            <a:r>
              <a:rPr lang="en-US" dirty="0" err="1">
                <a:uFillTx/>
              </a:rPr>
              <a:t>cấp</a:t>
            </a:r>
            <a:r>
              <a:rPr lang="en-US" dirty="0">
                <a:uFillTx/>
              </a:rPr>
              <a:t> </a:t>
            </a:r>
            <a:r>
              <a:rPr lang="en-US" dirty="0" err="1">
                <a:uFillTx/>
              </a:rPr>
              <a:t>chứng</a:t>
            </a:r>
            <a:r>
              <a:rPr lang="en-US" dirty="0">
                <a:uFillTx/>
              </a:rPr>
              <a:t> </a:t>
            </a:r>
            <a:r>
              <a:rPr lang="en-US" dirty="0" err="1">
                <a:uFillTx/>
              </a:rPr>
              <a:t>chỉ</a:t>
            </a:r>
            <a:r>
              <a:rPr lang="en-US">
                <a:uFillTx/>
              </a:rPr>
              <a:t>.</a:t>
            </a:r>
            <a:endParaRPr lang="en-US" dirty="0">
              <a:uFillTx/>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uFillTx/>
              </a:rPr>
              <a:t>PlatFORM</a:t>
            </a:r>
            <a:r>
              <a:rPr lang="en-US" dirty="0">
                <a:uFillTx/>
              </a:rPr>
              <a:t> FPT - </a:t>
            </a:r>
            <a:r>
              <a:rPr lang="en-US" dirty="0" err="1">
                <a:uFillTx/>
              </a:rPr>
              <a:t>Coursera</a:t>
            </a:r>
            <a:endParaRPr lang="en-US" dirty="0">
              <a:uFillTx/>
            </a:endParaRPr>
          </a:p>
        </p:txBody>
      </p:sp>
      <p:sp>
        <p:nvSpPr>
          <p:cNvPr id="3" name="Content Placeholder 2"/>
          <p:cNvSpPr>
            <a:spLocks noGrp="1"/>
          </p:cNvSpPr>
          <p:nvPr>
            <p:ph idx="1"/>
          </p:nvPr>
        </p:nvSpPr>
        <p:spPr/>
        <p:txBody>
          <a:bodyPr/>
          <a:lstStyle/>
          <a:p>
            <a:endParaRPr lang="en-US">
              <a:uFillTx/>
            </a:endParaRPr>
          </a:p>
        </p:txBody>
      </p:sp>
      <p:pic>
        <p:nvPicPr>
          <p:cNvPr id="1026" name="Picture 2" descr="D:\My Land\SSL101\Untitled1.png"/>
          <p:cNvPicPr>
            <a:picLocks noChangeAspect="1" noChangeArrowheads="1"/>
          </p:cNvPicPr>
          <p:nvPr/>
        </p:nvPicPr>
        <p:blipFill>
          <a:blip r:embed="rId2" cstate="print"/>
          <a:srcRect/>
          <a:stretch>
            <a:fillRect/>
          </a:stretch>
        </p:blipFill>
        <p:spPr bwMode="auto">
          <a:xfrm>
            <a:off x="663713" y="1395897"/>
            <a:ext cx="7543800" cy="50292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rgbClr val="000000"/>
      </a:dk1>
      <a:lt1>
        <a:srgbClr val="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schemeClr>
              <a:schemeClr val="phClr">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tint val="70000"/>
                <a:satMod val="170000"/>
                <a:shade val="70000"/>
                <a:satMod val="130000"/>
              </a:schemeClr>
            </a:duotone>
          </a:blip>
          <a:tile tx="0" ty="0" sx="100000" sy="100000" flip="none" algn="tl"/>
        </a:blip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Apothecary</Template>
  <TotalTime>204</TotalTime>
  <Words>1006</Words>
  <Application>Microsoft Office PowerPoint</Application>
  <PresentationFormat>On-screen Show (4:3)</PresentationFormat>
  <Paragraphs>65</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 Antiqua</vt:lpstr>
      <vt:lpstr>Calibri</vt:lpstr>
      <vt:lpstr>Century Gothic</vt:lpstr>
      <vt:lpstr>Times New Roman</vt:lpstr>
      <vt:lpstr>Verdana</vt:lpstr>
      <vt:lpstr>Wingdings</vt:lpstr>
      <vt:lpstr>Apothecary</vt:lpstr>
      <vt:lpstr>Orientation Academic Skills</vt:lpstr>
      <vt:lpstr>Môn học trên FPT – Coursera:</vt:lpstr>
      <vt:lpstr>Nhiệm vụ của SV</vt:lpstr>
      <vt:lpstr>Nhiệm vụ của SV</vt:lpstr>
      <vt:lpstr>Nhiệm vụ của SV</vt:lpstr>
      <vt:lpstr>Nhiệm vụ của SV</vt:lpstr>
      <vt:lpstr>Thi thẩm định</vt:lpstr>
      <vt:lpstr>PowerPoint Presentation</vt:lpstr>
      <vt:lpstr>PlatFORM FPT - Coursera</vt:lpstr>
      <vt:lpstr> Accademic skills ssl101</vt:lpstr>
      <vt:lpstr>Learning outcomes</vt:lpstr>
      <vt:lpstr>Online Spec</vt:lpstr>
      <vt:lpstr>Assessment scheme</vt:lpstr>
      <vt:lpstr>Syllabus</vt:lpstr>
      <vt:lpstr>Group 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dc:creator>
  <cp:lastModifiedBy>Nguyen Thi Thanh Huyen (FE FPTU HN)</cp:lastModifiedBy>
  <cp:revision>54</cp:revision>
  <dcterms:created xsi:type="dcterms:W3CDTF">2020-01-09T08:00:55Z</dcterms:created>
  <dcterms:modified xsi:type="dcterms:W3CDTF">2021-01-04T16:51:18Z</dcterms:modified>
</cp:coreProperties>
</file>