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9" r:id="rId6"/>
    <p:sldId id="260" r:id="rId7"/>
    <p:sldId id="269" r:id="rId8"/>
    <p:sldId id="262" r:id="rId9"/>
    <p:sldId id="271" r:id="rId10"/>
    <p:sldId id="272" r:id="rId11"/>
    <p:sldId id="280" r:id="rId12"/>
    <p:sldId id="274" r:id="rId13"/>
    <p:sldId id="277" r:id="rId14"/>
    <p:sldId id="275" r:id="rId15"/>
    <p:sldId id="278" r:id="rId16"/>
    <p:sldId id="281" r:id="rId17"/>
    <p:sldId id="279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74" autoAdjust="0"/>
  </p:normalViewPr>
  <p:slideViewPr>
    <p:cSldViewPr snapToGrid="0" showGuides="1">
      <p:cViewPr varScale="1">
        <p:scale>
          <a:sx n="77" d="100"/>
          <a:sy n="77" d="100"/>
        </p:scale>
        <p:origin x="108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917280" y="247135"/>
            <a:ext cx="5485972" cy="6363730"/>
          </a:xfrm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123006" y="1639299"/>
            <a:ext cx="3074519" cy="3579401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9393" y="1668162"/>
            <a:ext cx="3806380" cy="318804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Quản lý </a:t>
            </a:r>
            <a:br>
              <a:rPr lang="en-US" sz="7200"/>
            </a:br>
            <a:r>
              <a:rPr lang="en-US" sz="7200"/>
              <a:t>tiến trình Linux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15BB8-99E8-4B46-AE9C-84C415BC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1808204"/>
            <a:ext cx="3241589" cy="32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41E2-33DE-4A9D-8D21-9A91128048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33481-979F-4E20-A733-7CA50549E908}"/>
              </a:ext>
            </a:extLst>
          </p:cNvPr>
          <p:cNvSpPr/>
          <p:nvPr/>
        </p:nvSpPr>
        <p:spPr>
          <a:xfrm>
            <a:off x="1019694" y="2046872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kill: Gửi tín hiệu tới một tiến trình theo PID (kill – 9 vs kill – 15)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DA7E62-1FB9-4070-B9DF-F14BACA3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3F29-D02C-4F76-9C94-E7BE8F7EC907}"/>
              </a:ext>
            </a:extLst>
          </p:cNvPr>
          <p:cNvSpPr/>
          <p:nvPr/>
        </p:nvSpPr>
        <p:spPr>
          <a:xfrm>
            <a:off x="1019694" y="4251602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pkill: Kết thúc một tiến trình hoặc nhiều tiến trình theo tên hoặc thuộc tiến của tiến trình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81489-4B36-4D69-8B58-8BFDCE37F479}"/>
              </a:ext>
            </a:extLst>
          </p:cNvPr>
          <p:cNvSpPr/>
          <p:nvPr/>
        </p:nvSpPr>
        <p:spPr>
          <a:xfrm>
            <a:off x="1634837" y="2869475"/>
            <a:ext cx="6096000" cy="10452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 – 9: Kết thúc tiến trình ngay lập tức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 – 15: gửi tín hiệu kết thúc đến tiến trình, chờ tiến trình thực hiện cleanup và kết thúc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64C93-64BD-4C54-BF44-C5A47D092E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B4C44575-32EF-47C2-8507-86B8CCE5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61" y="627677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83717-81A9-4483-9A69-560BE8C652A6}"/>
              </a:ext>
            </a:extLst>
          </p:cNvPr>
          <p:cNvSpPr/>
          <p:nvPr/>
        </p:nvSpPr>
        <p:spPr>
          <a:xfrm>
            <a:off x="1305696" y="2240724"/>
            <a:ext cx="6096000" cy="15610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Mục đích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 lập lịch cho một tác vụ được thực hiện vào một thời điểm xác định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 tự động hóa các công việc mang tính lặp lại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Hỗ trợ cho việc vận hành, giám sát hệ thống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43DC2-AC45-431A-85BC-B2A219B55C28}"/>
              </a:ext>
            </a:extLst>
          </p:cNvPr>
          <p:cNvSpPr/>
          <p:nvPr/>
        </p:nvSpPr>
        <p:spPr>
          <a:xfrm>
            <a:off x="1305696" y="4275437"/>
            <a:ext cx="3337773" cy="1540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2 kiểu đặt để chạy tự động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6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5CB5-6557-4DA6-8DCD-C2C2C8AC2F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D488717D-0C0B-4A5C-8789-CAFEEFA0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4" y="65490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10CD8-F2EB-4BE7-B496-473CE020CE19}"/>
              </a:ext>
            </a:extLst>
          </p:cNvPr>
          <p:cNvSpPr/>
          <p:nvPr/>
        </p:nvSpPr>
        <p:spPr>
          <a:xfrm>
            <a:off x="600129" y="1524066"/>
            <a:ext cx="8803021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 lịch cho 1 lệnh hoặc 1 tiến trình thực thi 1 lần duy nhất vào 1 thời điểm xác định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Cú pháp: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time [date]</a:t>
            </a:r>
          </a:p>
          <a:p>
            <a:pPr lvl="2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"/>
            </a:pP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F78E9-33CE-42D2-87A7-2481D5B6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51" y="2799024"/>
            <a:ext cx="7381875" cy="876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EB1BE4-C615-4517-9965-A6570ABF2087}"/>
              </a:ext>
            </a:extLst>
          </p:cNvPr>
          <p:cNvSpPr/>
          <p:nvPr/>
        </p:nvSpPr>
        <p:spPr>
          <a:xfrm>
            <a:off x="600129" y="37782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 kiểm tra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Atq</a:t>
            </a:r>
          </a:p>
          <a:p>
            <a:pPr lvl="2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DAF37-4B09-49E7-AEEC-D847C239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51" y="4521088"/>
            <a:ext cx="7991475" cy="466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847475-EAE3-4A7F-A3CE-82973AD7DADB}"/>
              </a:ext>
            </a:extLst>
          </p:cNvPr>
          <p:cNvSpPr/>
          <p:nvPr/>
        </p:nvSpPr>
        <p:spPr>
          <a:xfrm>
            <a:off x="600129" y="5260334"/>
            <a:ext cx="193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– 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2C5356-A64F-4F1D-B41D-588E499B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1" y="5803041"/>
            <a:ext cx="7029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A5066-1BA9-472D-A8A8-3F3BFA1804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53E32-F1CF-46B3-A568-EEA11B5C3E1D}"/>
              </a:ext>
            </a:extLst>
          </p:cNvPr>
          <p:cNvSpPr/>
          <p:nvPr/>
        </p:nvSpPr>
        <p:spPr>
          <a:xfrm>
            <a:off x="600128" y="3889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 lập quyền sử dụng at trong file /etc/at.deny,/etc/at.allow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7165A9F6-ECDF-43FF-942E-6AE08836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4" y="65490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5F6E9-EA68-4953-8B76-5AF62029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59" y="2429387"/>
            <a:ext cx="8543925" cy="117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AC6364-75C6-4CAE-AC71-9421FE93DE62}"/>
              </a:ext>
            </a:extLst>
          </p:cNvPr>
          <p:cNvSpPr/>
          <p:nvPr/>
        </p:nvSpPr>
        <p:spPr>
          <a:xfrm>
            <a:off x="600128" y="1771433"/>
            <a:ext cx="393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 1 job đã lập bằng lệnh at -r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9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3CDA-F27D-43D8-A5BB-D865245375E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E71C-68FA-4BE2-81CA-BDBE83D675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3EE6BF91-41FA-4FC6-A439-FDB46D2C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61783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1BFB4-5E9E-4760-AEAB-F751D1A518D9}"/>
              </a:ext>
            </a:extLst>
          </p:cNvPr>
          <p:cNvSpPr/>
          <p:nvPr/>
        </p:nvSpPr>
        <p:spPr>
          <a:xfrm>
            <a:off x="1325692" y="1950069"/>
            <a:ext cx="856735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 lịch cho 1 lệnh hoặc 1 tiến trình thực thi lặp lại nhiều lần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 lý hoạt động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 dụng daemon cron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Lịch thực thi được lưu trong file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Daemon cron đọc file trong crontab để thực thi theo lịch và câu lệnh cấu hình trong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2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750A7-6AFC-4A48-B81E-B337487DEC5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3FA53-DF2B-4055-BD00-A16D5CAE9F93}"/>
              </a:ext>
            </a:extLst>
          </p:cNvPr>
          <p:cNvSpPr/>
          <p:nvPr/>
        </p:nvSpPr>
        <p:spPr>
          <a:xfrm>
            <a:off x="624853" y="4796089"/>
            <a:ext cx="6096000" cy="9682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 lệnh quản lý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 – I: Liệt kê các crontab của user chạy lệnh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 – e: Sửa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E9A3E373-19E4-4279-89A6-9B6208ED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61783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B6653-0332-42BC-9C46-0D6CD3CEB6E6}"/>
              </a:ext>
            </a:extLst>
          </p:cNvPr>
          <p:cNvSpPr/>
          <p:nvPr/>
        </p:nvSpPr>
        <p:spPr>
          <a:xfrm>
            <a:off x="577775" y="1574766"/>
            <a:ext cx="309507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 dạng file Crontab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BDF46D-54E4-4BED-B7CC-EDF5E60C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24" y="2079342"/>
            <a:ext cx="6843347" cy="2376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8211C3-B19E-4B89-8A5B-C0824278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14" y="5744696"/>
            <a:ext cx="7800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DE36A-FE6A-4C9F-A011-A400DCEB8D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2CBF7-C55D-48BA-A088-A0C6A63C6911}"/>
              </a:ext>
            </a:extLst>
          </p:cNvPr>
          <p:cNvSpPr/>
          <p:nvPr/>
        </p:nvSpPr>
        <p:spPr>
          <a:xfrm>
            <a:off x="1185949" y="2082338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 lập quyền sử dụng 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/etc/cron.allow: Khai báo các user được phép đặt allow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/etc/cron.deny: Khai báo các user không được phép đặt allow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 ý: Trong Crontab cần đặt đường dẫn đầy đủ cho câu lệnh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4CC47411-ECE9-4CF8-BB15-82796F7B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61783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14A6D-CABF-4F38-8ECA-C152DF5279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A33C05-FF1C-40CD-B1F3-95C6D63D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6" y="124750"/>
            <a:ext cx="2700511" cy="768274"/>
          </a:xfrm>
        </p:spPr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8D418-D65A-4883-8161-131B0B95270C}"/>
              </a:ext>
            </a:extLst>
          </p:cNvPr>
          <p:cNvSpPr/>
          <p:nvPr/>
        </p:nvSpPr>
        <p:spPr>
          <a:xfrm>
            <a:off x="3724851" y="1175228"/>
            <a:ext cx="382495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Có 3 loại tiến trình cơ bản trên Linux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643BC-2B1C-4FB6-8AE0-CB5E129D048A}"/>
              </a:ext>
            </a:extLst>
          </p:cNvPr>
          <p:cNvSpPr/>
          <p:nvPr/>
        </p:nvSpPr>
        <p:spPr>
          <a:xfrm>
            <a:off x="8615050" y="743643"/>
            <a:ext cx="237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Tiến trình với đối thoại </a:t>
            </a:r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47AFA-AD28-4E6D-B098-ACB5FC0C8744}"/>
              </a:ext>
            </a:extLst>
          </p:cNvPr>
          <p:cNvSpPr/>
          <p:nvPr/>
        </p:nvSpPr>
        <p:spPr>
          <a:xfrm>
            <a:off x="8830909" y="1181448"/>
            <a:ext cx="172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Tiến trình batch </a:t>
            </a:r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4329A-26B4-4D6B-B781-844B2793E13C}"/>
              </a:ext>
            </a:extLst>
          </p:cNvPr>
          <p:cNvSpPr/>
          <p:nvPr/>
        </p:nvSpPr>
        <p:spPr>
          <a:xfrm>
            <a:off x="8391527" y="1619253"/>
            <a:ext cx="2602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Tiến trình ẩn trên bộ nhớ </a:t>
            </a:r>
            <a:endParaRPr lang="en-US">
              <a:highlight>
                <a:srgbClr val="00FF0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8A515E-4B6E-48E6-AFA0-297C4AF196D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549809" y="928309"/>
            <a:ext cx="1065241" cy="43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B7EE7A-DB5F-4F43-BD2E-AF5417857B1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549809" y="1363004"/>
            <a:ext cx="1281100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06249E-8B6A-4C2D-902F-3E1BB6B05A4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549809" y="1363004"/>
            <a:ext cx="841718" cy="4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953481-7A0E-485F-8ABE-D50D1ED07539}"/>
              </a:ext>
            </a:extLst>
          </p:cNvPr>
          <p:cNvSpPr/>
          <p:nvPr/>
        </p:nvSpPr>
        <p:spPr>
          <a:xfrm>
            <a:off x="391288" y="2412031"/>
            <a:ext cx="301563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Các trạng thái của tiến trình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DD053E-5585-403B-94DB-C20279405706}"/>
              </a:ext>
            </a:extLst>
          </p:cNvPr>
          <p:cNvSpPr/>
          <p:nvPr/>
        </p:nvSpPr>
        <p:spPr>
          <a:xfrm>
            <a:off x="3971961" y="2033319"/>
            <a:ext cx="55335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00783A-09F7-41FD-A9B8-505F6D8AD1DD}"/>
              </a:ext>
            </a:extLst>
          </p:cNvPr>
          <p:cNvSpPr/>
          <p:nvPr/>
        </p:nvSpPr>
        <p:spPr>
          <a:xfrm>
            <a:off x="3914271" y="2368052"/>
            <a:ext cx="69602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endParaRPr lang="en-US" sz="1600"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C55BB-1514-4522-8C3B-3DFB54E29C80}"/>
              </a:ext>
            </a:extLst>
          </p:cNvPr>
          <p:cNvSpPr/>
          <p:nvPr/>
        </p:nvSpPr>
        <p:spPr>
          <a:xfrm>
            <a:off x="3819726" y="2702785"/>
            <a:ext cx="88511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Zombie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F8CDF8-508D-4ED6-8DC4-C506ED38B6CA}"/>
              </a:ext>
            </a:extLst>
          </p:cNvPr>
          <p:cNvSpPr/>
          <p:nvPr/>
        </p:nvSpPr>
        <p:spPr>
          <a:xfrm>
            <a:off x="3980988" y="3069001"/>
            <a:ext cx="562590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FED5CE-9B66-41E0-A58A-C9BA0F5D726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406922" y="2221095"/>
            <a:ext cx="565039" cy="37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34DDD-09EB-40BE-B4DA-3C3DC59B27CD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3406922" y="2555828"/>
            <a:ext cx="507349" cy="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9BBDE5-BEED-4509-91D3-34533AC98266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>
            <a:off x="3406922" y="2599807"/>
            <a:ext cx="412804" cy="29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49E50F-ED87-4909-80EF-B497F0B69B1B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3406922" y="2599807"/>
            <a:ext cx="574066" cy="64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B4002B-F8A7-4109-AFD1-B75F42510594}"/>
              </a:ext>
            </a:extLst>
          </p:cNvPr>
          <p:cNvSpPr/>
          <p:nvPr/>
        </p:nvSpPr>
        <p:spPr>
          <a:xfrm>
            <a:off x="5637330" y="3688832"/>
            <a:ext cx="3355277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Một số lệnh trong quản lý tiến trình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2815E-9169-4AAC-9803-9338672F88E3}"/>
              </a:ext>
            </a:extLst>
          </p:cNvPr>
          <p:cNvSpPr/>
          <p:nvPr/>
        </p:nvSpPr>
        <p:spPr>
          <a:xfrm>
            <a:off x="9511197" y="3189894"/>
            <a:ext cx="683585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 –ef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51B9C-9A93-4B71-85D1-9EC98186133E}"/>
              </a:ext>
            </a:extLst>
          </p:cNvPr>
          <p:cNvSpPr/>
          <p:nvPr/>
        </p:nvSpPr>
        <p:spPr>
          <a:xfrm>
            <a:off x="9440680" y="3657349"/>
            <a:ext cx="72988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pgrep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679391-8228-4F70-904A-B4386AD1808E}"/>
              </a:ext>
            </a:extLst>
          </p:cNvPr>
          <p:cNvSpPr/>
          <p:nvPr/>
        </p:nvSpPr>
        <p:spPr>
          <a:xfrm>
            <a:off x="9564459" y="4156287"/>
            <a:ext cx="50302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C9656E-7EB2-47D5-8C56-1412784806E4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8992607" y="3361929"/>
            <a:ext cx="518590" cy="4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9B9578-6317-4A96-B508-CCCD1F8047FC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8992607" y="3845125"/>
            <a:ext cx="448073" cy="1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A3E1FC-5C96-425A-A304-F38A8BAAA4D8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8992607" y="3860867"/>
            <a:ext cx="571852" cy="48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2711BDE-934E-404C-960F-EF2CC0876173}"/>
              </a:ext>
            </a:extLst>
          </p:cNvPr>
          <p:cNvSpPr/>
          <p:nvPr/>
        </p:nvSpPr>
        <p:spPr>
          <a:xfrm>
            <a:off x="9579325" y="4655225"/>
            <a:ext cx="417102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BF8046-33F1-4F82-A160-EFD5B786C7F1}"/>
              </a:ext>
            </a:extLst>
          </p:cNvPr>
          <p:cNvSpPr/>
          <p:nvPr/>
        </p:nvSpPr>
        <p:spPr>
          <a:xfrm>
            <a:off x="9552189" y="5129144"/>
            <a:ext cx="524503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pkill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EECAB4-2178-40D7-ADFB-BBED6D69E370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8992607" y="3860867"/>
            <a:ext cx="586718" cy="9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C391ED-2B25-450C-BEA9-379C4497859B}"/>
              </a:ext>
            </a:extLst>
          </p:cNvPr>
          <p:cNvCxnSpPr>
            <a:stCxn id="34" idx="3"/>
            <a:endCxn id="46" idx="1"/>
          </p:cNvCxnSpPr>
          <p:nvPr/>
        </p:nvCxnSpPr>
        <p:spPr>
          <a:xfrm>
            <a:off x="8992607" y="3860867"/>
            <a:ext cx="559582" cy="14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27F4A9-AE1D-4955-A410-DC806FDB16FB}"/>
              </a:ext>
            </a:extLst>
          </p:cNvPr>
          <p:cNvCxnSpPr/>
          <p:nvPr/>
        </p:nvCxnSpPr>
        <p:spPr>
          <a:xfrm flipV="1">
            <a:off x="9921587" y="4628647"/>
            <a:ext cx="321423" cy="20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FE8DC3-9826-4EFA-A62E-85593B49FB9A}"/>
              </a:ext>
            </a:extLst>
          </p:cNvPr>
          <p:cNvCxnSpPr/>
          <p:nvPr/>
        </p:nvCxnSpPr>
        <p:spPr>
          <a:xfrm>
            <a:off x="9929167" y="4854572"/>
            <a:ext cx="341793" cy="1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A329386-A5A4-4817-B176-D0937E7A04F7}"/>
              </a:ext>
            </a:extLst>
          </p:cNvPr>
          <p:cNvSpPr/>
          <p:nvPr/>
        </p:nvSpPr>
        <p:spPr>
          <a:xfrm>
            <a:off x="10270960" y="4454434"/>
            <a:ext cx="630301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0CB293-6EF3-4C04-B40A-DDAECE7C6B9A}"/>
              </a:ext>
            </a:extLst>
          </p:cNvPr>
          <p:cNvSpPr/>
          <p:nvPr/>
        </p:nvSpPr>
        <p:spPr>
          <a:xfrm>
            <a:off x="10243010" y="4854572"/>
            <a:ext cx="780983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- 15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E135AFC-0BD0-433E-91FF-0C25760C7DE6}"/>
              </a:ext>
            </a:extLst>
          </p:cNvPr>
          <p:cNvSpPr/>
          <p:nvPr/>
        </p:nvSpPr>
        <p:spPr>
          <a:xfrm>
            <a:off x="224698" y="5090877"/>
            <a:ext cx="542815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Mục đích và các kiểu đặt lịch của đặt lịch tự động hóa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D37301-F532-439D-8407-CCF93B28D06C}"/>
              </a:ext>
            </a:extLst>
          </p:cNvPr>
          <p:cNvSpPr/>
          <p:nvPr/>
        </p:nvSpPr>
        <p:spPr>
          <a:xfrm>
            <a:off x="1208178" y="6125652"/>
            <a:ext cx="37010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E98F95-8793-4A54-9F81-8F5180538657}"/>
              </a:ext>
            </a:extLst>
          </p:cNvPr>
          <p:cNvSpPr/>
          <p:nvPr/>
        </p:nvSpPr>
        <p:spPr>
          <a:xfrm>
            <a:off x="3541275" y="6112534"/>
            <a:ext cx="90698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</a:t>
            </a:r>
            <a:endParaRPr lang="en-US" sz="16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AB8F0D-4A7E-426E-94BE-29A20B58427F}"/>
              </a:ext>
            </a:extLst>
          </p:cNvPr>
          <p:cNvCxnSpPr>
            <a:stCxn id="57" idx="2"/>
          </p:cNvCxnSpPr>
          <p:nvPr/>
        </p:nvCxnSpPr>
        <p:spPr>
          <a:xfrm flipH="1">
            <a:off x="1460967" y="5466429"/>
            <a:ext cx="1477808" cy="67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D20BF0-98FD-46E2-8981-E8522FC2680B}"/>
              </a:ext>
            </a:extLst>
          </p:cNvPr>
          <p:cNvCxnSpPr>
            <a:stCxn id="57" idx="2"/>
          </p:cNvCxnSpPr>
          <p:nvPr/>
        </p:nvCxnSpPr>
        <p:spPr>
          <a:xfrm>
            <a:off x="2938775" y="5466429"/>
            <a:ext cx="837713" cy="67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2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78" y="1285103"/>
            <a:ext cx="3466052" cy="951469"/>
          </a:xfrm>
        </p:spPr>
        <p:txBody>
          <a:bodyPr/>
          <a:lstStyle/>
          <a:p>
            <a:r>
              <a:rPr lang="en-US"/>
              <a:t>Giới thiệu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826212"/>
            <a:ext cx="6939430" cy="26478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Là một chương trình chạy trên hệ thống</a:t>
            </a: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Được định danh bởi 1 PID (tiến trình ID) phục vụ cho việc điều khiển, giám sát hệ thống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1610707"/>
            <a:ext cx="7030957" cy="608896"/>
          </a:xfrm>
        </p:spPr>
        <p:txBody>
          <a:bodyPr>
            <a:normAutofit fontScale="90000"/>
          </a:bodyPr>
          <a:lstStyle/>
          <a:p>
            <a:r>
              <a:rPr lang="en-US"/>
              <a:t>Các loại tiến trình trong Linux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45" y="3059664"/>
            <a:ext cx="6776325" cy="295827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Tiến trình với đối thoại (Interactive processes)</a:t>
            </a: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Tiến trình batch (Batch processes)</a:t>
            </a: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Tiến trình ẩn trên bộ nhớ (Daemon processes)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58" y="828187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Tiến trình cha và tiến trình con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EA016-6DEC-4169-A6CB-C2E64148581D}"/>
              </a:ext>
            </a:extLst>
          </p:cNvPr>
          <p:cNvSpPr/>
          <p:nvPr/>
        </p:nvSpPr>
        <p:spPr>
          <a:xfrm>
            <a:off x="2977146" y="2690790"/>
            <a:ext cx="2178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Tiến trình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FC24B9-C1CC-48CD-8702-ADCCACB1D966}"/>
              </a:ext>
            </a:extLst>
          </p:cNvPr>
          <p:cNvSpPr/>
          <p:nvPr/>
        </p:nvSpPr>
        <p:spPr>
          <a:xfrm>
            <a:off x="6597673" y="2690789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Tiến trình B</a:t>
            </a: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90DF4E17-3AC0-44F7-8D1F-7E9A2F601196}"/>
              </a:ext>
            </a:extLst>
          </p:cNvPr>
          <p:cNvSpPr/>
          <p:nvPr/>
        </p:nvSpPr>
        <p:spPr>
          <a:xfrm>
            <a:off x="5394913" y="2818593"/>
            <a:ext cx="963794" cy="329165"/>
          </a:xfrm>
          <a:prstGeom prst="striped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812390-8AA2-4F5D-A553-9FDB9178DE10}"/>
              </a:ext>
            </a:extLst>
          </p:cNvPr>
          <p:cNvSpPr/>
          <p:nvPr/>
        </p:nvSpPr>
        <p:spPr>
          <a:xfrm>
            <a:off x="3812547" y="3307688"/>
            <a:ext cx="254000" cy="4916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DB59B66-3C28-4AA3-A6B5-7A2B49E92F54}"/>
              </a:ext>
            </a:extLst>
          </p:cNvPr>
          <p:cNvSpPr/>
          <p:nvPr/>
        </p:nvSpPr>
        <p:spPr>
          <a:xfrm>
            <a:off x="7556226" y="3314522"/>
            <a:ext cx="254000" cy="4916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4923-43EC-46F7-A2E9-A427EB746DD9}"/>
              </a:ext>
            </a:extLst>
          </p:cNvPr>
          <p:cNvSpPr/>
          <p:nvPr/>
        </p:nvSpPr>
        <p:spPr>
          <a:xfrm>
            <a:off x="2863392" y="3785862"/>
            <a:ext cx="2425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Tiến trình cha</a:t>
            </a:r>
          </a:p>
          <a:p>
            <a:pPr algn="ctr"/>
            <a:r>
              <a:rPr lang="en-US" sz="2000" b="1"/>
              <a:t>(Định danh bởi PPID)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445F66-2182-43B1-A62B-48E5891F3EBE}"/>
              </a:ext>
            </a:extLst>
          </p:cNvPr>
          <p:cNvSpPr/>
          <p:nvPr/>
        </p:nvSpPr>
        <p:spPr>
          <a:xfrm>
            <a:off x="6849985" y="3864100"/>
            <a:ext cx="1656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Tiến trình con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8" grpId="0" animBg="1"/>
      <p:bldP spid="9" grpId="0" animBg="1"/>
      <p:bldP spid="25" grpId="0" animBg="1"/>
      <p:bldP spid="10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trạng thái của tiến trình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B96DAB-2CA8-42CF-8B52-CCE31BFAB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72946"/>
              </p:ext>
            </p:extLst>
          </p:nvPr>
        </p:nvGraphicFramePr>
        <p:xfrm>
          <a:off x="1736773" y="1581665"/>
          <a:ext cx="7320349" cy="184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973">
                  <a:extLst>
                    <a:ext uri="{9D8B030D-6E8A-4147-A177-3AD203B41FA5}">
                      <a16:colId xmlns:a16="http://schemas.microsoft.com/office/drawing/2014/main" val="1249081668"/>
                    </a:ext>
                  </a:extLst>
                </a:gridCol>
                <a:gridCol w="5778376">
                  <a:extLst>
                    <a:ext uri="{9D8B030D-6E8A-4147-A177-3AD203B41FA5}">
                      <a16:colId xmlns:a16="http://schemas.microsoft.com/office/drawing/2014/main" val="2536713101"/>
                    </a:ext>
                  </a:extLst>
                </a:gridCol>
              </a:tblGrid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Trạng thái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89392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đang chạy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48677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đang ở trạng thái chờ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76079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Zombie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con vẫn chạy trong khi tiến trình cha đã kết thúc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10869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dừng hoạt động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2338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BF3C96B-AACE-436A-A295-8B330CC1BF57}"/>
              </a:ext>
            </a:extLst>
          </p:cNvPr>
          <p:cNvSpPr/>
          <p:nvPr/>
        </p:nvSpPr>
        <p:spPr>
          <a:xfrm>
            <a:off x="1257626" y="4647354"/>
            <a:ext cx="157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</a:t>
            </a:r>
            <a:endParaRPr lang="en-US" sz="28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86435-3158-46A4-9F00-9B83AD4C6684}"/>
              </a:ext>
            </a:extLst>
          </p:cNvPr>
          <p:cNvSpPr/>
          <p:nvPr/>
        </p:nvSpPr>
        <p:spPr>
          <a:xfrm>
            <a:off x="4548444" y="5496689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</a:t>
            </a:r>
            <a:endParaRPr lang="en-US" sz="28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446677-5712-467B-971D-079A8A742144}"/>
              </a:ext>
            </a:extLst>
          </p:cNvPr>
          <p:cNvSpPr/>
          <p:nvPr/>
        </p:nvSpPr>
        <p:spPr>
          <a:xfrm>
            <a:off x="4164044" y="4272517"/>
            <a:ext cx="3233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 toán hóa đơn</a:t>
            </a:r>
            <a:endParaRPr lang="en-US" sz="28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6ED2F-10D0-4EA9-A71B-EC4A4D32B242}"/>
              </a:ext>
            </a:extLst>
          </p:cNvPr>
          <p:cNvSpPr/>
          <p:nvPr/>
        </p:nvSpPr>
        <p:spPr>
          <a:xfrm>
            <a:off x="8868170" y="4305328"/>
            <a:ext cx="931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Đi về</a:t>
            </a:r>
            <a:endParaRPr lang="en-US" sz="2800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1209AB-06D9-49B1-B924-079A359BC9BA}"/>
              </a:ext>
            </a:extLst>
          </p:cNvPr>
          <p:cNvCxnSpPr>
            <a:cxnSpLocks/>
          </p:cNvCxnSpPr>
          <p:nvPr/>
        </p:nvCxnSpPr>
        <p:spPr>
          <a:xfrm>
            <a:off x="2916301" y="5118525"/>
            <a:ext cx="1494172" cy="48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9F134D-CBDF-48CF-B2ED-466437FBF135}"/>
              </a:ext>
            </a:extLst>
          </p:cNvPr>
          <p:cNvCxnSpPr>
            <a:cxnSpLocks/>
          </p:cNvCxnSpPr>
          <p:nvPr/>
        </p:nvCxnSpPr>
        <p:spPr>
          <a:xfrm flipH="1" flipV="1">
            <a:off x="2823339" y="5235456"/>
            <a:ext cx="1587135" cy="5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A7C23-1777-48C4-B42A-0A9C6D189AC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866196" y="4534127"/>
            <a:ext cx="1297848" cy="29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CF100E-803D-4D36-8BC9-1AB5B7EE2EC9}"/>
              </a:ext>
            </a:extLst>
          </p:cNvPr>
          <p:cNvCxnSpPr>
            <a:cxnSpLocks/>
          </p:cNvCxnSpPr>
          <p:nvPr/>
        </p:nvCxnSpPr>
        <p:spPr>
          <a:xfrm>
            <a:off x="7405436" y="4561355"/>
            <a:ext cx="1454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822B774-52DE-4436-9FC8-D70E63E20CAD}"/>
              </a:ext>
            </a:extLst>
          </p:cNvPr>
          <p:cNvSpPr/>
          <p:nvPr/>
        </p:nvSpPr>
        <p:spPr>
          <a:xfrm>
            <a:off x="1562891" y="5045502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Run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32568D-5191-423E-ACBE-6BD12CD8075E}"/>
              </a:ext>
            </a:extLst>
          </p:cNvPr>
          <p:cNvSpPr/>
          <p:nvPr/>
        </p:nvSpPr>
        <p:spPr>
          <a:xfrm>
            <a:off x="5132737" y="5894685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Sleep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439A10-1372-4634-97A2-9D76018A9805}"/>
              </a:ext>
            </a:extLst>
          </p:cNvPr>
          <p:cNvSpPr/>
          <p:nvPr/>
        </p:nvSpPr>
        <p:spPr>
          <a:xfrm>
            <a:off x="5270887" y="3899119"/>
            <a:ext cx="111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Zombie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28AC66-5FDD-4CAF-A6E6-959963CBBBDD}"/>
              </a:ext>
            </a:extLst>
          </p:cNvPr>
          <p:cNvSpPr/>
          <p:nvPr/>
        </p:nvSpPr>
        <p:spPr>
          <a:xfrm>
            <a:off x="8929072" y="4666635"/>
            <a:ext cx="749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E80F5-24ED-4616-8D76-3F60D6C972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31D03B2B-430D-4EA1-9EE7-2900BD65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164" y="715893"/>
            <a:ext cx="3074689" cy="781188"/>
          </a:xfrm>
        </p:spPr>
        <p:txBody>
          <a:bodyPr>
            <a:normAutofit/>
          </a:bodyPr>
          <a:lstStyle/>
          <a:p>
            <a:r>
              <a:rPr lang="en-US"/>
              <a:t>Mục đích</a:t>
            </a:r>
            <a:endParaRPr lang="en-US" b="0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8263329-30DB-45C9-8B9C-59388F3DA40C}"/>
              </a:ext>
            </a:extLst>
          </p:cNvPr>
          <p:cNvSpPr txBox="1">
            <a:spLocks/>
          </p:cNvSpPr>
          <p:nvPr/>
        </p:nvSpPr>
        <p:spPr>
          <a:xfrm>
            <a:off x="943207" y="1787993"/>
            <a:ext cx="6795465" cy="45683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/>
              <a:t>Xác định những tiến trình đang chạy trên hệ thống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Trạng thái của các tiến trình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Tài nguyên mà các tiến trình đang sử dụng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Kiểm soát tiến trình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Kết thúc các tiến trình không mong muốn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Thực thi các nghiệp vụ theo lịch</a:t>
            </a:r>
          </a:p>
        </p:txBody>
      </p:sp>
    </p:spTree>
    <p:extLst>
      <p:ext uri="{BB962C8B-B14F-4D97-AF65-F5344CB8AC3E}">
        <p14:creationId xmlns:p14="http://schemas.microsoft.com/office/powerpoint/2010/main" val="31764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6E74F-C8CB-4753-938D-B54571D91A8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7CD1E-71BE-46F5-9717-FF340BD3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25" y="2153870"/>
            <a:ext cx="6377502" cy="4683339"/>
          </a:xfrm>
          <a:prstGeom prst="rect">
            <a:avLst/>
          </a:prstGeom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2D817F0D-9D5A-4B2C-BEB6-05741FCE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F8474-DF96-44F3-91E4-CA452093B32B}"/>
              </a:ext>
            </a:extLst>
          </p:cNvPr>
          <p:cNvSpPr/>
          <p:nvPr/>
        </p:nvSpPr>
        <p:spPr>
          <a:xfrm>
            <a:off x="732780" y="1589824"/>
            <a:ext cx="592373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 – ef: Liệt kê các tiến trình đang hoạt động trên hệ thống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78787B-EFD2-4240-805B-E48A4A9B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1994"/>
              </p:ext>
            </p:extLst>
          </p:nvPr>
        </p:nvGraphicFramePr>
        <p:xfrm>
          <a:off x="8024210" y="1965376"/>
          <a:ext cx="3435010" cy="2931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7505">
                  <a:extLst>
                    <a:ext uri="{9D8B030D-6E8A-4147-A177-3AD203B41FA5}">
                      <a16:colId xmlns:a16="http://schemas.microsoft.com/office/drawing/2014/main" val="1142130899"/>
                    </a:ext>
                  </a:extLst>
                </a:gridCol>
                <a:gridCol w="1717505">
                  <a:extLst>
                    <a:ext uri="{9D8B030D-6E8A-4147-A177-3AD203B41FA5}">
                      <a16:colId xmlns:a16="http://schemas.microsoft.com/office/drawing/2014/main" val="164982344"/>
                    </a:ext>
                  </a:extLst>
                </a:gridCol>
              </a:tblGrid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Thông số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Ý nghĩa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550300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quản lý tiến trình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22570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tiến trình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727705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PPID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tiến trình cha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348518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03305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CPU đang thực thi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047991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Thời gian thực thi của tiến trình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680032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Câu lệnh thực thi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23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2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01C0-234F-410E-870A-C113C4B8B1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696CB-9EA8-4E1C-91CC-F4B4FD41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17" y="2625725"/>
            <a:ext cx="4953000" cy="4095750"/>
          </a:xfrm>
          <a:prstGeom prst="rect">
            <a:avLst/>
          </a:prstGeom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7EA56E93-CFCD-4FFF-B66A-DA0F79D3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A2737-09D0-4824-993A-039FBBE16D40}"/>
              </a:ext>
            </a:extLst>
          </p:cNvPr>
          <p:cNvSpPr/>
          <p:nvPr/>
        </p:nvSpPr>
        <p:spPr>
          <a:xfrm>
            <a:off x="1163368" y="1605640"/>
            <a:ext cx="493263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pgrep: Hiển thị các tiến trình một chương trình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25B9F-1BA0-400A-A0BC-19F1596A4937}"/>
              </a:ext>
            </a:extLst>
          </p:cNvPr>
          <p:cNvSpPr/>
          <p:nvPr/>
        </p:nvSpPr>
        <p:spPr>
          <a:xfrm>
            <a:off x="2112377" y="2104929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 dụ liệt kê các tiến trình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92C7-A6BB-458F-9220-5E4AE2C6D1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9813F-6C1D-4711-BA67-3F276DF5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6" y="2286919"/>
            <a:ext cx="6096000" cy="4429591"/>
          </a:xfrm>
          <a:prstGeom prst="rect">
            <a:avLst/>
          </a:prstGeom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59476B0B-F2E3-402C-9553-CAB9718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F89ED-E927-41C2-BF6C-F4C699E30B50}"/>
              </a:ext>
            </a:extLst>
          </p:cNvPr>
          <p:cNvSpPr/>
          <p:nvPr/>
        </p:nvSpPr>
        <p:spPr>
          <a:xfrm>
            <a:off x="1034627" y="1554177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top: Hiển thị trạng thái các tiến trình đang hoạt động trên hệ thống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6F5A78-E3B2-49F0-9ACE-F6DE7D31D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41010"/>
              </p:ext>
            </p:extLst>
          </p:nvPr>
        </p:nvGraphicFramePr>
        <p:xfrm>
          <a:off x="7359739" y="2472183"/>
          <a:ext cx="4157345" cy="274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50185508"/>
                    </a:ext>
                  </a:extLst>
                </a:gridCol>
                <a:gridCol w="2999105">
                  <a:extLst>
                    <a:ext uri="{9D8B030D-6E8A-4147-A177-3AD203B41FA5}">
                      <a16:colId xmlns:a16="http://schemas.microsoft.com/office/drawing/2014/main" val="3057847800"/>
                    </a:ext>
                  </a:extLst>
                </a:gridCol>
              </a:tblGrid>
              <a:tr h="39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Thông số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Ý nghĩa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1252319"/>
                  </a:ext>
                </a:extLst>
              </a:tr>
              <a:tr h="39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Tiến trình ID của các tiến trình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043020"/>
                  </a:ext>
                </a:extLst>
              </a:tr>
              <a:tr h="39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thực thi tiến trình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383768"/>
                  </a:ext>
                </a:extLst>
              </a:tr>
              <a:tr h="39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%CPU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%CPU mà tiến trình đang sử dụng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800006"/>
                  </a:ext>
                </a:extLst>
              </a:tr>
              <a:tr h="39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%Mem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Dung lượng RAM mà tiến trình đang sử dụng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836970"/>
                  </a:ext>
                </a:extLst>
              </a:tr>
              <a:tr h="39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Thời gian hoạt động của tiến trình từ khi bật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28202"/>
                  </a:ext>
                </a:extLst>
              </a:tr>
              <a:tr h="39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Chương trình chạy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5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432</TotalTime>
  <Words>828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Gill Sans SemiBold</vt:lpstr>
      <vt:lpstr>Symbol</vt:lpstr>
      <vt:lpstr>Times New Roman</vt:lpstr>
      <vt:lpstr>Wingdings</vt:lpstr>
      <vt:lpstr>Office Theme</vt:lpstr>
      <vt:lpstr>Quản lý  tiến trình Linux</vt:lpstr>
      <vt:lpstr>Giới thiệu</vt:lpstr>
      <vt:lpstr>Các loại tiến trình trong Linux</vt:lpstr>
      <vt:lpstr>Tiến trình cha và tiến trình con</vt:lpstr>
      <vt:lpstr>Các trạng thái của tiến trình</vt:lpstr>
      <vt:lpstr>Mục đích</vt:lpstr>
      <vt:lpstr>Các lệnh quản lý tiến trình</vt:lpstr>
      <vt:lpstr>Các lệnh quản lý tiến trình</vt:lpstr>
      <vt:lpstr>Các lệnh quản lý tiến trình</vt:lpstr>
      <vt:lpstr>Các lệnh quản lý tiến trình</vt:lpstr>
      <vt:lpstr>Đặt lịch tiến trình chạy tự động hóa</vt:lpstr>
      <vt:lpstr>Đặt lịch tiến trình chạy tự động hóa</vt:lpstr>
      <vt:lpstr>Đặt lịch tiến trình chạy tự động hóa</vt:lpstr>
      <vt:lpstr>Đặt lịch tiến trình chạy tự động hóa</vt:lpstr>
      <vt:lpstr>Đặt lịch tiến trình chạy tự động hóa</vt:lpstr>
      <vt:lpstr>Đặt lịch tiến trình chạy tự động hóa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 tiến trình Linux</dc:title>
  <dc:creator>elll</dc:creator>
  <cp:lastModifiedBy>elll</cp:lastModifiedBy>
  <cp:revision>26</cp:revision>
  <dcterms:created xsi:type="dcterms:W3CDTF">2021-06-18T14:35:29Z</dcterms:created>
  <dcterms:modified xsi:type="dcterms:W3CDTF">2021-06-22T11:35:16Z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